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20"/>
  </p:notesMasterIdLst>
  <p:sldIdLst>
    <p:sldId id="256" r:id="rId5"/>
    <p:sldId id="257" r:id="rId6"/>
    <p:sldId id="275" r:id="rId7"/>
    <p:sldId id="274" r:id="rId8"/>
    <p:sldId id="278" r:id="rId9"/>
    <p:sldId id="280" r:id="rId10"/>
    <p:sldId id="276" r:id="rId11"/>
    <p:sldId id="258" r:id="rId12"/>
    <p:sldId id="277" r:id="rId13"/>
    <p:sldId id="286" r:id="rId14"/>
    <p:sldId id="285" r:id="rId15"/>
    <p:sldId id="281" r:id="rId16"/>
    <p:sldId id="282" r:id="rId17"/>
    <p:sldId id="283" r:id="rId18"/>
    <p:sldId id="28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F89BFF"/>
    <a:srgbClr val="F56DFF"/>
    <a:srgbClr val="AC9160"/>
    <a:srgbClr val="A97263"/>
    <a:srgbClr val="5EEC3C"/>
    <a:srgbClr val="A40062"/>
    <a:srgbClr val="9EFF29"/>
    <a:srgbClr val="A4660C"/>
    <a:srgbClr val="952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3841" autoAdjust="0"/>
  </p:normalViewPr>
  <p:slideViewPr>
    <p:cSldViewPr snapToGrid="0">
      <p:cViewPr>
        <p:scale>
          <a:sx n="75" d="100"/>
          <a:sy n="75" d="100"/>
        </p:scale>
        <p:origin x="1116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AD324-AA41-4A87-BD13-57BD9E7B4431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166BCA2-BDE1-4E38-9117-9F90C1E50B1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smtClean="0"/>
            <a:t>- </a:t>
          </a:r>
          <a:r>
            <a:rPr lang="de-DE" sz="1200" dirty="0" err="1" smtClean="0"/>
            <a:t>No</a:t>
          </a:r>
          <a:r>
            <a:rPr lang="de-DE" sz="1200" dirty="0" smtClean="0"/>
            <a:t> </a:t>
          </a:r>
          <a:r>
            <a:rPr lang="de-DE" sz="1200" dirty="0" err="1" smtClean="0"/>
            <a:t>practical</a:t>
          </a:r>
          <a:r>
            <a:rPr lang="de-DE" sz="1200" dirty="0" smtClean="0"/>
            <a:t> </a:t>
          </a:r>
          <a:r>
            <a:rPr lang="de-DE" sz="1200" dirty="0" err="1" smtClean="0"/>
            <a:t>proof</a:t>
          </a:r>
          <a:r>
            <a:rPr lang="de-DE" sz="1200" dirty="0" smtClean="0"/>
            <a:t> </a:t>
          </a:r>
          <a:r>
            <a:rPr lang="de-DE" sz="1200" dirty="0" err="1" smtClean="0"/>
            <a:t>of</a:t>
          </a:r>
          <a:r>
            <a:rPr lang="de-DE" sz="1200" dirty="0" smtClean="0"/>
            <a:t> </a:t>
          </a:r>
          <a:r>
            <a:rPr lang="de-DE" sz="1200" dirty="0" err="1" smtClean="0"/>
            <a:t>concept</a:t>
          </a:r>
          <a:endParaRPr lang="de-DE" sz="1200" dirty="0" smtClean="0"/>
        </a:p>
        <a:p>
          <a:pPr>
            <a:lnSpc>
              <a:spcPct val="150000"/>
            </a:lnSpc>
          </a:pPr>
          <a:r>
            <a:rPr lang="de-DE" sz="1200" dirty="0" smtClean="0"/>
            <a:t>- </a:t>
          </a:r>
          <a:r>
            <a:rPr lang="de-DE" sz="1200" dirty="0" err="1" smtClean="0"/>
            <a:t>No</a:t>
          </a:r>
          <a:r>
            <a:rPr lang="de-DE" sz="1200" dirty="0" smtClean="0"/>
            <a:t> </a:t>
          </a:r>
          <a:r>
            <a:rPr lang="de-DE" sz="1200" dirty="0" err="1" smtClean="0"/>
            <a:t>complete</a:t>
          </a:r>
          <a:r>
            <a:rPr lang="de-DE" sz="1200" dirty="0" smtClean="0"/>
            <a:t> </a:t>
          </a:r>
          <a:r>
            <a:rPr lang="de-DE" sz="1200" dirty="0" err="1" smtClean="0"/>
            <a:t>security</a:t>
          </a:r>
          <a:endParaRPr lang="de-DE" sz="1200" dirty="0"/>
        </a:p>
      </dgm:t>
    </dgm:pt>
    <dgm:pt modelId="{4FA2D56B-9EC3-4B50-A562-7E1113476AA8}" type="parTrans" cxnId="{560D41C2-E55D-44AC-BB93-4FD1E152D0D2}">
      <dgm:prSet/>
      <dgm:spPr/>
      <dgm:t>
        <a:bodyPr/>
        <a:lstStyle/>
        <a:p>
          <a:endParaRPr lang="de-DE"/>
        </a:p>
      </dgm:t>
    </dgm:pt>
    <dgm:pt modelId="{908E498F-A0E5-447B-B893-51B22F7D4932}" type="sibTrans" cxnId="{560D41C2-E55D-44AC-BB93-4FD1E152D0D2}">
      <dgm:prSet/>
      <dgm:spPr/>
      <dgm:t>
        <a:bodyPr/>
        <a:lstStyle/>
        <a:p>
          <a:endParaRPr lang="de-DE"/>
        </a:p>
      </dgm:t>
    </dgm:pt>
    <dgm:pt modelId="{CC04FBCE-7CFB-4FD5-B919-B2B410F38B5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err="1" smtClean="0"/>
            <a:t>Requires</a:t>
          </a:r>
          <a:r>
            <a:rPr lang="de-DE" sz="1200" dirty="0" smtClean="0"/>
            <a:t> TTP</a:t>
          </a:r>
          <a:endParaRPr lang="de-DE" sz="1200" dirty="0"/>
        </a:p>
      </dgm:t>
    </dgm:pt>
    <dgm:pt modelId="{A89C5F98-D755-42B0-818F-25937C4D0E56}" type="parTrans" cxnId="{43512511-224B-4645-9308-416EE4F364E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8433613-1951-4EB9-B535-9CEE25284E33}" type="sibTrans" cxnId="{43512511-224B-4645-9308-416EE4F364E1}">
      <dgm:prSet/>
      <dgm:spPr/>
      <dgm:t>
        <a:bodyPr/>
        <a:lstStyle/>
        <a:p>
          <a:endParaRPr lang="de-DE"/>
        </a:p>
      </dgm:t>
    </dgm:pt>
    <dgm:pt modelId="{E07F2A2D-CDD0-46D8-B3CC-5AAE23D77FF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smtClean="0"/>
            <a:t>Hijacking limited, not </a:t>
          </a:r>
          <a:r>
            <a:rPr lang="de-DE" sz="1200" dirty="0" err="1" smtClean="0"/>
            <a:t>prevented</a:t>
          </a:r>
          <a:endParaRPr lang="de-DE" sz="1200" dirty="0"/>
        </a:p>
      </dgm:t>
    </dgm:pt>
    <dgm:pt modelId="{34F2471E-DAD4-43E0-95A4-2669C20AE615}" type="parTrans" cxnId="{75F13055-910C-4A93-9C95-25DB4D85C72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894C9F70-76F8-486A-8011-1312037145A5}" type="sibTrans" cxnId="{75F13055-910C-4A93-9C95-25DB4D85C72E}">
      <dgm:prSet/>
      <dgm:spPr/>
      <dgm:t>
        <a:bodyPr/>
        <a:lstStyle/>
        <a:p>
          <a:endParaRPr lang="de-DE"/>
        </a:p>
      </dgm:t>
    </dgm:pt>
    <dgm:pt modelId="{367E16F2-F85D-43C3-A915-5AEF7F4DF17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err="1" smtClean="0"/>
            <a:t>No</a:t>
          </a:r>
          <a:r>
            <a:rPr lang="de-DE" sz="1200" dirty="0" smtClean="0"/>
            <a:t> double </a:t>
          </a:r>
          <a:r>
            <a:rPr lang="de-DE" sz="1200" dirty="0" err="1" smtClean="0"/>
            <a:t>ended</a:t>
          </a:r>
          <a:r>
            <a:rPr lang="de-DE" sz="1200" dirty="0" smtClean="0"/>
            <a:t> </a:t>
          </a:r>
          <a:r>
            <a:rPr lang="de-DE" sz="1200" dirty="0" err="1" smtClean="0"/>
            <a:t>authentication</a:t>
          </a:r>
          <a:endParaRPr lang="de-DE" sz="1200" dirty="0"/>
        </a:p>
      </dgm:t>
    </dgm:pt>
    <dgm:pt modelId="{6065D08F-75FB-4EAE-847C-18168A28F688}" type="parTrans" cxnId="{32D43561-CD28-437F-8D9C-5816815F324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14FBF7DB-C720-49A7-A887-88477EA1F293}" type="sibTrans" cxnId="{32D43561-CD28-437F-8D9C-5816815F324E}">
      <dgm:prSet/>
      <dgm:spPr/>
      <dgm:t>
        <a:bodyPr/>
        <a:lstStyle/>
        <a:p>
          <a:endParaRPr lang="de-DE"/>
        </a:p>
      </dgm:t>
    </dgm:pt>
    <dgm:pt modelId="{224E17F7-067F-4F5F-B491-E2BD0B6C1CD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smtClean="0"/>
            <a:t>Paper </a:t>
          </a:r>
          <a:r>
            <a:rPr lang="de-DE" sz="1200" dirty="0" err="1" smtClean="0"/>
            <a:t>contains</a:t>
          </a:r>
          <a:r>
            <a:rPr lang="de-DE" sz="1200" dirty="0" smtClean="0"/>
            <a:t> </a:t>
          </a:r>
          <a:r>
            <a:rPr lang="de-DE" sz="1200" dirty="0" err="1" smtClean="0"/>
            <a:t>many</a:t>
          </a:r>
          <a:r>
            <a:rPr lang="de-DE" sz="1200" dirty="0" smtClean="0"/>
            <a:t> </a:t>
          </a:r>
          <a:r>
            <a:rPr lang="de-DE" sz="1200" dirty="0" err="1" smtClean="0"/>
            <a:t>flaws</a:t>
          </a:r>
          <a:endParaRPr lang="de-DE" sz="1200" dirty="0"/>
        </a:p>
      </dgm:t>
    </dgm:pt>
    <dgm:pt modelId="{95BD282E-5BF8-49DC-9D32-C6A2FA31001A}" type="parTrans" cxnId="{6EF09D62-F215-4FAB-898C-D83481F7C23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F13D104D-5FA2-495B-BB75-B4DAB5E00B47}" type="sibTrans" cxnId="{6EF09D62-F215-4FAB-898C-D83481F7C234}">
      <dgm:prSet/>
      <dgm:spPr/>
      <dgm:t>
        <a:bodyPr/>
        <a:lstStyle/>
        <a:p>
          <a:endParaRPr lang="de-DE"/>
        </a:p>
      </dgm:t>
    </dgm:pt>
    <dgm:pt modelId="{F6AFAA24-C364-4085-A7E5-661E971E537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200" dirty="0" err="1" smtClean="0"/>
            <a:t>No</a:t>
          </a:r>
          <a:r>
            <a:rPr lang="de-DE" sz="1200" dirty="0" smtClean="0"/>
            <a:t> </a:t>
          </a:r>
          <a:r>
            <a:rPr lang="de-DE" sz="1200" dirty="0" err="1" smtClean="0"/>
            <a:t>justification</a:t>
          </a:r>
          <a:r>
            <a:rPr lang="de-DE" sz="1200" dirty="0" smtClean="0"/>
            <a:t> </a:t>
          </a:r>
          <a:r>
            <a:rPr lang="de-DE" sz="1200" dirty="0" err="1" smtClean="0"/>
            <a:t>for</a:t>
          </a:r>
          <a:r>
            <a:rPr lang="de-DE" sz="1200" dirty="0" smtClean="0"/>
            <a:t> </a:t>
          </a:r>
          <a:r>
            <a:rPr lang="de-DE" sz="1200" dirty="0" err="1" smtClean="0"/>
            <a:t>window</a:t>
          </a:r>
          <a:r>
            <a:rPr lang="de-DE" sz="1200" dirty="0" smtClean="0"/>
            <a:t> </a:t>
          </a:r>
          <a:r>
            <a:rPr lang="de-DE" sz="1200" dirty="0" err="1" smtClean="0"/>
            <a:t>value</a:t>
          </a:r>
          <a:endParaRPr lang="de-DE" sz="1200" dirty="0"/>
        </a:p>
      </dgm:t>
    </dgm:pt>
    <dgm:pt modelId="{39D0A306-E76B-4DAB-BC17-CD683FF6B497}" type="parTrans" cxnId="{508DA71F-20A4-4B7B-B14A-A1DC11E592C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73F719F3-B781-4A26-9B6F-AA917FCFD551}" type="sibTrans" cxnId="{508DA71F-20A4-4B7B-B14A-A1DC11E592CF}">
      <dgm:prSet/>
      <dgm:spPr/>
      <dgm:t>
        <a:bodyPr/>
        <a:lstStyle/>
        <a:p>
          <a:endParaRPr lang="de-DE"/>
        </a:p>
      </dgm:t>
    </dgm:pt>
    <dgm:pt modelId="{192BE9FC-1644-4815-A272-A30F606994D9}" type="pres">
      <dgm:prSet presAssocID="{38CAD324-AA41-4A87-BD13-57BD9E7B44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34222-94B4-4F7D-BE71-93AD55B81875}" type="pres">
      <dgm:prSet presAssocID="{A166BCA2-BDE1-4E38-9117-9F90C1E50B1B}" presName="centerShape" presStyleLbl="node0" presStyleIdx="0" presStyleCnt="1" custLinFactNeighborY="954"/>
      <dgm:spPr/>
      <dgm:t>
        <a:bodyPr/>
        <a:lstStyle/>
        <a:p>
          <a:endParaRPr lang="de-DE"/>
        </a:p>
      </dgm:t>
    </dgm:pt>
    <dgm:pt modelId="{18328B67-462E-4F6A-8768-B6D6374C4BC5}" type="pres">
      <dgm:prSet presAssocID="{A89C5F98-D755-42B0-818F-25937C4D0E56}" presName="parTrans" presStyleLbl="bgSibTrans2D1" presStyleIdx="0" presStyleCnt="5"/>
      <dgm:spPr/>
    </dgm:pt>
    <dgm:pt modelId="{2DD6E5CD-75F8-4816-A95C-E257B584F278}" type="pres">
      <dgm:prSet presAssocID="{CC04FBCE-7CFB-4FD5-B919-B2B410F38B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9D94AA-8411-4339-9C99-7F1D2144165D}" type="pres">
      <dgm:prSet presAssocID="{95BD282E-5BF8-49DC-9D32-C6A2FA31001A}" presName="parTrans" presStyleLbl="bgSibTrans2D1" presStyleIdx="1" presStyleCnt="5"/>
      <dgm:spPr/>
    </dgm:pt>
    <dgm:pt modelId="{A025D4E7-BC77-4DD1-A5DC-C1B5C016B843}" type="pres">
      <dgm:prSet presAssocID="{224E17F7-067F-4F5F-B491-E2BD0B6C1CD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E2A05-F9D2-4E40-81E4-EC75B9100B9A}" type="pres">
      <dgm:prSet presAssocID="{34F2471E-DAD4-43E0-95A4-2669C20AE615}" presName="parTrans" presStyleLbl="bgSibTrans2D1" presStyleIdx="2" presStyleCnt="5"/>
      <dgm:spPr/>
      <dgm:t>
        <a:bodyPr/>
        <a:lstStyle/>
        <a:p>
          <a:endParaRPr lang="de-DE"/>
        </a:p>
      </dgm:t>
    </dgm:pt>
    <dgm:pt modelId="{BC132AB1-E5C8-4038-8C44-E7854A4E3D15}" type="pres">
      <dgm:prSet presAssocID="{E07F2A2D-CDD0-46D8-B3CC-5AAE23D77FF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18EC73-AAF0-475B-9A99-62268A36189E}" type="pres">
      <dgm:prSet presAssocID="{6065D08F-75FB-4EAE-847C-18168A28F688}" presName="parTrans" presStyleLbl="bgSibTrans2D1" presStyleIdx="3" presStyleCnt="5"/>
      <dgm:spPr/>
    </dgm:pt>
    <dgm:pt modelId="{2F98ADD6-E258-4BAC-B912-0B62155F7979}" type="pres">
      <dgm:prSet presAssocID="{367E16F2-F85D-43C3-A915-5AEF7F4DF1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F7540-8FBB-45C9-BCDA-6553033A32E4}" type="pres">
      <dgm:prSet presAssocID="{39D0A306-E76B-4DAB-BC17-CD683FF6B497}" presName="parTrans" presStyleLbl="bgSibTrans2D1" presStyleIdx="4" presStyleCnt="5"/>
      <dgm:spPr/>
    </dgm:pt>
    <dgm:pt modelId="{FE5F7CBF-0AC3-4CD4-9ABD-1B7E2C39E590}" type="pres">
      <dgm:prSet presAssocID="{F6AFAA24-C364-4085-A7E5-661E971E53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2D43561-CD28-437F-8D9C-5816815F324E}" srcId="{A166BCA2-BDE1-4E38-9117-9F90C1E50B1B}" destId="{367E16F2-F85D-43C3-A915-5AEF7F4DF171}" srcOrd="3" destOrd="0" parTransId="{6065D08F-75FB-4EAE-847C-18168A28F688}" sibTransId="{14FBF7DB-C720-49A7-A887-88477EA1F293}"/>
    <dgm:cxn modelId="{2D67DE48-88D1-44BE-A8B9-551A50AFF9C3}" type="presOf" srcId="{F6AFAA24-C364-4085-A7E5-661E971E5370}" destId="{FE5F7CBF-0AC3-4CD4-9ABD-1B7E2C39E590}" srcOrd="0" destOrd="0" presId="urn:microsoft.com/office/officeart/2005/8/layout/radial4"/>
    <dgm:cxn modelId="{5DDAF033-6600-4AD0-946C-4EC26DE592D4}" type="presOf" srcId="{39D0A306-E76B-4DAB-BC17-CD683FF6B497}" destId="{729F7540-8FBB-45C9-BCDA-6553033A32E4}" srcOrd="0" destOrd="0" presId="urn:microsoft.com/office/officeart/2005/8/layout/radial4"/>
    <dgm:cxn modelId="{43512511-224B-4645-9308-416EE4F364E1}" srcId="{A166BCA2-BDE1-4E38-9117-9F90C1E50B1B}" destId="{CC04FBCE-7CFB-4FD5-B919-B2B410F38B5E}" srcOrd="0" destOrd="0" parTransId="{A89C5F98-D755-42B0-818F-25937C4D0E56}" sibTransId="{48433613-1951-4EB9-B535-9CEE25284E33}"/>
    <dgm:cxn modelId="{AE4BD6AF-139E-4C79-A988-45036981C7B2}" type="presOf" srcId="{224E17F7-067F-4F5F-B491-E2BD0B6C1CD5}" destId="{A025D4E7-BC77-4DD1-A5DC-C1B5C016B843}" srcOrd="0" destOrd="0" presId="urn:microsoft.com/office/officeart/2005/8/layout/radial4"/>
    <dgm:cxn modelId="{508DA71F-20A4-4B7B-B14A-A1DC11E592CF}" srcId="{A166BCA2-BDE1-4E38-9117-9F90C1E50B1B}" destId="{F6AFAA24-C364-4085-A7E5-661E971E5370}" srcOrd="4" destOrd="0" parTransId="{39D0A306-E76B-4DAB-BC17-CD683FF6B497}" sibTransId="{73F719F3-B781-4A26-9B6F-AA917FCFD551}"/>
    <dgm:cxn modelId="{75F13055-910C-4A93-9C95-25DB4D85C72E}" srcId="{A166BCA2-BDE1-4E38-9117-9F90C1E50B1B}" destId="{E07F2A2D-CDD0-46D8-B3CC-5AAE23D77FF5}" srcOrd="2" destOrd="0" parTransId="{34F2471E-DAD4-43E0-95A4-2669C20AE615}" sibTransId="{894C9F70-76F8-486A-8011-1312037145A5}"/>
    <dgm:cxn modelId="{463DA431-FFE0-4A2C-B8A1-E587C5D39FF3}" type="presOf" srcId="{34F2471E-DAD4-43E0-95A4-2669C20AE615}" destId="{B11E2A05-F9D2-4E40-81E4-EC75B9100B9A}" srcOrd="0" destOrd="0" presId="urn:microsoft.com/office/officeart/2005/8/layout/radial4"/>
    <dgm:cxn modelId="{560D41C2-E55D-44AC-BB93-4FD1E152D0D2}" srcId="{38CAD324-AA41-4A87-BD13-57BD9E7B4431}" destId="{A166BCA2-BDE1-4E38-9117-9F90C1E50B1B}" srcOrd="0" destOrd="0" parTransId="{4FA2D56B-9EC3-4B50-A562-7E1113476AA8}" sibTransId="{908E498F-A0E5-447B-B893-51B22F7D4932}"/>
    <dgm:cxn modelId="{BF05E853-4B5B-4F50-9726-C47B4C62424D}" type="presOf" srcId="{A89C5F98-D755-42B0-818F-25937C4D0E56}" destId="{18328B67-462E-4F6A-8768-B6D6374C4BC5}" srcOrd="0" destOrd="0" presId="urn:microsoft.com/office/officeart/2005/8/layout/radial4"/>
    <dgm:cxn modelId="{9019E1B4-E2A0-46D2-8A75-F639B261D8D5}" type="presOf" srcId="{E07F2A2D-CDD0-46D8-B3CC-5AAE23D77FF5}" destId="{BC132AB1-E5C8-4038-8C44-E7854A4E3D15}" srcOrd="0" destOrd="0" presId="urn:microsoft.com/office/officeart/2005/8/layout/radial4"/>
    <dgm:cxn modelId="{60CD0526-87A8-4512-B7A6-B5D8A5DA6A29}" type="presOf" srcId="{6065D08F-75FB-4EAE-847C-18168A28F688}" destId="{2A18EC73-AAF0-475B-9A99-62268A36189E}" srcOrd="0" destOrd="0" presId="urn:microsoft.com/office/officeart/2005/8/layout/radial4"/>
    <dgm:cxn modelId="{C1ECD352-6131-442D-A3AF-D6211FCA01F8}" type="presOf" srcId="{95BD282E-5BF8-49DC-9D32-C6A2FA31001A}" destId="{E39D94AA-8411-4339-9C99-7F1D2144165D}" srcOrd="0" destOrd="0" presId="urn:microsoft.com/office/officeart/2005/8/layout/radial4"/>
    <dgm:cxn modelId="{F06872AE-5E88-4020-9CB6-43295436C69D}" type="presOf" srcId="{38CAD324-AA41-4A87-BD13-57BD9E7B4431}" destId="{192BE9FC-1644-4815-A272-A30F606994D9}" srcOrd="0" destOrd="0" presId="urn:microsoft.com/office/officeart/2005/8/layout/radial4"/>
    <dgm:cxn modelId="{6E51ABD8-594C-4270-AC79-C0D6A8288225}" type="presOf" srcId="{367E16F2-F85D-43C3-A915-5AEF7F4DF171}" destId="{2F98ADD6-E258-4BAC-B912-0B62155F7979}" srcOrd="0" destOrd="0" presId="urn:microsoft.com/office/officeart/2005/8/layout/radial4"/>
    <dgm:cxn modelId="{D85B6111-F47B-4760-B581-270D0E0EA643}" type="presOf" srcId="{A166BCA2-BDE1-4E38-9117-9F90C1E50B1B}" destId="{E0E34222-94B4-4F7D-BE71-93AD55B81875}" srcOrd="0" destOrd="0" presId="urn:microsoft.com/office/officeart/2005/8/layout/radial4"/>
    <dgm:cxn modelId="{6EF09D62-F215-4FAB-898C-D83481F7C234}" srcId="{A166BCA2-BDE1-4E38-9117-9F90C1E50B1B}" destId="{224E17F7-067F-4F5F-B491-E2BD0B6C1CD5}" srcOrd="1" destOrd="0" parTransId="{95BD282E-5BF8-49DC-9D32-C6A2FA31001A}" sibTransId="{F13D104D-5FA2-495B-BB75-B4DAB5E00B47}"/>
    <dgm:cxn modelId="{051379AD-4425-43F7-89EA-828CAAA63DE2}" type="presOf" srcId="{CC04FBCE-7CFB-4FD5-B919-B2B410F38B5E}" destId="{2DD6E5CD-75F8-4816-A95C-E257B584F278}" srcOrd="0" destOrd="0" presId="urn:microsoft.com/office/officeart/2005/8/layout/radial4"/>
    <dgm:cxn modelId="{9E3EFE52-C175-4DAD-BD12-F52E9F32701C}" type="presParOf" srcId="{192BE9FC-1644-4815-A272-A30F606994D9}" destId="{E0E34222-94B4-4F7D-BE71-93AD55B81875}" srcOrd="0" destOrd="0" presId="urn:microsoft.com/office/officeart/2005/8/layout/radial4"/>
    <dgm:cxn modelId="{CAA29B35-48C2-4C8B-A014-9DF07FB448D0}" type="presParOf" srcId="{192BE9FC-1644-4815-A272-A30F606994D9}" destId="{18328B67-462E-4F6A-8768-B6D6374C4BC5}" srcOrd="1" destOrd="0" presId="urn:microsoft.com/office/officeart/2005/8/layout/radial4"/>
    <dgm:cxn modelId="{25ADE4EF-9AE6-4197-98C6-675504A2B636}" type="presParOf" srcId="{192BE9FC-1644-4815-A272-A30F606994D9}" destId="{2DD6E5CD-75F8-4816-A95C-E257B584F278}" srcOrd="2" destOrd="0" presId="urn:microsoft.com/office/officeart/2005/8/layout/radial4"/>
    <dgm:cxn modelId="{40F5764C-1F0C-44EB-97EE-E0E14C0F0A16}" type="presParOf" srcId="{192BE9FC-1644-4815-A272-A30F606994D9}" destId="{E39D94AA-8411-4339-9C99-7F1D2144165D}" srcOrd="3" destOrd="0" presId="urn:microsoft.com/office/officeart/2005/8/layout/radial4"/>
    <dgm:cxn modelId="{639FBDDC-F022-4C25-B968-04BD836544AE}" type="presParOf" srcId="{192BE9FC-1644-4815-A272-A30F606994D9}" destId="{A025D4E7-BC77-4DD1-A5DC-C1B5C016B843}" srcOrd="4" destOrd="0" presId="urn:microsoft.com/office/officeart/2005/8/layout/radial4"/>
    <dgm:cxn modelId="{F9C84631-2144-4E53-A964-AD21FD32FC45}" type="presParOf" srcId="{192BE9FC-1644-4815-A272-A30F606994D9}" destId="{B11E2A05-F9D2-4E40-81E4-EC75B9100B9A}" srcOrd="5" destOrd="0" presId="urn:microsoft.com/office/officeart/2005/8/layout/radial4"/>
    <dgm:cxn modelId="{E79F33D0-6228-414E-AEC2-66B12E9A593F}" type="presParOf" srcId="{192BE9FC-1644-4815-A272-A30F606994D9}" destId="{BC132AB1-E5C8-4038-8C44-E7854A4E3D15}" srcOrd="6" destOrd="0" presId="urn:microsoft.com/office/officeart/2005/8/layout/radial4"/>
    <dgm:cxn modelId="{3F72414E-3E48-443F-8FF2-04419AC726CE}" type="presParOf" srcId="{192BE9FC-1644-4815-A272-A30F606994D9}" destId="{2A18EC73-AAF0-475B-9A99-62268A36189E}" srcOrd="7" destOrd="0" presId="urn:microsoft.com/office/officeart/2005/8/layout/radial4"/>
    <dgm:cxn modelId="{19ECA689-68C1-4B20-A981-40E4F91212AF}" type="presParOf" srcId="{192BE9FC-1644-4815-A272-A30F606994D9}" destId="{2F98ADD6-E258-4BAC-B912-0B62155F7979}" srcOrd="8" destOrd="0" presId="urn:microsoft.com/office/officeart/2005/8/layout/radial4"/>
    <dgm:cxn modelId="{1FA13BEB-1263-4348-A45F-3D4C33CE1D39}" type="presParOf" srcId="{192BE9FC-1644-4815-A272-A30F606994D9}" destId="{729F7540-8FBB-45C9-BCDA-6553033A32E4}" srcOrd="9" destOrd="0" presId="urn:microsoft.com/office/officeart/2005/8/layout/radial4"/>
    <dgm:cxn modelId="{9ED1EA4E-2A5F-42D4-BCCE-F433C9C68DF8}" type="presParOf" srcId="{192BE9FC-1644-4815-A272-A30F606994D9}" destId="{FE5F7CBF-0AC3-4CD4-9ABD-1B7E2C39E59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4222-94B4-4F7D-BE71-93AD55B81875}">
      <dsp:nvSpPr>
        <dsp:cNvPr id="0" name=""/>
        <dsp:cNvSpPr/>
      </dsp:nvSpPr>
      <dsp:spPr>
        <a:xfrm>
          <a:off x="3069450" y="2167531"/>
          <a:ext cx="1604865" cy="1604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- </a:t>
          </a:r>
          <a:r>
            <a:rPr lang="de-DE" sz="1200" kern="1200" dirty="0" err="1" smtClean="0"/>
            <a:t>No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practical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proof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of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concept</a:t>
          </a:r>
          <a:endParaRPr lang="de-DE" sz="1200" kern="1200" dirty="0" smtClean="0"/>
        </a:p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- </a:t>
          </a:r>
          <a:r>
            <a:rPr lang="de-DE" sz="1200" kern="1200" dirty="0" err="1" smtClean="0"/>
            <a:t>No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complete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security</a:t>
          </a:r>
          <a:endParaRPr lang="de-DE" sz="1200" kern="1200" dirty="0"/>
        </a:p>
      </dsp:txBody>
      <dsp:txXfrm>
        <a:off x="3304477" y="2402558"/>
        <a:ext cx="1134811" cy="1134811"/>
      </dsp:txXfrm>
    </dsp:sp>
    <dsp:sp modelId="{18328B67-462E-4F6A-8768-B6D6374C4BC5}">
      <dsp:nvSpPr>
        <dsp:cNvPr id="0" name=""/>
        <dsp:cNvSpPr/>
      </dsp:nvSpPr>
      <dsp:spPr>
        <a:xfrm rot="10800613">
          <a:off x="1512608" y="2740981"/>
          <a:ext cx="1471215" cy="457386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DD6E5CD-75F8-4816-A95C-E257B584F278}">
      <dsp:nvSpPr>
        <dsp:cNvPr id="0" name=""/>
        <dsp:cNvSpPr/>
      </dsp:nvSpPr>
      <dsp:spPr>
        <a:xfrm>
          <a:off x="750297" y="2359694"/>
          <a:ext cx="1524622" cy="1219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Requires</a:t>
          </a:r>
          <a:r>
            <a:rPr lang="de-DE" sz="1200" kern="1200" dirty="0" smtClean="0"/>
            <a:t> TTP</a:t>
          </a:r>
          <a:endParaRPr lang="de-DE" sz="1200" kern="1200" dirty="0"/>
        </a:p>
      </dsp:txBody>
      <dsp:txXfrm>
        <a:off x="786021" y="2395418"/>
        <a:ext cx="1453174" cy="1148249"/>
      </dsp:txXfrm>
    </dsp:sp>
    <dsp:sp modelId="{E39D94AA-8411-4339-9C99-7F1D2144165D}">
      <dsp:nvSpPr>
        <dsp:cNvPr id="0" name=""/>
        <dsp:cNvSpPr/>
      </dsp:nvSpPr>
      <dsp:spPr>
        <a:xfrm rot="13500433">
          <a:off x="1988063" y="1592909"/>
          <a:ext cx="1471496" cy="457386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025D4E7-BC77-4DD1-A5DC-C1B5C016B843}">
      <dsp:nvSpPr>
        <dsp:cNvPr id="0" name=""/>
        <dsp:cNvSpPr/>
      </dsp:nvSpPr>
      <dsp:spPr>
        <a:xfrm>
          <a:off x="1441313" y="691435"/>
          <a:ext cx="1524622" cy="1219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Paper </a:t>
          </a:r>
          <a:r>
            <a:rPr lang="de-DE" sz="1200" kern="1200" dirty="0" err="1" smtClean="0"/>
            <a:t>contains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many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flaws</a:t>
          </a:r>
          <a:endParaRPr lang="de-DE" sz="1200" kern="1200" dirty="0"/>
        </a:p>
      </dsp:txBody>
      <dsp:txXfrm>
        <a:off x="1477037" y="727159"/>
        <a:ext cx="1453174" cy="1148249"/>
      </dsp:txXfrm>
    </dsp:sp>
    <dsp:sp modelId="{B11E2A05-F9D2-4E40-81E4-EC75B9100B9A}">
      <dsp:nvSpPr>
        <dsp:cNvPr id="0" name=""/>
        <dsp:cNvSpPr/>
      </dsp:nvSpPr>
      <dsp:spPr>
        <a:xfrm rot="16200000">
          <a:off x="3136077" y="1117382"/>
          <a:ext cx="1471612" cy="457386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C132AB1-E5C8-4038-8C44-E7854A4E3D15}">
      <dsp:nvSpPr>
        <dsp:cNvPr id="0" name=""/>
        <dsp:cNvSpPr/>
      </dsp:nvSpPr>
      <dsp:spPr>
        <a:xfrm>
          <a:off x="3109572" y="420"/>
          <a:ext cx="1524622" cy="1219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Hijacking limited, not </a:t>
          </a:r>
          <a:r>
            <a:rPr lang="de-DE" sz="1200" kern="1200" dirty="0" err="1" smtClean="0"/>
            <a:t>prevented</a:t>
          </a:r>
          <a:endParaRPr lang="de-DE" sz="1200" kern="1200" dirty="0"/>
        </a:p>
      </dsp:txBody>
      <dsp:txXfrm>
        <a:off x="3145296" y="36144"/>
        <a:ext cx="1453174" cy="1148249"/>
      </dsp:txXfrm>
    </dsp:sp>
    <dsp:sp modelId="{2A18EC73-AAF0-475B-9A99-62268A36189E}">
      <dsp:nvSpPr>
        <dsp:cNvPr id="0" name=""/>
        <dsp:cNvSpPr/>
      </dsp:nvSpPr>
      <dsp:spPr>
        <a:xfrm rot="18899567">
          <a:off x="4284207" y="1592909"/>
          <a:ext cx="1471496" cy="457386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F98ADD6-E258-4BAC-B912-0B62155F7979}">
      <dsp:nvSpPr>
        <dsp:cNvPr id="0" name=""/>
        <dsp:cNvSpPr/>
      </dsp:nvSpPr>
      <dsp:spPr>
        <a:xfrm>
          <a:off x="4777831" y="691435"/>
          <a:ext cx="1524622" cy="1219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No</a:t>
          </a:r>
          <a:r>
            <a:rPr lang="de-DE" sz="1200" kern="1200" dirty="0" smtClean="0"/>
            <a:t> double </a:t>
          </a:r>
          <a:r>
            <a:rPr lang="de-DE" sz="1200" kern="1200" dirty="0" err="1" smtClean="0"/>
            <a:t>ended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authentication</a:t>
          </a:r>
          <a:endParaRPr lang="de-DE" sz="1200" kern="1200" dirty="0"/>
        </a:p>
      </dsp:txBody>
      <dsp:txXfrm>
        <a:off x="4813555" y="727159"/>
        <a:ext cx="1453174" cy="1148249"/>
      </dsp:txXfrm>
    </dsp:sp>
    <dsp:sp modelId="{729F7540-8FBB-45C9-BCDA-6553033A32E4}">
      <dsp:nvSpPr>
        <dsp:cNvPr id="0" name=""/>
        <dsp:cNvSpPr/>
      </dsp:nvSpPr>
      <dsp:spPr>
        <a:xfrm rot="21599387">
          <a:off x="4759942" y="2740981"/>
          <a:ext cx="1471215" cy="457386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E5F7CBF-0AC3-4CD4-9ABD-1B7E2C39E590}">
      <dsp:nvSpPr>
        <dsp:cNvPr id="0" name=""/>
        <dsp:cNvSpPr/>
      </dsp:nvSpPr>
      <dsp:spPr>
        <a:xfrm>
          <a:off x="5468846" y="2359694"/>
          <a:ext cx="1524622" cy="12196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No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justification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for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window</a:t>
          </a:r>
          <a:r>
            <a:rPr lang="de-DE" sz="1200" kern="1200" dirty="0" smtClean="0"/>
            <a:t> </a:t>
          </a:r>
          <a:r>
            <a:rPr lang="de-DE" sz="1200" kern="1200" dirty="0" err="1" smtClean="0"/>
            <a:t>value</a:t>
          </a:r>
          <a:endParaRPr lang="de-DE" sz="1200" kern="1200" dirty="0"/>
        </a:p>
      </dsp:txBody>
      <dsp:txXfrm>
        <a:off x="5504570" y="2395418"/>
        <a:ext cx="1453174" cy="1148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897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54" y="1570198"/>
            <a:ext cx="8203575" cy="16948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Encryption Algorithm for TCP Session </a:t>
            </a:r>
            <a:r>
              <a:rPr lang="en-US" dirty="0" smtClean="0"/>
              <a:t>Hijacking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355" y="3582605"/>
            <a:ext cx="7669289" cy="12560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Presented By: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Ali Aqeel Zafar (AAFZDE)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Friedrich </a:t>
            </a:r>
            <a:r>
              <a:rPr lang="en-US" dirty="0" err="1"/>
              <a:t>Ostertag</a:t>
            </a:r>
            <a:r>
              <a:rPr lang="en-US" dirty="0"/>
              <a:t> </a:t>
            </a:r>
            <a:r>
              <a:rPr lang="en-US" dirty="0" smtClean="0"/>
              <a:t>(D7KQBF)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0147" y="489077"/>
            <a:ext cx="7669289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and System Security Lecture</a:t>
            </a:r>
          </a:p>
          <a:p>
            <a:r>
              <a:rPr lang="en-US" dirty="0" smtClean="0"/>
              <a:t>Paper presentation: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175778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5) Experiment / Example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176970"/>
                  </p:ext>
                </p:extLst>
              </p:nvPr>
            </p:nvGraphicFramePr>
            <p:xfrm>
              <a:off x="780030" y="1038160"/>
              <a:ext cx="7602876" cy="3756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751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 = 97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A = 5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sk_C</a:t>
                          </a:r>
                          <a:r>
                            <a:rPr lang="de-DE" sz="1200" dirty="0" smtClean="0"/>
                            <a:t> = 36,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pk_C</a:t>
                          </a:r>
                          <a:r>
                            <a:rPr lang="de-DE" sz="1200" baseline="0" dirty="0" smtClean="0"/>
                            <a:t> </a:t>
                          </a:r>
                          <a:r>
                            <a:rPr lang="de-DE" sz="1200" dirty="0" smtClean="0"/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50</a:t>
                          </a:r>
                        </a:p>
                        <a:p>
                          <a:endParaRPr lang="de-DE" sz="1200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  <a:r>
                            <a:rPr lang="de-DE" sz="1200" b="1" baseline="0" dirty="0" smtClean="0"/>
                            <a:t>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p, a, </a:t>
                          </a:r>
                          <a:r>
                            <a:rPr lang="de-DE" sz="1200" baseline="0" dirty="0" err="1" smtClean="0"/>
                            <a:t>pk_C</a:t>
                          </a:r>
                          <a:r>
                            <a:rPr lang="de-DE" sz="1200" baseline="0" dirty="0" smtClean="0"/>
                            <a:t> = </a:t>
                          </a:r>
                          <a:r>
                            <a:rPr lang="de-DE" sz="1200" baseline="0" dirty="0" err="1" smtClean="0"/>
                            <a:t>Dec_S</a:t>
                          </a:r>
                          <a:r>
                            <a:rPr lang="de-DE" sz="1200" baseline="0" dirty="0" smtClean="0"/>
                            <a:t>- (C)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sk_S</a:t>
                          </a:r>
                          <a:r>
                            <a:rPr lang="de-DE" sz="1200" baseline="0" dirty="0" smtClean="0"/>
                            <a:t> = 58,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pk_S</a:t>
                          </a:r>
                          <a:r>
                            <a:rPr lang="de-DE" sz="12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/>
                            <a:t>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44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K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75</a:t>
                          </a:r>
                          <a:endParaRPr lang="de-DE" sz="1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144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pk_S</a:t>
                          </a:r>
                          <a:r>
                            <a:rPr lang="de-DE" sz="1200" dirty="0" smtClean="0"/>
                            <a:t> = </a:t>
                          </a:r>
                          <a:r>
                            <a:rPr lang="de-DE" sz="1200" dirty="0" err="1" smtClean="0"/>
                            <a:t>Dec_S</a:t>
                          </a:r>
                          <a:r>
                            <a:rPr lang="de-DE" sz="1200" dirty="0" smtClean="0"/>
                            <a:t>- (S)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K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de-DE" sz="1200" baseline="0" dirty="0" err="1" smtClean="0">
                              <a:solidFill>
                                <a:srgbClr val="FF0000"/>
                              </a:solidFill>
                            </a:rPr>
                            <a:t>mod</a:t>
                          </a:r>
                          <a:r>
                            <a:rPr lang="de-DE" sz="1200" baseline="0" dirty="0" smtClean="0">
                              <a:solidFill>
                                <a:srgbClr val="FF0000"/>
                              </a:solidFill>
                            </a:rPr>
                            <a:t> p) </a:t>
                          </a:r>
                          <a:r>
                            <a:rPr lang="de-DE" sz="1200" baseline="0" dirty="0" smtClean="0"/>
                            <a:t>= </a:t>
                          </a:r>
                          <a:r>
                            <a:rPr lang="de-DE" sz="1200" baseline="0" dirty="0" smtClean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 = </a:t>
                          </a:r>
                          <a:r>
                            <a:rPr lang="de-DE" sz="1200" baseline="0" dirty="0" err="1" smtClean="0"/>
                            <a:t>xyz</a:t>
                          </a:r>
                          <a:r>
                            <a:rPr lang="de-DE" sz="1200" baseline="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HMAC_SHA1(K, ACK </a:t>
                          </a:r>
                          <a:r>
                            <a:rPr lang="de-DE" sz="1200" baseline="0" dirty="0" err="1" smtClean="0"/>
                            <a:t>header</a:t>
                          </a:r>
                          <a:r>
                            <a:rPr lang="de-DE" sz="1200" baseline="0" dirty="0" smtClean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176970"/>
                  </p:ext>
                </p:extLst>
              </p:nvPr>
            </p:nvGraphicFramePr>
            <p:xfrm>
              <a:off x="780030" y="1038160"/>
              <a:ext cx="7602876" cy="3756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747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7483" r="-273433" b="-10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2165" t="-17483" r="-515" b="-101399"/>
                          </a:stretch>
                        </a:blipFill>
                      </a:tcPr>
                    </a:tc>
                  </a:tr>
                  <a:tr h="171399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19149" r="-273433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feld 8"/>
          <p:cNvSpPr txBox="1"/>
          <p:nvPr/>
        </p:nvSpPr>
        <p:spPr>
          <a:xfrm>
            <a:off x="3328453" y="2025633"/>
            <a:ext cx="1617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 </a:t>
            </a:r>
            <a:r>
              <a:rPr lang="de-DE" sz="1200" dirty="0"/>
              <a:t>= </a:t>
            </a:r>
            <a:r>
              <a:rPr lang="de-DE" sz="1200" dirty="0" err="1"/>
              <a:t>Enc_S</a:t>
            </a:r>
            <a:r>
              <a:rPr lang="de-DE" sz="1200" dirty="0"/>
              <a:t>+ (p, a, </a:t>
            </a:r>
            <a:r>
              <a:rPr lang="de-DE" sz="1200" dirty="0" err="1"/>
              <a:t>pk_C</a:t>
            </a:r>
            <a:r>
              <a:rPr lang="de-DE" sz="1200" dirty="0"/>
              <a:t>)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121277" y="4148288"/>
            <a:ext cx="6148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HMAC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 rot="20331318">
            <a:off x="3853491" y="3032977"/>
            <a:ext cx="13054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 = </a:t>
            </a:r>
            <a:r>
              <a:rPr lang="de-DE" sz="1200" dirty="0" err="1"/>
              <a:t>Enc_S</a:t>
            </a:r>
            <a:r>
              <a:rPr lang="de-DE" sz="1200" dirty="0"/>
              <a:t>+ (</a:t>
            </a:r>
            <a:r>
              <a:rPr lang="de-DE" sz="1200" dirty="0" err="1"/>
              <a:t>pk_S</a:t>
            </a:r>
            <a:r>
              <a:rPr lang="de-DE" sz="1200" dirty="0"/>
              <a:t>)</a:t>
            </a:r>
            <a:endParaRPr lang="de-DE" sz="12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946400" y="2025633"/>
            <a:ext cx="2933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946400" y="2489201"/>
            <a:ext cx="2933700" cy="1146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65689" y="1649406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1st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 rot="20307436">
            <a:off x="3604494" y="2675503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2nd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946400" y="4148288"/>
            <a:ext cx="2933700" cy="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847475" y="3803078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3rd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1869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175778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5) Experiment / Example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017653"/>
                  </p:ext>
                </p:extLst>
              </p:nvPr>
            </p:nvGraphicFramePr>
            <p:xfrm>
              <a:off x="780030" y="1038160"/>
              <a:ext cx="7602876" cy="3756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751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 = 97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A = 5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sk_C</a:t>
                          </a:r>
                          <a:r>
                            <a:rPr lang="de-DE" sz="1200" dirty="0" smtClean="0"/>
                            <a:t> = 36,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pk_C</a:t>
                          </a:r>
                          <a:r>
                            <a:rPr lang="de-DE" sz="1200" baseline="0" dirty="0" smtClean="0"/>
                            <a:t> </a:t>
                          </a:r>
                          <a:r>
                            <a:rPr lang="de-DE" sz="1200" dirty="0" smtClean="0"/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50</a:t>
                          </a:r>
                        </a:p>
                        <a:p>
                          <a:endParaRPr lang="de-DE" sz="1200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  <a:r>
                            <a:rPr lang="de-DE" sz="1200" b="1" baseline="0" dirty="0" smtClean="0"/>
                            <a:t>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p, a, </a:t>
                          </a:r>
                          <a:r>
                            <a:rPr lang="de-DE" sz="1200" baseline="0" dirty="0" err="1" smtClean="0"/>
                            <a:t>pk_C</a:t>
                          </a:r>
                          <a:r>
                            <a:rPr lang="de-DE" sz="1200" baseline="0" dirty="0" smtClean="0"/>
                            <a:t> = </a:t>
                          </a:r>
                          <a:r>
                            <a:rPr lang="de-DE" sz="1200" baseline="0" dirty="0" err="1" smtClean="0"/>
                            <a:t>Dec_S</a:t>
                          </a:r>
                          <a:r>
                            <a:rPr lang="de-DE" sz="1200" baseline="0" dirty="0" smtClean="0"/>
                            <a:t>- (C)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sk_S</a:t>
                          </a:r>
                          <a:r>
                            <a:rPr lang="de-DE" sz="1200" baseline="0" dirty="0" smtClean="0"/>
                            <a:t> = 58,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pk_S</a:t>
                          </a:r>
                          <a:r>
                            <a:rPr lang="de-DE" sz="12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/>
                            <a:t>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44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K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75</a:t>
                          </a:r>
                          <a:endParaRPr lang="de-DE" sz="1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144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pk_S</a:t>
                          </a:r>
                          <a:r>
                            <a:rPr lang="de-DE" sz="1200" dirty="0" smtClean="0"/>
                            <a:t> = </a:t>
                          </a:r>
                          <a:r>
                            <a:rPr lang="de-DE" sz="1200" dirty="0" err="1" smtClean="0"/>
                            <a:t>Dec_S</a:t>
                          </a:r>
                          <a:r>
                            <a:rPr lang="de-DE" sz="1200" dirty="0" smtClean="0"/>
                            <a:t>- (S)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K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:r>
                            <a:rPr lang="de-DE" sz="1200" baseline="0" dirty="0" err="1" smtClean="0">
                              <a:solidFill>
                                <a:srgbClr val="FF0000"/>
                              </a:solidFill>
                            </a:rPr>
                            <a:t>mod</a:t>
                          </a:r>
                          <a:r>
                            <a:rPr lang="de-DE" sz="1200" baseline="0" dirty="0" smtClean="0">
                              <a:solidFill>
                                <a:srgbClr val="FF0000"/>
                              </a:solidFill>
                            </a:rPr>
                            <a:t> p) </a:t>
                          </a:r>
                          <a:r>
                            <a:rPr lang="de-DE" sz="1200" baseline="0" dirty="0" smtClean="0">
                              <a:solidFill>
                                <a:schemeClr val="tx1"/>
                              </a:solidFill>
                            </a:rPr>
                            <a:t>= 75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 = </a:t>
                          </a:r>
                          <a:r>
                            <a:rPr lang="de-DE" sz="1200" baseline="0" dirty="0" err="1" smtClean="0"/>
                            <a:t>xyz</a:t>
                          </a:r>
                          <a:r>
                            <a:rPr lang="de-DE" sz="1200" baseline="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HMAC_SHA1(K, ACK </a:t>
                          </a:r>
                          <a:r>
                            <a:rPr lang="de-DE" sz="1200" baseline="0" dirty="0" err="1" smtClean="0"/>
                            <a:t>header</a:t>
                          </a:r>
                          <a:r>
                            <a:rPr lang="de-DE" sz="1200" baseline="0" dirty="0" smtClean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017653"/>
                  </p:ext>
                </p:extLst>
              </p:nvPr>
            </p:nvGraphicFramePr>
            <p:xfrm>
              <a:off x="780030" y="1038160"/>
              <a:ext cx="7602876" cy="3756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747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7483" r="-273433" b="-10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2165" t="-17483" r="-515" b="-101399"/>
                          </a:stretch>
                        </a:blipFill>
                      </a:tcPr>
                    </a:tc>
                  </a:tr>
                  <a:tr h="171399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19149" r="-273433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feld 8"/>
          <p:cNvSpPr txBox="1"/>
          <p:nvPr/>
        </p:nvSpPr>
        <p:spPr>
          <a:xfrm>
            <a:off x="3328453" y="2025633"/>
            <a:ext cx="1617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 </a:t>
            </a:r>
            <a:r>
              <a:rPr lang="de-DE" sz="1200" dirty="0"/>
              <a:t>= </a:t>
            </a:r>
            <a:r>
              <a:rPr lang="de-DE" sz="1200" dirty="0" err="1"/>
              <a:t>Enc_S</a:t>
            </a:r>
            <a:r>
              <a:rPr lang="de-DE" sz="1200" dirty="0"/>
              <a:t>+ (p, a, </a:t>
            </a:r>
            <a:r>
              <a:rPr lang="de-DE" sz="1200" dirty="0" err="1"/>
              <a:t>pk_C</a:t>
            </a:r>
            <a:r>
              <a:rPr lang="de-DE" sz="1200" dirty="0"/>
              <a:t>)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121277" y="4148288"/>
            <a:ext cx="6148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HMAC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 rot="20331318">
            <a:off x="3853491" y="3032977"/>
            <a:ext cx="13054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 = </a:t>
            </a:r>
            <a:r>
              <a:rPr lang="de-DE" sz="1200" dirty="0" err="1"/>
              <a:t>Enc_S</a:t>
            </a:r>
            <a:r>
              <a:rPr lang="de-DE" sz="1200" dirty="0"/>
              <a:t>+ (</a:t>
            </a:r>
            <a:r>
              <a:rPr lang="de-DE" sz="1200" dirty="0" err="1"/>
              <a:t>pk_S</a:t>
            </a:r>
            <a:r>
              <a:rPr lang="de-DE" sz="1200" dirty="0"/>
              <a:t>)</a:t>
            </a:r>
            <a:endParaRPr lang="de-DE" sz="12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946400" y="2025633"/>
            <a:ext cx="2933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946400" y="2489201"/>
            <a:ext cx="2933700" cy="1146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65689" y="1649406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1st </a:t>
            </a:r>
            <a:r>
              <a:rPr lang="de-DE" sz="1200" dirty="0" err="1" smtClean="0"/>
              <a:t>handshake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 rot="20307436">
            <a:off x="3604494" y="2675503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2nd </a:t>
            </a:r>
            <a:r>
              <a:rPr lang="de-DE" sz="1200" dirty="0" err="1" smtClean="0"/>
              <a:t>handshake</a:t>
            </a:r>
            <a:endParaRPr lang="de-DE" sz="12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946400" y="4148288"/>
            <a:ext cx="2933700" cy="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847475" y="3803078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3rd </a:t>
            </a:r>
            <a:r>
              <a:rPr lang="de-DE" sz="1200" dirty="0" err="1" smtClean="0"/>
              <a:t>handshake</a:t>
            </a:r>
            <a:endParaRPr lang="de-DE" sz="1200" dirty="0"/>
          </a:p>
        </p:txBody>
      </p:sp>
      <p:sp>
        <p:nvSpPr>
          <p:cNvPr id="5" name="Gleichschenkliges Dreieck 4"/>
          <p:cNvSpPr/>
          <p:nvPr/>
        </p:nvSpPr>
        <p:spPr>
          <a:xfrm rot="14666517">
            <a:off x="1667359" y="2314275"/>
            <a:ext cx="3996659" cy="248056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328453" y="444500"/>
            <a:ext cx="4443947" cy="4445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3610134" y="1436501"/>
                <a:ext cx="4112069" cy="180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WRONG</m:t>
                        </m:r>
                        <m:r>
                          <a:rPr lang="de-DE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de-DE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sSup>
                          <m:sSupPr>
                            <m:ctrlPr>
                              <a:rPr lang="de-DE" sz="14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de-DE" sz="1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de-DE" sz="1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de-DE" sz="1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sup>
                    </m:sSup>
                  </m:oMath>
                </a14:m>
                <a:r>
                  <a:rPr lang="de-DE" sz="1400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1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  <m:sup>
                        <m: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</m:oMath>
                </a14:m>
                <a:r>
                  <a:rPr lang="de-DE" sz="1400" dirty="0">
                    <a:solidFill>
                      <a:srgbClr val="FF0000"/>
                    </a:solidFill>
                  </a:rPr>
                  <a:t>= </a:t>
                </a:r>
                <a:r>
                  <a:rPr lang="de-DE" sz="1400" dirty="0" smtClean="0">
                    <a:solidFill>
                      <a:srgbClr val="FF0000"/>
                    </a:solidFill>
                  </a:rPr>
                  <a:t>35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WRONG</m:t>
                    </m:r>
                    <m:r>
                      <a:rPr lang="de-DE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400" dirty="0" smtClean="0">
                    <a:solidFill>
                      <a:srgbClr val="FF0000"/>
                    </a:solidFill>
                  </a:rPr>
                  <a:t> 	             ? ? ?	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1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de-DE" sz="1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sup>
                        </m:sSup>
                      </m:e>
                      <m:sup>
                        <m:r>
                          <a:rPr lang="de-DE" sz="1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</m:oMath>
                </a14:m>
                <a:r>
                  <a:rPr lang="de-DE" sz="1400" dirty="0" smtClean="0"/>
                  <a:t>= 75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4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r>
                          <m:rPr>
                            <m:sty m:val="p"/>
                          </m:rPr>
                          <a:rPr lang="de-DE" sz="1400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400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de-DE" sz="1400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de-DE" sz="1400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de-DE" sz="1400" i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4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de-DE" sz="14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sk</m:t>
                            </m:r>
                            <m: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sk</m:t>
                            </m:r>
                            <m:r>
                              <a:rPr lang="de-DE" sz="1400" i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</m:sup>
                    </m:sSup>
                  </m:oMath>
                </a14:m>
                <a:r>
                  <a:rPr lang="de-DE" sz="1400" dirty="0">
                    <a:solidFill>
                      <a:schemeClr val="accent6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14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de-DE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p>
                        </m:sSup>
                      </m:e>
                      <m:sup>
                        <m:r>
                          <a:rPr lang="de-DE" sz="1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de-DE" sz="1400" dirty="0">
                    <a:solidFill>
                      <a:schemeClr val="accent6"/>
                    </a:solidFill>
                  </a:rPr>
                  <a:t>= </a:t>
                </a:r>
                <a:r>
                  <a:rPr lang="de-DE" sz="1400" dirty="0" smtClean="0">
                    <a:solidFill>
                      <a:schemeClr val="accent6"/>
                    </a:solidFill>
                  </a:rPr>
                  <a:t>75</a:t>
                </a:r>
                <a:endParaRPr lang="de-DE" sz="1400" dirty="0">
                  <a:solidFill>
                    <a:schemeClr val="accent6"/>
                  </a:solidFill>
                </a:endParaRPr>
              </a:p>
              <a:p>
                <a:endParaRPr lang="de-DE" sz="14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34" y="1436501"/>
                <a:ext cx="4112069" cy="18024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4137209" y="3199133"/>
                <a:ext cx="3298773" cy="76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1200" dirty="0" smtClean="0"/>
                  <a:t>	Server K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1400" dirty="0" smtClean="0"/>
                  <a:t>K </a:t>
                </a:r>
                <a:r>
                  <a:rPr lang="de-DE" sz="1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de-DE" sz="1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p>
                        </m:sSup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</m:oMath>
                </a14:m>
                <a:r>
                  <a:rPr lang="de-DE" sz="1400" dirty="0" smtClean="0"/>
                  <a:t>= </a:t>
                </a:r>
                <a:r>
                  <a:rPr lang="de-DE" sz="1400" dirty="0"/>
                  <a:t>75</a:t>
                </a: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09" y="3199133"/>
                <a:ext cx="3298773" cy="768672"/>
              </a:xfrm>
              <a:prstGeom prst="rect">
                <a:avLst/>
              </a:prstGeom>
              <a:blipFill rotWithShape="0">
                <a:blip r:embed="rId4"/>
                <a:stretch>
                  <a:fillRect l="-555" b="-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5035084" y="1136410"/>
            <a:ext cx="32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Client K</a:t>
            </a:r>
            <a:endParaRPr lang="de-DE" sz="12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6289285" y="2242407"/>
            <a:ext cx="285348" cy="1265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1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175778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5) Experiment / Example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240252"/>
                  </p:ext>
                </p:extLst>
              </p:nvPr>
            </p:nvGraphicFramePr>
            <p:xfrm>
              <a:off x="780030" y="1038160"/>
              <a:ext cx="7602876" cy="37257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751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 = 97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A = 5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sk_C</a:t>
                          </a:r>
                          <a:r>
                            <a:rPr lang="de-DE" sz="1200" dirty="0" smtClean="0"/>
                            <a:t> = 36,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pk_C</a:t>
                          </a:r>
                          <a:r>
                            <a:rPr lang="de-DE" sz="1200" baseline="0" dirty="0" smtClean="0"/>
                            <a:t> </a:t>
                          </a:r>
                          <a:r>
                            <a:rPr lang="de-DE" sz="1200" dirty="0" smtClean="0"/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50</a:t>
                          </a:r>
                        </a:p>
                        <a:p>
                          <a:endParaRPr lang="de-DE" sz="1200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  <a:r>
                            <a:rPr lang="de-DE" sz="1200" b="1" baseline="0" dirty="0" smtClean="0"/>
                            <a:t>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p, a, </a:t>
                          </a:r>
                          <a:r>
                            <a:rPr lang="de-DE" sz="1200" baseline="0" dirty="0" err="1" smtClean="0"/>
                            <a:t>pk_C</a:t>
                          </a:r>
                          <a:r>
                            <a:rPr lang="de-DE" sz="1200" baseline="0" dirty="0" smtClean="0"/>
                            <a:t> = </a:t>
                          </a:r>
                          <a:r>
                            <a:rPr lang="de-DE" sz="1200" baseline="0" dirty="0" err="1" smtClean="0"/>
                            <a:t>Dec_S</a:t>
                          </a:r>
                          <a:r>
                            <a:rPr lang="de-DE" sz="1200" baseline="0" dirty="0" smtClean="0"/>
                            <a:t>- (C)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baseline="0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sk_S</a:t>
                          </a:r>
                          <a:r>
                            <a:rPr lang="de-DE" sz="1200" baseline="0" dirty="0" smtClean="0"/>
                            <a:t> = 58,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err="1" smtClean="0"/>
                            <a:t>pk_S</a:t>
                          </a:r>
                          <a:r>
                            <a:rPr lang="de-DE" sz="12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/>
                            <a:t>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44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K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200" baseline="0" dirty="0" smtClean="0"/>
                            <a:t> (</a:t>
                          </a:r>
                          <a:r>
                            <a:rPr lang="de-DE" sz="1200" baseline="0" dirty="0" err="1" smtClean="0"/>
                            <a:t>mod</a:t>
                          </a:r>
                          <a:r>
                            <a:rPr lang="de-DE" sz="1200" baseline="0" dirty="0" smtClean="0"/>
                            <a:t> p) = 75</a:t>
                          </a:r>
                          <a:endParaRPr lang="de-DE" sz="1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2144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Dec: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err="1" smtClean="0"/>
                            <a:t>pk_S</a:t>
                          </a:r>
                          <a:r>
                            <a:rPr lang="de-DE" sz="1200" dirty="0" smtClean="0"/>
                            <a:t> = </a:t>
                          </a:r>
                          <a:r>
                            <a:rPr lang="de-DE" sz="1200" dirty="0" err="1" smtClean="0"/>
                            <a:t>Dec_S</a:t>
                          </a:r>
                          <a:r>
                            <a:rPr lang="de-DE" sz="1200" dirty="0" smtClean="0"/>
                            <a:t>- (S)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dirty="0" smtClean="0"/>
                            <a:t>K =</a:t>
                          </a:r>
                          <a:r>
                            <a:rPr lang="de-DE" sz="1200" dirty="0" smtClean="0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2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200" baseline="0" dirty="0" smtClean="0">
                              <a:solidFill>
                                <a:schemeClr val="accent6"/>
                              </a:solidFill>
                            </a:rPr>
                            <a:t>(</a:t>
                          </a:r>
                          <a:r>
                            <a:rPr lang="de-DE" sz="1200" baseline="0" dirty="0" err="1" smtClean="0">
                              <a:solidFill>
                                <a:schemeClr val="accent6"/>
                              </a:solidFill>
                            </a:rPr>
                            <a:t>mod</a:t>
                          </a:r>
                          <a:r>
                            <a:rPr lang="de-DE" sz="1200" baseline="0" dirty="0" smtClean="0">
                              <a:solidFill>
                                <a:schemeClr val="accent6"/>
                              </a:solidFill>
                            </a:rPr>
                            <a:t> p) </a:t>
                          </a:r>
                          <a:r>
                            <a:rPr lang="de-DE" sz="1200" baseline="0" dirty="0" smtClean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:r>
                            <a:rPr lang="de-DE" sz="1200" baseline="0" dirty="0" smtClean="0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  <a:r>
                            <a:rPr lang="de-DE" sz="1200" baseline="0" dirty="0" smtClean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 = </a:t>
                          </a:r>
                          <a:r>
                            <a:rPr lang="de-DE" sz="1200" baseline="0" dirty="0" err="1" smtClean="0"/>
                            <a:t>xyz</a:t>
                          </a:r>
                          <a:r>
                            <a:rPr lang="de-DE" sz="1200" baseline="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aseline="0" dirty="0" smtClean="0"/>
                            <a:t>HMAC_SHA1(K, ACK </a:t>
                          </a:r>
                          <a:r>
                            <a:rPr lang="de-DE" sz="1200" baseline="0" dirty="0" err="1" smtClean="0"/>
                            <a:t>header</a:t>
                          </a:r>
                          <a:r>
                            <a:rPr lang="de-DE" sz="1200" baseline="0" dirty="0" smtClean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240252"/>
                  </p:ext>
                </p:extLst>
              </p:nvPr>
            </p:nvGraphicFramePr>
            <p:xfrm>
              <a:off x="780030" y="1038160"/>
              <a:ext cx="7602876" cy="37257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370"/>
                    <a:gridCol w="3202251"/>
                    <a:gridCol w="2361255"/>
                  </a:tblGrid>
                  <a:tr h="29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Client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 smtClean="0"/>
                            <a:t>Server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7164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7794" r="-273433" b="-103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2165" t="-17794" r="-515" b="-103203"/>
                          </a:stretch>
                        </a:blipFill>
                      </a:tcPr>
                    </a:tc>
                  </a:tr>
                  <a:tr h="171399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" t="-117376" r="-273433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Gen: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HMAC‘ = </a:t>
                          </a:r>
                          <a:r>
                            <a:rPr lang="de-DE" sz="1200" dirty="0" err="1" smtClean="0"/>
                            <a:t>xyz</a:t>
                          </a:r>
                          <a:r>
                            <a:rPr lang="de-DE" sz="1200" dirty="0" smtClean="0"/>
                            <a:t> =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HMAC_SHA1(K, ACK </a:t>
                          </a:r>
                          <a:r>
                            <a:rPr lang="de-DE" sz="1200" dirty="0" err="1" smtClean="0"/>
                            <a:t>header</a:t>
                          </a:r>
                          <a:r>
                            <a:rPr lang="de-DE" sz="1200" dirty="0" smtClean="0"/>
                            <a:t>)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b="1" dirty="0" smtClean="0"/>
                            <a:t>Check: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1200" dirty="0" smtClean="0"/>
                            <a:t>HMAC == HMAC‘</a:t>
                          </a:r>
                          <a:endParaRPr lang="de-DE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feld 8"/>
          <p:cNvSpPr txBox="1"/>
          <p:nvPr/>
        </p:nvSpPr>
        <p:spPr>
          <a:xfrm>
            <a:off x="3328453" y="2025633"/>
            <a:ext cx="1617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 </a:t>
            </a:r>
            <a:r>
              <a:rPr lang="de-DE" sz="1200" dirty="0"/>
              <a:t>= </a:t>
            </a:r>
            <a:r>
              <a:rPr lang="de-DE" sz="1200" dirty="0" err="1"/>
              <a:t>Enc_S</a:t>
            </a:r>
            <a:r>
              <a:rPr lang="de-DE" sz="1200" dirty="0"/>
              <a:t>+ (p, a, </a:t>
            </a:r>
            <a:r>
              <a:rPr lang="de-DE" sz="1200" dirty="0" err="1"/>
              <a:t>pk_C</a:t>
            </a:r>
            <a:r>
              <a:rPr lang="de-DE" sz="1200" dirty="0"/>
              <a:t>)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121277" y="4148288"/>
            <a:ext cx="6148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HMAC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 rot="20331318">
            <a:off x="3853491" y="3032977"/>
            <a:ext cx="13054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 = </a:t>
            </a:r>
            <a:r>
              <a:rPr lang="de-DE" sz="1200" dirty="0" err="1"/>
              <a:t>Enc_S</a:t>
            </a:r>
            <a:r>
              <a:rPr lang="de-DE" sz="1200" dirty="0"/>
              <a:t>+ (</a:t>
            </a:r>
            <a:r>
              <a:rPr lang="de-DE" sz="1200" dirty="0" err="1"/>
              <a:t>pk_S</a:t>
            </a:r>
            <a:r>
              <a:rPr lang="de-DE" sz="1200" dirty="0"/>
              <a:t>)</a:t>
            </a:r>
            <a:endParaRPr lang="de-DE" sz="12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946400" y="2025633"/>
            <a:ext cx="2933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946400" y="2489201"/>
            <a:ext cx="2933700" cy="1146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65689" y="1649406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1st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 rot="20307436">
            <a:off x="3604494" y="2675503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2nd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946400" y="4148288"/>
            <a:ext cx="2933700" cy="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847475" y="3803078"/>
            <a:ext cx="1617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3rd </a:t>
            </a:r>
            <a:r>
              <a:rPr lang="de-DE" sz="1200" dirty="0" err="1" smtClean="0"/>
              <a:t>handshake</a:t>
            </a:r>
            <a:r>
              <a:rPr lang="de-DE" sz="1200" dirty="0" smtClean="0"/>
              <a:t> packet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9565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384" y="213547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6</a:t>
            </a:r>
            <a:r>
              <a:rPr lang="en-US" sz="3200" dirty="0" smtClean="0"/>
              <a:t>) Conclusion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00479" y="1167903"/>
            <a:ext cx="5787722" cy="31773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</a:t>
            </a:r>
            <a:r>
              <a:rPr lang="en-US" sz="2000" dirty="0" smtClean="0"/>
              <a:t>ntegrity verification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-&gt; Prevent session hijacking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-&gt; Identify </a:t>
            </a:r>
            <a:r>
              <a:rPr lang="en-US" dirty="0" smtClean="0"/>
              <a:t>malicious </a:t>
            </a:r>
            <a:r>
              <a:rPr lang="en-US" dirty="0" smtClean="0"/>
              <a:t>packets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Trade-off: runtime </a:t>
            </a:r>
            <a:r>
              <a:rPr lang="en-US" dirty="0" smtClean="0"/>
              <a:t>vs. </a:t>
            </a:r>
            <a:r>
              <a:rPr lang="en-US" dirty="0" smtClean="0"/>
              <a:t>security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Future work:</a:t>
            </a:r>
            <a:r>
              <a:rPr lang="en-US" dirty="0"/>
              <a:t> </a:t>
            </a:r>
            <a:r>
              <a:rPr lang="en-US" dirty="0" smtClean="0"/>
              <a:t>optimize trade-off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08" y="1205838"/>
            <a:ext cx="419597" cy="4195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73" y="1625435"/>
            <a:ext cx="419597" cy="4195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73" y="2089233"/>
            <a:ext cx="419597" cy="4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8178" y="188478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7</a:t>
            </a:r>
            <a:r>
              <a:rPr lang="en-US" sz="3200" dirty="0" smtClean="0"/>
              <a:t>) Remarks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4200" y="952003"/>
            <a:ext cx="2663521" cy="6989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Good idea, BUT: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730429137"/>
              </p:ext>
            </p:extLst>
          </p:nvPr>
        </p:nvGraphicFramePr>
        <p:xfrm>
          <a:off x="584200" y="952003"/>
          <a:ext cx="7743767" cy="3772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779" y="188478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Appendix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850900"/>
            <a:ext cx="7546417" cy="429259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2000" b="1" dirty="0" smtClean="0"/>
              <a:t>Paper</a:t>
            </a:r>
            <a:r>
              <a:rPr lang="en-US" sz="2000" b="1" dirty="0" smtClean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700" dirty="0" smtClean="0"/>
              <a:t>Chen, M. et al.: Encryption Algorithm for TCP Session Hijacking. Computer Science </a:t>
            </a:r>
            <a:r>
              <a:rPr lang="en-US" sz="1700" dirty="0" err="1" smtClean="0"/>
              <a:t>ArXiv</a:t>
            </a:r>
            <a:r>
              <a:rPr lang="en-US" sz="1700" dirty="0" smtClean="0"/>
              <a:t> 2002.01391 (2020)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2000" b="1" dirty="0" smtClean="0"/>
              <a:t>Related </a:t>
            </a:r>
            <a:r>
              <a:rPr lang="en-US" sz="2000" b="1" dirty="0" smtClean="0"/>
              <a:t>work:</a:t>
            </a:r>
          </a:p>
          <a:p>
            <a:pPr lvl="1">
              <a:lnSpc>
                <a:spcPct val="170000"/>
              </a:lnSpc>
            </a:pPr>
            <a:r>
              <a:rPr lang="en-US" sz="1700" b="1" dirty="0" smtClean="0"/>
              <a:t>TCP session </a:t>
            </a:r>
            <a:r>
              <a:rPr lang="en-US" sz="1700" b="1" dirty="0"/>
              <a:t>authentication with </a:t>
            </a:r>
            <a:r>
              <a:rPr lang="en-US" sz="1700" b="1" dirty="0" smtClean="0"/>
              <a:t>cookies:</a:t>
            </a:r>
          </a:p>
          <a:p>
            <a:pPr lvl="2">
              <a:lnSpc>
                <a:spcPct val="170000"/>
              </a:lnSpc>
            </a:pPr>
            <a:r>
              <a:rPr lang="en-US" sz="1600" dirty="0" err="1" smtClean="0"/>
              <a:t>Dacosta</a:t>
            </a:r>
            <a:r>
              <a:rPr lang="en-US" sz="1600" dirty="0"/>
              <a:t>, I</a:t>
            </a:r>
            <a:r>
              <a:rPr lang="en-US" sz="1600" dirty="0" smtClean="0"/>
              <a:t>. et al.: </a:t>
            </a:r>
            <a:r>
              <a:rPr lang="en-US" sz="1600" dirty="0"/>
              <a:t>One-time cookies: </a:t>
            </a:r>
            <a:r>
              <a:rPr lang="en-US" sz="1600" dirty="0" smtClean="0"/>
              <a:t>Preventing session </a:t>
            </a:r>
            <a:r>
              <a:rPr lang="en-US" sz="1600" dirty="0"/>
              <a:t>hijacking attacks with stateless authentication tokens. ACM Transactions </a:t>
            </a:r>
            <a:r>
              <a:rPr lang="en-US" sz="1600" dirty="0" smtClean="0"/>
              <a:t>on</a:t>
            </a:r>
            <a:r>
              <a:rPr lang="de-DE" sz="1600" dirty="0" smtClean="0"/>
              <a:t>Internet </a:t>
            </a:r>
            <a:r>
              <a:rPr lang="de-DE" sz="1600" dirty="0"/>
              <a:t>Technology 12(1), 1 (</a:t>
            </a:r>
            <a:r>
              <a:rPr lang="de-DE" sz="1600" dirty="0" smtClean="0"/>
              <a:t>2012)</a:t>
            </a:r>
          </a:p>
          <a:p>
            <a:pPr lvl="2">
              <a:lnSpc>
                <a:spcPct val="170000"/>
              </a:lnSpc>
            </a:pPr>
            <a:r>
              <a:rPr lang="en-US" sz="1600" dirty="0" err="1" smtClean="0"/>
              <a:t>Bortz</a:t>
            </a:r>
            <a:r>
              <a:rPr lang="en-US" sz="1600" dirty="0" smtClean="0"/>
              <a:t>, A. et al.: Origin </a:t>
            </a:r>
            <a:r>
              <a:rPr lang="en-US" sz="1600" dirty="0"/>
              <a:t>Cookies: Session Integrity for </a:t>
            </a:r>
            <a:r>
              <a:rPr lang="en-US" sz="1600" dirty="0" smtClean="0"/>
              <a:t>Web Applications. </a:t>
            </a:r>
            <a:r>
              <a:rPr lang="en-US" sz="1600" dirty="0"/>
              <a:t>Proceedings of the Web 2.0 Security and Privacy Workshop (W2SP</a:t>
            </a:r>
            <a:r>
              <a:rPr lang="en-US" sz="1600" dirty="0" smtClean="0"/>
              <a:t>) (2002)</a:t>
            </a:r>
          </a:p>
          <a:p>
            <a:pPr lvl="1">
              <a:lnSpc>
                <a:spcPct val="170000"/>
              </a:lnSpc>
            </a:pPr>
            <a:r>
              <a:rPr lang="en-US" sz="1700" b="1" dirty="0" smtClean="0"/>
              <a:t>TCP two </a:t>
            </a:r>
            <a:r>
              <a:rPr lang="en-US" sz="1700" b="1" dirty="0"/>
              <a:t>factor </a:t>
            </a:r>
            <a:r>
              <a:rPr lang="en-US" sz="1700" b="1" dirty="0" smtClean="0"/>
              <a:t>authentication:</a:t>
            </a:r>
          </a:p>
          <a:p>
            <a:pPr lvl="2">
              <a:lnSpc>
                <a:spcPct val="170000"/>
              </a:lnSpc>
            </a:pPr>
            <a:r>
              <a:rPr lang="de-DE" sz="1600" dirty="0" err="1" smtClean="0"/>
              <a:t>Bursztein</a:t>
            </a:r>
            <a:r>
              <a:rPr lang="de-DE" sz="1600" dirty="0"/>
              <a:t>, </a:t>
            </a:r>
            <a:r>
              <a:rPr lang="de-DE" sz="1600" dirty="0" smtClean="0"/>
              <a:t>E. et al.: </a:t>
            </a:r>
            <a:r>
              <a:rPr lang="de-DE" sz="1600" dirty="0" err="1"/>
              <a:t>Sessionjuggler</a:t>
            </a:r>
            <a:r>
              <a:rPr lang="de-DE" sz="1600" dirty="0"/>
              <a:t>: </a:t>
            </a:r>
            <a:r>
              <a:rPr lang="de-DE" sz="1600" dirty="0" err="1"/>
              <a:t>secure</a:t>
            </a:r>
            <a:r>
              <a:rPr lang="de-DE" sz="1600" dirty="0"/>
              <a:t> web </a:t>
            </a:r>
            <a:r>
              <a:rPr lang="de-DE" sz="1600" dirty="0" err="1" smtClean="0"/>
              <a:t>login</a:t>
            </a:r>
            <a:r>
              <a:rPr lang="de-DE" sz="1600" dirty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an untrusted terminal using session hijacking. </a:t>
            </a:r>
            <a:r>
              <a:rPr lang="en-US" sz="1600" dirty="0" smtClean="0"/>
              <a:t>Proceedings </a:t>
            </a:r>
            <a:r>
              <a:rPr lang="en-US" sz="1600" dirty="0"/>
              <a:t>of the 21st </a:t>
            </a:r>
            <a:r>
              <a:rPr lang="en-US" sz="1600" dirty="0" smtClean="0"/>
              <a:t>international conference </a:t>
            </a:r>
            <a:r>
              <a:rPr lang="en-US" sz="1600" dirty="0"/>
              <a:t>on World Wide Web, </a:t>
            </a:r>
            <a:r>
              <a:rPr lang="en-US" sz="1600" dirty="0" smtClean="0"/>
              <a:t>p.321-330</a:t>
            </a:r>
            <a:r>
              <a:rPr lang="en-US" sz="1600" dirty="0"/>
              <a:t>. </a:t>
            </a:r>
            <a:r>
              <a:rPr lang="en-US" sz="1600" dirty="0" smtClean="0"/>
              <a:t>ACM (2012</a:t>
            </a:r>
            <a:r>
              <a:rPr lang="en-US" sz="1600" dirty="0"/>
              <a:t>)</a:t>
            </a:r>
            <a:endParaRPr lang="en-US" sz="1600" dirty="0"/>
          </a:p>
          <a:p>
            <a:pPr lvl="1">
              <a:lnSpc>
                <a:spcPct val="170000"/>
              </a:lnSpc>
            </a:pPr>
            <a:r>
              <a:rPr lang="en-US" sz="1700" b="1" dirty="0"/>
              <a:t>Server-side reverse </a:t>
            </a:r>
            <a:r>
              <a:rPr lang="en-US" sz="1700" b="1" dirty="0" smtClean="0"/>
              <a:t>proxy for TCP: </a:t>
            </a:r>
          </a:p>
          <a:p>
            <a:pPr lvl="2">
              <a:lnSpc>
                <a:spcPct val="170000"/>
              </a:lnSpc>
            </a:pPr>
            <a:r>
              <a:rPr lang="nl-NL" sz="1600" dirty="0" smtClean="0"/>
              <a:t>Burgers, W. et al.: Prevent </a:t>
            </a:r>
            <a:r>
              <a:rPr lang="en-US" sz="1600" dirty="0" smtClean="0"/>
              <a:t>session </a:t>
            </a:r>
            <a:r>
              <a:rPr lang="en-US" sz="1600" dirty="0"/>
              <a:t>hijacking by binding the session to the cryptographic network </a:t>
            </a:r>
            <a:r>
              <a:rPr lang="en-US" sz="1600" dirty="0" smtClean="0"/>
              <a:t>credentials. 18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Nordic </a:t>
            </a:r>
            <a:r>
              <a:rPr lang="en-US" sz="1600" dirty="0"/>
              <a:t>Conference on Secure IT Systems (</a:t>
            </a:r>
            <a:r>
              <a:rPr lang="en-US" sz="1600" dirty="0" err="1"/>
              <a:t>NordSec</a:t>
            </a:r>
            <a:r>
              <a:rPr lang="en-US" sz="1600" dirty="0"/>
              <a:t> 2013), volume 8208 </a:t>
            </a:r>
            <a:r>
              <a:rPr lang="en-US" sz="1600" dirty="0" smtClean="0"/>
              <a:t>p.</a:t>
            </a:r>
            <a:r>
              <a:rPr lang="de-DE" sz="1600" dirty="0" smtClean="0"/>
              <a:t>33–50</a:t>
            </a:r>
            <a:r>
              <a:rPr lang="de-DE" sz="1600" dirty="0"/>
              <a:t>. </a:t>
            </a:r>
            <a:r>
              <a:rPr lang="de-DE" sz="1600" dirty="0" smtClean="0"/>
              <a:t>Springer-Verlag (2013</a:t>
            </a:r>
            <a:r>
              <a:rPr lang="de-DE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85" y="219049"/>
            <a:ext cx="2888632" cy="76352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Content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090" y="1198821"/>
            <a:ext cx="5160290" cy="3122012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Introduction &amp; Background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Related work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Contribution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Model explanation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Experiment / Example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Conclusion</a:t>
            </a:r>
          </a:p>
          <a:p>
            <a:pPr marL="457200" lvl="0" indent="-457200">
              <a:lnSpc>
                <a:spcPct val="150000"/>
              </a:lnSpc>
              <a:buAutoNum type="arabicParenR"/>
            </a:pPr>
            <a:r>
              <a:rPr lang="en-US" sz="2000" dirty="0" smtClean="0"/>
              <a:t>Remarks</a:t>
            </a:r>
            <a:endParaRPr lang="en-US" sz="20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97" y="198500"/>
            <a:ext cx="7175669" cy="76352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1) </a:t>
            </a:r>
            <a:r>
              <a:rPr lang="en-US" sz="3200" dirty="0" smtClean="0"/>
              <a:t>Introduction </a:t>
            </a:r>
            <a:r>
              <a:rPr lang="en-US" dirty="0" smtClean="0"/>
              <a:t>&amp;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28" y="1342657"/>
            <a:ext cx="6236408" cy="31220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u="sng" dirty="0" smtClean="0"/>
              <a:t>TCP security issues</a:t>
            </a:r>
            <a:endParaRPr lang="en-US" sz="2000" u="sng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lvl="2"/>
            <a:r>
              <a:rPr lang="en-US" sz="1600" dirty="0" smtClean="0"/>
              <a:t>Plaintext </a:t>
            </a:r>
            <a:r>
              <a:rPr lang="en-US" sz="1600" dirty="0" smtClean="0"/>
              <a:t>transmission	-&gt;	vulnerable data</a:t>
            </a:r>
          </a:p>
          <a:p>
            <a:pPr marL="685800" lvl="2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No continuous authentication	-&gt;	session can be hijacked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5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73" y="233843"/>
            <a:ext cx="7175669" cy="76352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1) Introduction &amp;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210" y="1390435"/>
            <a:ext cx="5453410" cy="312201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u="sng" dirty="0" smtClean="0"/>
              <a:t>Attacks on </a:t>
            </a:r>
            <a:r>
              <a:rPr lang="en-US" sz="2000" u="sng" dirty="0" smtClean="0"/>
              <a:t>TCP</a:t>
            </a:r>
          </a:p>
          <a:p>
            <a:pPr marL="0" lvl="0" indent="0">
              <a:buNone/>
            </a:pPr>
            <a:endParaRPr lang="en-US" sz="2000" u="sng" dirty="0"/>
          </a:p>
          <a:p>
            <a:r>
              <a:rPr lang="en-US" sz="1600" dirty="0" smtClean="0"/>
              <a:t>Session hijacking e.g. </a:t>
            </a:r>
            <a:r>
              <a:rPr lang="en-US" sz="1600" dirty="0" err="1" smtClean="0"/>
              <a:t>Mitnick</a:t>
            </a:r>
            <a:r>
              <a:rPr lang="en-US" sz="1600" dirty="0"/>
              <a:t> </a:t>
            </a:r>
            <a:r>
              <a:rPr lang="en-US" sz="1600" dirty="0" smtClean="0"/>
              <a:t>attack</a:t>
            </a:r>
            <a:endParaRPr lang="en-US" sz="1600" dirty="0" smtClean="0"/>
          </a:p>
          <a:p>
            <a:pPr marL="0" lvl="0" indent="0">
              <a:buNone/>
            </a:pPr>
            <a:endParaRPr lang="en-US" sz="1600" dirty="0"/>
          </a:p>
          <a:p>
            <a:r>
              <a:rPr lang="en-US" sz="1600" dirty="0" smtClean="0"/>
              <a:t>(</a:t>
            </a:r>
            <a:r>
              <a:rPr lang="en-US" sz="1600" dirty="0" smtClean="0"/>
              <a:t>SYN-flooding</a:t>
            </a:r>
            <a:r>
              <a:rPr lang="en-US" sz="1600" dirty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563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193" y="156298"/>
            <a:ext cx="7175669" cy="76352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Session </a:t>
            </a:r>
            <a:r>
              <a:rPr lang="en-US" dirty="0" smtClean="0"/>
              <a:t>hijacking </a:t>
            </a:r>
            <a:r>
              <a:rPr lang="en-US" dirty="0" smtClean="0"/>
              <a:t>pt.1</a:t>
            </a:r>
            <a:r>
              <a:rPr lang="en-US" dirty="0" smtClean="0"/>
              <a:t>: TCP handshake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90" y="1002017"/>
            <a:ext cx="6712605" cy="39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8" y="899275"/>
            <a:ext cx="8358018" cy="3825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79" y="135749"/>
            <a:ext cx="7175669" cy="76352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Session hijacking </a:t>
            </a:r>
            <a:r>
              <a:rPr lang="en-US" sz="3200" dirty="0" smtClean="0"/>
              <a:t>pt.2</a:t>
            </a:r>
            <a:r>
              <a:rPr lang="en-US" sz="3200" dirty="0" smtClean="0"/>
              <a:t>: </a:t>
            </a:r>
            <a:r>
              <a:rPr lang="en-US" sz="3200" dirty="0" err="1" smtClean="0"/>
              <a:t>Mitnick</a:t>
            </a:r>
            <a:r>
              <a:rPr lang="en-US" sz="3200" dirty="0" smtClean="0"/>
              <a:t> attack</a:t>
            </a:r>
            <a:endParaRPr lang="en-US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2535926" y="4724400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 err="1" smtClean="0"/>
              <a:t>Figure</a:t>
            </a:r>
            <a:r>
              <a:rPr lang="de-DE" sz="800" dirty="0" smtClean="0"/>
              <a:t> </a:t>
            </a:r>
            <a:r>
              <a:rPr lang="de-DE" sz="800" dirty="0" err="1" smtClean="0"/>
              <a:t>from</a:t>
            </a:r>
            <a:r>
              <a:rPr lang="de-DE" sz="800" dirty="0" smtClean="0"/>
              <a:t> Network &amp; System Security </a:t>
            </a:r>
            <a:r>
              <a:rPr lang="de-DE" sz="800" dirty="0" err="1" smtClean="0"/>
              <a:t>Lecture</a:t>
            </a:r>
            <a:r>
              <a:rPr lang="de-DE" sz="800" dirty="0" smtClean="0"/>
              <a:t> 6, </a:t>
            </a:r>
            <a:r>
              <a:rPr lang="de-DE" sz="800" dirty="0" err="1" smtClean="0"/>
              <a:t>slide</a:t>
            </a:r>
            <a:r>
              <a:rPr lang="de-DE" sz="800" dirty="0" smtClean="0"/>
              <a:t> 42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76386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0122" y="223724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2) Related work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029099" y="1092550"/>
            <a:ext cx="4647942" cy="28269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Session </a:t>
            </a:r>
            <a:r>
              <a:rPr lang="en-US" sz="2000" dirty="0" smtClean="0"/>
              <a:t>authentication </a:t>
            </a:r>
            <a:r>
              <a:rPr lang="en-US" sz="2000" dirty="0" smtClean="0"/>
              <a:t>with cookies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Firewall to prevent eavesdropping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Two factor </a:t>
            </a:r>
            <a:r>
              <a:rPr lang="en-US" sz="2000" dirty="0" smtClean="0"/>
              <a:t>authentication</a:t>
            </a:r>
            <a:endParaRPr lang="en-US" sz="2000" dirty="0" smtClean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Server-side reverse proxy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3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151" y="209169"/>
            <a:ext cx="5298842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3</a:t>
            </a:r>
            <a:r>
              <a:rPr lang="en-US" sz="3200" dirty="0" smtClean="0"/>
              <a:t>) Contribution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61554" y="1358708"/>
            <a:ext cx="5504326" cy="2637196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dirty="0" smtClean="0"/>
              <a:t>Prevent session </a:t>
            </a:r>
            <a:r>
              <a:rPr lang="en-US" sz="1800" dirty="0" smtClean="0"/>
              <a:t>hijacking …</a:t>
            </a:r>
            <a:endParaRPr lang="en-US" sz="1800" dirty="0" smtClean="0"/>
          </a:p>
          <a:p>
            <a:pPr marL="0" indent="0" algn="l">
              <a:lnSpc>
                <a:spcPct val="150000"/>
              </a:lnSpc>
              <a:buNone/>
            </a:pPr>
            <a:endParaRPr lang="en-US" sz="1800" dirty="0" smtClean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 smtClean="0"/>
              <a:t>	… using </a:t>
            </a:r>
            <a:r>
              <a:rPr lang="en-US" dirty="0" smtClean="0"/>
              <a:t>RSA encryption &amp; DH key </a:t>
            </a:r>
            <a:r>
              <a:rPr lang="en-US" dirty="0" smtClean="0"/>
              <a:t>exchange …</a:t>
            </a:r>
            <a:endParaRPr lang="en-US" dirty="0" smtClean="0"/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 smtClean="0"/>
              <a:t>		… p</a:t>
            </a:r>
            <a:r>
              <a:rPr lang="en-US" dirty="0" smtClean="0"/>
              <a:t>roviding </a:t>
            </a:r>
            <a:r>
              <a:rPr lang="en-US" dirty="0" smtClean="0"/>
              <a:t>double ended </a:t>
            </a:r>
            <a:r>
              <a:rPr lang="en-US" dirty="0" smtClean="0"/>
              <a:t>authentication.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456485"/>
            <a:ext cx="7778627" cy="46870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483" y="164387"/>
            <a:ext cx="8089178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4) Proposed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32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3AE38D89B8D1D4D9CB615938D66B3FD" ma:contentTypeVersion="8" ma:contentTypeDescription="Ein neues Dokument erstellen." ma:contentTypeScope="" ma:versionID="c3a55ae5e78018e5e9d3cfb3336e40c7">
  <xsd:schema xmlns:xsd="http://www.w3.org/2001/XMLSchema" xmlns:xs="http://www.w3.org/2001/XMLSchema" xmlns:p="http://schemas.microsoft.com/office/2006/metadata/properties" xmlns:ns2="99baf28a-82e9-4c87-9b96-ad37a2c3c6a3" targetNamespace="http://schemas.microsoft.com/office/2006/metadata/properties" ma:root="true" ma:fieldsID="5d3a7ff58e39295082c73157c0d35e17" ns2:_="">
    <xsd:import namespace="99baf28a-82e9-4c87-9b96-ad37a2c3c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af28a-82e9-4c87-9b96-ad37a2c3c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2BA49-B58F-47CC-9264-9C32DC14D3B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99baf28a-82e9-4c87-9b96-ad37a2c3c6a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D8B50B-A560-43C7-8AA5-EF220900C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03895-8597-42FB-A3FF-8453D372B84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642</Words>
  <Application>Microsoft Office PowerPoint</Application>
  <PresentationFormat>Bildschirmpräsentation (16:9)</PresentationFormat>
  <Paragraphs>170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Encryption Algorithm for TCP Session Hijacking</vt:lpstr>
      <vt:lpstr>Content </vt:lpstr>
      <vt:lpstr>1) Introduction &amp; Background</vt:lpstr>
      <vt:lpstr>1) Introduction &amp; Background</vt:lpstr>
      <vt:lpstr>Session hijacking pt.1: TCP handshake</vt:lpstr>
      <vt:lpstr>Session hijacking pt.2: Mitnick attack</vt:lpstr>
      <vt:lpstr>2) Related work</vt:lpstr>
      <vt:lpstr>3) Contribution</vt:lpstr>
      <vt:lpstr>4) Proposed Model</vt:lpstr>
      <vt:lpstr>5) Experiment / Example</vt:lpstr>
      <vt:lpstr>5) Experiment / Example</vt:lpstr>
      <vt:lpstr>5) Experiment / Example</vt:lpstr>
      <vt:lpstr>6) Conclusion</vt:lpstr>
      <vt:lpstr>7) Remarks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2022-04-30T22:57:36Z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0x01010073AE38D89B8D1D4D9CB615938D66B3FD</vt:lpwstr>
  </property>
</Properties>
</file>