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B41318C-9F8F-437B-B0EC-9185BE23E26C}" type="datetimeFigureOut">
              <a:rPr lang="en-US" smtClean="0"/>
              <a:t>12/5/2023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9817E83-425B-4506-8B70-25C72A92ADD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630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41318C-9F8F-437B-B0EC-9185BE23E26C}"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17E83-425B-4506-8B70-25C72A92ADD9}" type="slidenum">
              <a:rPr lang="en-US" smtClean="0"/>
              <a:t>‹#›</a:t>
            </a:fld>
            <a:endParaRPr lang="en-US"/>
          </a:p>
        </p:txBody>
      </p:sp>
    </p:spTree>
    <p:extLst>
      <p:ext uri="{BB962C8B-B14F-4D97-AF65-F5344CB8AC3E}">
        <p14:creationId xmlns:p14="http://schemas.microsoft.com/office/powerpoint/2010/main" val="178979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41318C-9F8F-437B-B0EC-9185BE23E26C}"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E83-425B-4506-8B70-25C72A92ADD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8586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41318C-9F8F-437B-B0EC-9185BE23E26C}"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E83-425B-4506-8B70-25C72A92ADD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7200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41318C-9F8F-437B-B0EC-9185BE23E26C}"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E83-425B-4506-8B70-25C72A92ADD9}" type="slidenum">
              <a:rPr lang="en-US" smtClean="0"/>
              <a:t>‹#›</a:t>
            </a:fld>
            <a:endParaRPr lang="en-US"/>
          </a:p>
        </p:txBody>
      </p:sp>
    </p:spTree>
    <p:extLst>
      <p:ext uri="{BB962C8B-B14F-4D97-AF65-F5344CB8AC3E}">
        <p14:creationId xmlns:p14="http://schemas.microsoft.com/office/powerpoint/2010/main" val="1978909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41318C-9F8F-437B-B0EC-9185BE23E26C}"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E83-425B-4506-8B70-25C72A92ADD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7332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41318C-9F8F-437B-B0EC-9185BE23E26C}"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E83-425B-4506-8B70-25C72A92ADD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709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1318C-9F8F-437B-B0EC-9185BE23E26C}"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E83-425B-4506-8B70-25C72A92ADD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768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1318C-9F8F-437B-B0EC-9185BE23E26C}"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E83-425B-4506-8B70-25C72A92ADD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7376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1318C-9F8F-437B-B0EC-9185BE23E26C}"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E83-425B-4506-8B70-25C72A92ADD9}" type="slidenum">
              <a:rPr lang="en-US" smtClean="0"/>
              <a:t>‹#›</a:t>
            </a:fld>
            <a:endParaRPr lang="en-US"/>
          </a:p>
        </p:txBody>
      </p:sp>
    </p:spTree>
    <p:extLst>
      <p:ext uri="{BB962C8B-B14F-4D97-AF65-F5344CB8AC3E}">
        <p14:creationId xmlns:p14="http://schemas.microsoft.com/office/powerpoint/2010/main" val="310256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41318C-9F8F-437B-B0EC-9185BE23E26C}"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E83-425B-4506-8B70-25C72A92ADD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958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41318C-9F8F-437B-B0EC-9185BE23E26C}"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17E83-425B-4506-8B70-25C72A92ADD9}" type="slidenum">
              <a:rPr lang="en-US" smtClean="0"/>
              <a:t>‹#›</a:t>
            </a:fld>
            <a:endParaRPr lang="en-US"/>
          </a:p>
        </p:txBody>
      </p:sp>
    </p:spTree>
    <p:extLst>
      <p:ext uri="{BB962C8B-B14F-4D97-AF65-F5344CB8AC3E}">
        <p14:creationId xmlns:p14="http://schemas.microsoft.com/office/powerpoint/2010/main" val="2055815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41318C-9F8F-437B-B0EC-9185BE23E26C}"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817E83-425B-4506-8B70-25C72A92ADD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7176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41318C-9F8F-437B-B0EC-9185BE23E26C}"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817E83-425B-4506-8B70-25C72A92ADD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436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1318C-9F8F-437B-B0EC-9185BE23E26C}"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817E83-425B-4506-8B70-25C72A92ADD9}" type="slidenum">
              <a:rPr lang="en-US" smtClean="0"/>
              <a:t>‹#›</a:t>
            </a:fld>
            <a:endParaRPr lang="en-US"/>
          </a:p>
        </p:txBody>
      </p:sp>
    </p:spTree>
    <p:extLst>
      <p:ext uri="{BB962C8B-B14F-4D97-AF65-F5344CB8AC3E}">
        <p14:creationId xmlns:p14="http://schemas.microsoft.com/office/powerpoint/2010/main" val="316252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41318C-9F8F-437B-B0EC-9185BE23E26C}"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17E83-425B-4506-8B70-25C72A92ADD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3116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41318C-9F8F-437B-B0EC-9185BE23E26C}"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17E83-425B-4506-8B70-25C72A92ADD9}" type="slidenum">
              <a:rPr lang="en-US" smtClean="0"/>
              <a:t>‹#›</a:t>
            </a:fld>
            <a:endParaRPr lang="en-US"/>
          </a:p>
        </p:txBody>
      </p:sp>
    </p:spTree>
    <p:extLst>
      <p:ext uri="{BB962C8B-B14F-4D97-AF65-F5344CB8AC3E}">
        <p14:creationId xmlns:p14="http://schemas.microsoft.com/office/powerpoint/2010/main" val="2959082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41318C-9F8F-437B-B0EC-9185BE23E26C}" type="datetimeFigureOut">
              <a:rPr lang="en-US" smtClean="0"/>
              <a:t>12/5/2023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817E83-425B-4506-8B70-25C72A92ADD9}" type="slidenum">
              <a:rPr lang="en-US" smtClean="0"/>
              <a:t>‹#›</a:t>
            </a:fld>
            <a:endParaRPr lang="en-US"/>
          </a:p>
        </p:txBody>
      </p:sp>
    </p:spTree>
    <p:extLst>
      <p:ext uri="{BB962C8B-B14F-4D97-AF65-F5344CB8AC3E}">
        <p14:creationId xmlns:p14="http://schemas.microsoft.com/office/powerpoint/2010/main" val="191785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2624-7742-4A2A-A1EC-AD24C86C8BD6}"/>
              </a:ext>
            </a:extLst>
          </p:cNvPr>
          <p:cNvSpPr>
            <a:spLocks noGrp="1"/>
          </p:cNvSpPr>
          <p:nvPr>
            <p:ph type="ctrTitle"/>
          </p:nvPr>
        </p:nvSpPr>
        <p:spPr/>
        <p:txBody>
          <a:bodyPr/>
          <a:lstStyle/>
          <a:p>
            <a:r>
              <a:rPr lang="en-US" dirty="0"/>
              <a:t>CineWeb</a:t>
            </a:r>
          </a:p>
        </p:txBody>
      </p:sp>
      <p:sp>
        <p:nvSpPr>
          <p:cNvPr id="3" name="Subtitle 2">
            <a:extLst>
              <a:ext uri="{FF2B5EF4-FFF2-40B4-BE49-F238E27FC236}">
                <a16:creationId xmlns:a16="http://schemas.microsoft.com/office/drawing/2014/main" id="{787048E9-503E-4119-B3F4-4FF8DEA2CE8A}"/>
              </a:ext>
            </a:extLst>
          </p:cNvPr>
          <p:cNvSpPr>
            <a:spLocks noGrp="1"/>
          </p:cNvSpPr>
          <p:nvPr>
            <p:ph type="subTitle" idx="1"/>
          </p:nvPr>
        </p:nvSpPr>
        <p:spPr/>
        <p:txBody>
          <a:bodyPr/>
          <a:lstStyle/>
          <a:p>
            <a:pPr algn="r"/>
            <a:r>
              <a:rPr lang="en-US" dirty="0"/>
              <a:t>by Ilyas, Ali</a:t>
            </a:r>
          </a:p>
        </p:txBody>
      </p:sp>
    </p:spTree>
    <p:extLst>
      <p:ext uri="{BB962C8B-B14F-4D97-AF65-F5344CB8AC3E}">
        <p14:creationId xmlns:p14="http://schemas.microsoft.com/office/powerpoint/2010/main" val="21653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B0B5-362B-4E1D-978A-D0A8EDE7D504}"/>
              </a:ext>
            </a:extLst>
          </p:cNvPr>
          <p:cNvSpPr>
            <a:spLocks noGrp="1"/>
          </p:cNvSpPr>
          <p:nvPr>
            <p:ph type="title"/>
          </p:nvPr>
        </p:nvSpPr>
        <p:spPr/>
        <p:txBody>
          <a:bodyPr/>
          <a:lstStyle/>
          <a:p>
            <a:r>
              <a:rPr lang="en-US" dirty="0"/>
              <a:t>Finalize Movie Selection</a:t>
            </a:r>
          </a:p>
        </p:txBody>
      </p:sp>
      <p:sp>
        <p:nvSpPr>
          <p:cNvPr id="4" name="Content Placeholder 3">
            <a:extLst>
              <a:ext uri="{FF2B5EF4-FFF2-40B4-BE49-F238E27FC236}">
                <a16:creationId xmlns:a16="http://schemas.microsoft.com/office/drawing/2014/main" id="{F732302D-EACB-4186-BBD2-04728F8251E7}"/>
              </a:ext>
            </a:extLst>
          </p:cNvPr>
          <p:cNvSpPr>
            <a:spLocks noGrp="1"/>
          </p:cNvSpPr>
          <p:nvPr>
            <p:ph sz="half" idx="2"/>
          </p:nvPr>
        </p:nvSpPr>
        <p:spPr/>
        <p:txBody>
          <a:bodyPr/>
          <a:lstStyle/>
          <a:p>
            <a:r>
              <a:rPr lang="en-US" dirty="0"/>
              <a:t>Presented with :</a:t>
            </a:r>
          </a:p>
          <a:p>
            <a:pPr lvl="1"/>
            <a:r>
              <a:rPr lang="en-US" dirty="0"/>
              <a:t>Movie Poster </a:t>
            </a:r>
          </a:p>
          <a:p>
            <a:pPr lvl="1"/>
            <a:r>
              <a:rPr lang="en-US" dirty="0"/>
              <a:t>Description</a:t>
            </a:r>
          </a:p>
          <a:p>
            <a:pPr lvl="1"/>
            <a:r>
              <a:rPr lang="en-US" dirty="0"/>
              <a:t>Cast </a:t>
            </a:r>
          </a:p>
          <a:p>
            <a:pPr lvl="1"/>
            <a:r>
              <a:rPr lang="en-US" dirty="0"/>
              <a:t>Type of Movie</a:t>
            </a:r>
          </a:p>
          <a:p>
            <a:pPr lvl="1"/>
            <a:r>
              <a:rPr lang="en-US" dirty="0"/>
              <a:t>Schedule</a:t>
            </a:r>
          </a:p>
          <a:p>
            <a:pPr lvl="1"/>
            <a:r>
              <a:rPr lang="en-US" dirty="0"/>
              <a:t>Price </a:t>
            </a:r>
          </a:p>
          <a:p>
            <a:pPr lvl="1"/>
            <a:endParaRPr lang="en-US" dirty="0"/>
          </a:p>
        </p:txBody>
      </p:sp>
      <p:pic>
        <p:nvPicPr>
          <p:cNvPr id="13" name="Content Placeholder 12">
            <a:extLst>
              <a:ext uri="{FF2B5EF4-FFF2-40B4-BE49-F238E27FC236}">
                <a16:creationId xmlns:a16="http://schemas.microsoft.com/office/drawing/2014/main" id="{CBABD5B0-654F-4358-90CD-467DE5DFCFB4}"/>
              </a:ext>
            </a:extLst>
          </p:cNvPr>
          <p:cNvPicPr>
            <a:picLocks noGrp="1" noChangeAspect="1"/>
          </p:cNvPicPr>
          <p:nvPr>
            <p:ph sz="half" idx="1"/>
          </p:nvPr>
        </p:nvPicPr>
        <p:blipFill>
          <a:blip r:embed="rId2"/>
          <a:stretch>
            <a:fillRect/>
          </a:stretch>
        </p:blipFill>
        <p:spPr>
          <a:xfrm>
            <a:off x="1475433" y="2560638"/>
            <a:ext cx="4364333" cy="3309937"/>
          </a:xfrm>
        </p:spPr>
      </p:pic>
    </p:spTree>
    <p:extLst>
      <p:ext uri="{BB962C8B-B14F-4D97-AF65-F5344CB8AC3E}">
        <p14:creationId xmlns:p14="http://schemas.microsoft.com/office/powerpoint/2010/main" val="108901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790F-D89A-473F-B69D-FF1C87CB44AF}"/>
              </a:ext>
            </a:extLst>
          </p:cNvPr>
          <p:cNvSpPr>
            <a:spLocks noGrp="1"/>
          </p:cNvSpPr>
          <p:nvPr>
            <p:ph type="title"/>
          </p:nvPr>
        </p:nvSpPr>
        <p:spPr/>
        <p:txBody>
          <a:bodyPr>
            <a:normAutofit/>
          </a:bodyPr>
          <a:lstStyle/>
          <a:p>
            <a:r>
              <a:rPr lang="en-US" dirty="0"/>
              <a:t>Showtime Selection</a:t>
            </a:r>
          </a:p>
        </p:txBody>
      </p:sp>
      <p:pic>
        <p:nvPicPr>
          <p:cNvPr id="6" name="Content Placeholder 5">
            <a:extLst>
              <a:ext uri="{FF2B5EF4-FFF2-40B4-BE49-F238E27FC236}">
                <a16:creationId xmlns:a16="http://schemas.microsoft.com/office/drawing/2014/main" id="{EFD1FEA1-989D-42D4-B168-091257A64BF9}"/>
              </a:ext>
            </a:extLst>
          </p:cNvPr>
          <p:cNvPicPr>
            <a:picLocks noGrp="1" noChangeAspect="1"/>
          </p:cNvPicPr>
          <p:nvPr>
            <p:ph sz="half" idx="1"/>
          </p:nvPr>
        </p:nvPicPr>
        <p:blipFill>
          <a:blip r:embed="rId2"/>
          <a:stretch>
            <a:fillRect/>
          </a:stretch>
        </p:blipFill>
        <p:spPr>
          <a:xfrm>
            <a:off x="1298575" y="2641872"/>
            <a:ext cx="4718050" cy="3147469"/>
          </a:xfrm>
        </p:spPr>
      </p:pic>
      <p:sp>
        <p:nvSpPr>
          <p:cNvPr id="4" name="Content Placeholder 3">
            <a:extLst>
              <a:ext uri="{FF2B5EF4-FFF2-40B4-BE49-F238E27FC236}">
                <a16:creationId xmlns:a16="http://schemas.microsoft.com/office/drawing/2014/main" id="{966DC274-B32F-4F45-AF77-9F6802DDDE78}"/>
              </a:ext>
            </a:extLst>
          </p:cNvPr>
          <p:cNvSpPr>
            <a:spLocks noGrp="1"/>
          </p:cNvSpPr>
          <p:nvPr>
            <p:ph sz="half" idx="2"/>
          </p:nvPr>
        </p:nvSpPr>
        <p:spPr/>
        <p:txBody>
          <a:bodyPr>
            <a:normAutofit/>
          </a:bodyPr>
          <a:lstStyle/>
          <a:p>
            <a:r>
              <a:rPr lang="en-US" sz="2000" dirty="0"/>
              <a:t>Chose by simple click on the desired date and finalize the choice by Clicking Select.</a:t>
            </a:r>
          </a:p>
          <a:p>
            <a:r>
              <a:rPr lang="en-US" sz="2000" dirty="0"/>
              <a:t>In this specific Example, since La </a:t>
            </a:r>
            <a:r>
              <a:rPr lang="en-US" sz="2000" dirty="0" err="1"/>
              <a:t>La</a:t>
            </a:r>
            <a:r>
              <a:rPr lang="en-US" sz="2000" dirty="0"/>
              <a:t> Land is only shown on Wednesdays at 13:00, if you click any other day of the week it’ll display the following message </a:t>
            </a:r>
          </a:p>
        </p:txBody>
      </p:sp>
      <p:pic>
        <p:nvPicPr>
          <p:cNvPr id="8" name="Picture 7">
            <a:extLst>
              <a:ext uri="{FF2B5EF4-FFF2-40B4-BE49-F238E27FC236}">
                <a16:creationId xmlns:a16="http://schemas.microsoft.com/office/drawing/2014/main" id="{DDA13B89-5145-4C68-AEFB-BE2F9F9DAE0D}"/>
              </a:ext>
            </a:extLst>
          </p:cNvPr>
          <p:cNvPicPr>
            <a:picLocks noChangeAspect="1"/>
          </p:cNvPicPr>
          <p:nvPr/>
        </p:nvPicPr>
        <p:blipFill>
          <a:blip r:embed="rId3"/>
          <a:stretch>
            <a:fillRect/>
          </a:stretch>
        </p:blipFill>
        <p:spPr>
          <a:xfrm>
            <a:off x="8025468" y="4584394"/>
            <a:ext cx="3038899" cy="1286054"/>
          </a:xfrm>
          <a:prstGeom prst="rect">
            <a:avLst/>
          </a:prstGeom>
        </p:spPr>
      </p:pic>
    </p:spTree>
    <p:extLst>
      <p:ext uri="{BB962C8B-B14F-4D97-AF65-F5344CB8AC3E}">
        <p14:creationId xmlns:p14="http://schemas.microsoft.com/office/powerpoint/2010/main" val="3454728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0B211-C149-4B37-8F94-ADB141A2135E}"/>
              </a:ext>
            </a:extLst>
          </p:cNvPr>
          <p:cNvSpPr>
            <a:spLocks noGrp="1"/>
          </p:cNvSpPr>
          <p:nvPr>
            <p:ph type="title"/>
          </p:nvPr>
        </p:nvSpPr>
        <p:spPr/>
        <p:txBody>
          <a:bodyPr>
            <a:normAutofit/>
          </a:bodyPr>
          <a:lstStyle/>
          <a:p>
            <a:r>
              <a:rPr lang="en-US" sz="4400" b="0" i="0" dirty="0">
                <a:solidFill>
                  <a:srgbClr val="374151"/>
                </a:solidFill>
                <a:effectLst/>
                <a:latin typeface="Söhne"/>
              </a:rPr>
              <a:t>Seat Reservation</a:t>
            </a:r>
            <a:endParaRPr lang="en-US" dirty="0"/>
          </a:p>
        </p:txBody>
      </p:sp>
      <p:pic>
        <p:nvPicPr>
          <p:cNvPr id="8" name="Content Placeholder 7">
            <a:extLst>
              <a:ext uri="{FF2B5EF4-FFF2-40B4-BE49-F238E27FC236}">
                <a16:creationId xmlns:a16="http://schemas.microsoft.com/office/drawing/2014/main" id="{D41373A1-3DF6-4F67-9D52-2CC67E181AE6}"/>
              </a:ext>
            </a:extLst>
          </p:cNvPr>
          <p:cNvPicPr>
            <a:picLocks noGrp="1" noChangeAspect="1"/>
          </p:cNvPicPr>
          <p:nvPr>
            <p:ph sz="half" idx="2"/>
          </p:nvPr>
        </p:nvPicPr>
        <p:blipFill>
          <a:blip r:embed="rId2"/>
          <a:stretch>
            <a:fillRect/>
          </a:stretch>
        </p:blipFill>
        <p:spPr>
          <a:xfrm>
            <a:off x="1295400" y="2600570"/>
            <a:ext cx="4718050" cy="3215785"/>
          </a:xfrm>
        </p:spPr>
      </p:pic>
      <p:sp>
        <p:nvSpPr>
          <p:cNvPr id="6" name="Content Placeholder 5">
            <a:extLst>
              <a:ext uri="{FF2B5EF4-FFF2-40B4-BE49-F238E27FC236}">
                <a16:creationId xmlns:a16="http://schemas.microsoft.com/office/drawing/2014/main" id="{46583807-B286-485A-8D6E-14F074F3A5F1}"/>
              </a:ext>
            </a:extLst>
          </p:cNvPr>
          <p:cNvSpPr>
            <a:spLocks noGrp="1"/>
          </p:cNvSpPr>
          <p:nvPr>
            <p:ph sz="quarter" idx="4"/>
          </p:nvPr>
        </p:nvSpPr>
        <p:spPr>
          <a:xfrm>
            <a:off x="6180670" y="2541864"/>
            <a:ext cx="4718304" cy="3334003"/>
          </a:xfrm>
        </p:spPr>
        <p:txBody>
          <a:bodyPr/>
          <a:lstStyle/>
          <a:p>
            <a:r>
              <a:rPr lang="en-US" dirty="0"/>
              <a:t>This shows the seats that are available(in green) for the selected movie on the selected date. All you have to do is click an available seat and it’ll take you to the next page</a:t>
            </a:r>
          </a:p>
        </p:txBody>
      </p:sp>
    </p:spTree>
    <p:extLst>
      <p:ext uri="{BB962C8B-B14F-4D97-AF65-F5344CB8AC3E}">
        <p14:creationId xmlns:p14="http://schemas.microsoft.com/office/powerpoint/2010/main" val="113830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5C8C-2228-4B70-A6C5-73C40A8793C3}"/>
              </a:ext>
            </a:extLst>
          </p:cNvPr>
          <p:cNvSpPr>
            <a:spLocks noGrp="1"/>
          </p:cNvSpPr>
          <p:nvPr>
            <p:ph type="title"/>
          </p:nvPr>
        </p:nvSpPr>
        <p:spPr/>
        <p:txBody>
          <a:bodyPr>
            <a:normAutofit/>
          </a:bodyPr>
          <a:lstStyle/>
          <a:p>
            <a:r>
              <a:rPr lang="en-US" dirty="0"/>
              <a:t>Secure Payment</a:t>
            </a:r>
          </a:p>
        </p:txBody>
      </p:sp>
      <p:pic>
        <p:nvPicPr>
          <p:cNvPr id="6" name="Content Placeholder 5">
            <a:extLst>
              <a:ext uri="{FF2B5EF4-FFF2-40B4-BE49-F238E27FC236}">
                <a16:creationId xmlns:a16="http://schemas.microsoft.com/office/drawing/2014/main" id="{75611C89-EBA9-4AC0-A80E-5C84159FD0BA}"/>
              </a:ext>
            </a:extLst>
          </p:cNvPr>
          <p:cNvPicPr>
            <a:picLocks noGrp="1" noChangeAspect="1"/>
          </p:cNvPicPr>
          <p:nvPr>
            <p:ph sz="half" idx="1"/>
          </p:nvPr>
        </p:nvPicPr>
        <p:blipFill>
          <a:blip r:embed="rId2"/>
          <a:stretch>
            <a:fillRect/>
          </a:stretch>
        </p:blipFill>
        <p:spPr>
          <a:xfrm>
            <a:off x="1298575" y="3052172"/>
            <a:ext cx="4718050" cy="2326869"/>
          </a:xfrm>
        </p:spPr>
      </p:pic>
      <p:sp>
        <p:nvSpPr>
          <p:cNvPr id="4" name="Content Placeholder 3">
            <a:extLst>
              <a:ext uri="{FF2B5EF4-FFF2-40B4-BE49-F238E27FC236}">
                <a16:creationId xmlns:a16="http://schemas.microsoft.com/office/drawing/2014/main" id="{BB1D6DFD-9E2C-4E6A-9AED-131396692834}"/>
              </a:ext>
            </a:extLst>
          </p:cNvPr>
          <p:cNvSpPr>
            <a:spLocks noGrp="1"/>
          </p:cNvSpPr>
          <p:nvPr>
            <p:ph sz="half" idx="2"/>
          </p:nvPr>
        </p:nvSpPr>
        <p:spPr/>
        <p:txBody>
          <a:bodyPr>
            <a:normAutofit/>
          </a:bodyPr>
          <a:lstStyle/>
          <a:p>
            <a:r>
              <a:rPr lang="en-US" sz="1800" dirty="0"/>
              <a:t>This shows exactly what you chose</a:t>
            </a:r>
          </a:p>
          <a:p>
            <a:r>
              <a:rPr lang="en-US" sz="1800" dirty="0"/>
              <a:t>The card number should be in this Format: XXXX-XXXX-XXXX-XXXX </a:t>
            </a:r>
          </a:p>
          <a:p>
            <a:r>
              <a:rPr lang="en-US" sz="1800" dirty="0"/>
              <a:t>The expire date is supposed to be in this format : XX/XX</a:t>
            </a:r>
          </a:p>
          <a:p>
            <a:r>
              <a:rPr lang="en-US" sz="1800" dirty="0"/>
              <a:t>CVV should be a number composed of 3 digits</a:t>
            </a:r>
          </a:p>
          <a:p>
            <a:r>
              <a:rPr lang="en-US" sz="1800" dirty="0"/>
              <a:t>Else you'll be shown this message : </a:t>
            </a:r>
          </a:p>
        </p:txBody>
      </p:sp>
      <p:pic>
        <p:nvPicPr>
          <p:cNvPr id="8" name="Picture 7">
            <a:extLst>
              <a:ext uri="{FF2B5EF4-FFF2-40B4-BE49-F238E27FC236}">
                <a16:creationId xmlns:a16="http://schemas.microsoft.com/office/drawing/2014/main" id="{E9F86012-1D34-484E-B4A6-1EC89F6E6F06}"/>
              </a:ext>
            </a:extLst>
          </p:cNvPr>
          <p:cNvPicPr>
            <a:picLocks noChangeAspect="1"/>
          </p:cNvPicPr>
          <p:nvPr/>
        </p:nvPicPr>
        <p:blipFill>
          <a:blip r:embed="rId3"/>
          <a:stretch>
            <a:fillRect/>
          </a:stretch>
        </p:blipFill>
        <p:spPr>
          <a:xfrm>
            <a:off x="8959297" y="5072989"/>
            <a:ext cx="2695951" cy="1247949"/>
          </a:xfrm>
          <a:prstGeom prst="rect">
            <a:avLst/>
          </a:prstGeom>
        </p:spPr>
      </p:pic>
    </p:spTree>
    <p:extLst>
      <p:ext uri="{BB962C8B-B14F-4D97-AF65-F5344CB8AC3E}">
        <p14:creationId xmlns:p14="http://schemas.microsoft.com/office/powerpoint/2010/main" val="2224718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F307-B131-4008-A6D7-6246E41F9780}"/>
              </a:ext>
            </a:extLst>
          </p:cNvPr>
          <p:cNvSpPr>
            <a:spLocks noGrp="1"/>
          </p:cNvSpPr>
          <p:nvPr>
            <p:ph type="title"/>
          </p:nvPr>
        </p:nvSpPr>
        <p:spPr/>
        <p:txBody>
          <a:bodyPr>
            <a:normAutofit/>
          </a:bodyPr>
          <a:lstStyle/>
          <a:p>
            <a:r>
              <a:rPr lang="en-US" dirty="0"/>
              <a:t>Confirmation Process</a:t>
            </a:r>
          </a:p>
        </p:txBody>
      </p:sp>
      <p:pic>
        <p:nvPicPr>
          <p:cNvPr id="6" name="Content Placeholder 5">
            <a:extLst>
              <a:ext uri="{FF2B5EF4-FFF2-40B4-BE49-F238E27FC236}">
                <a16:creationId xmlns:a16="http://schemas.microsoft.com/office/drawing/2014/main" id="{68A543EC-EB92-4390-9BE0-2F908B04CA14}"/>
              </a:ext>
            </a:extLst>
          </p:cNvPr>
          <p:cNvPicPr>
            <a:picLocks noGrp="1" noChangeAspect="1"/>
          </p:cNvPicPr>
          <p:nvPr>
            <p:ph sz="half" idx="1"/>
          </p:nvPr>
        </p:nvPicPr>
        <p:blipFill>
          <a:blip r:embed="rId2"/>
          <a:stretch>
            <a:fillRect/>
          </a:stretch>
        </p:blipFill>
        <p:spPr>
          <a:xfrm>
            <a:off x="2330820" y="2560638"/>
            <a:ext cx="2752908" cy="3309937"/>
          </a:xfrm>
        </p:spPr>
      </p:pic>
      <p:sp>
        <p:nvSpPr>
          <p:cNvPr id="4" name="Content Placeholder 3">
            <a:extLst>
              <a:ext uri="{FF2B5EF4-FFF2-40B4-BE49-F238E27FC236}">
                <a16:creationId xmlns:a16="http://schemas.microsoft.com/office/drawing/2014/main" id="{395F3973-95C9-4A0D-85A6-C02D2A99245A}"/>
              </a:ext>
            </a:extLst>
          </p:cNvPr>
          <p:cNvSpPr>
            <a:spLocks noGrp="1"/>
          </p:cNvSpPr>
          <p:nvPr>
            <p:ph sz="half" idx="2"/>
          </p:nvPr>
        </p:nvSpPr>
        <p:spPr/>
        <p:txBody>
          <a:bodyPr/>
          <a:lstStyle/>
          <a:p>
            <a:r>
              <a:rPr lang="en-US" dirty="0"/>
              <a:t>The reservation is completed here is your receipt. The next time you log in to your account you'll be able to see this reservation in your list of reservations.</a:t>
            </a:r>
          </a:p>
        </p:txBody>
      </p:sp>
    </p:spTree>
    <p:extLst>
      <p:ext uri="{BB962C8B-B14F-4D97-AF65-F5344CB8AC3E}">
        <p14:creationId xmlns:p14="http://schemas.microsoft.com/office/powerpoint/2010/main" val="4128047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BDF9E-CD77-4F41-9443-9419B2E6ABF6}"/>
              </a:ext>
            </a:extLst>
          </p:cNvPr>
          <p:cNvSpPr>
            <a:spLocks noGrp="1"/>
          </p:cNvSpPr>
          <p:nvPr>
            <p:ph type="title"/>
          </p:nvPr>
        </p:nvSpPr>
        <p:spPr/>
        <p:txBody>
          <a:bodyPr/>
          <a:lstStyle/>
          <a:p>
            <a:r>
              <a:rPr lang="en-US" dirty="0"/>
              <a:t>Thanks For Listening</a:t>
            </a:r>
          </a:p>
        </p:txBody>
      </p:sp>
      <p:sp>
        <p:nvSpPr>
          <p:cNvPr id="3" name="Text Placeholder 2">
            <a:extLst>
              <a:ext uri="{FF2B5EF4-FFF2-40B4-BE49-F238E27FC236}">
                <a16:creationId xmlns:a16="http://schemas.microsoft.com/office/drawing/2014/main" id="{1D77BD9A-B8CC-41A6-A8C1-3582D60C7DEA}"/>
              </a:ext>
            </a:extLst>
          </p:cNvPr>
          <p:cNvSpPr>
            <a:spLocks noGrp="1"/>
          </p:cNvSpPr>
          <p:nvPr>
            <p:ph type="body" idx="1"/>
          </p:nvPr>
        </p:nvSpPr>
        <p:spPr/>
        <p:txBody>
          <a:bodyPr/>
          <a:lstStyle/>
          <a:p>
            <a:pPr algn="r"/>
            <a:r>
              <a:rPr lang="en-US" dirty="0"/>
              <a:t>by Ilyas, Ali</a:t>
            </a:r>
          </a:p>
        </p:txBody>
      </p:sp>
    </p:spTree>
    <p:extLst>
      <p:ext uri="{BB962C8B-B14F-4D97-AF65-F5344CB8AC3E}">
        <p14:creationId xmlns:p14="http://schemas.microsoft.com/office/powerpoint/2010/main" val="107718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1993-D2F2-469D-A50C-4B0B71CCABE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089E084-5969-4D83-86E1-EE637096A176}"/>
              </a:ext>
            </a:extLst>
          </p:cNvPr>
          <p:cNvSpPr>
            <a:spLocks noGrp="1"/>
          </p:cNvSpPr>
          <p:nvPr>
            <p:ph idx="1"/>
          </p:nvPr>
        </p:nvSpPr>
        <p:spPr/>
        <p:txBody>
          <a:bodyPr>
            <a:normAutofit lnSpcReduction="10000"/>
          </a:bodyPr>
          <a:lstStyle/>
          <a:p>
            <a:r>
              <a:rPr lang="en-US" sz="2800" dirty="0"/>
              <a:t>CineWeb's Purpose: Simplifying Reservation Process</a:t>
            </a:r>
          </a:p>
          <a:p>
            <a:pPr marL="0" indent="0">
              <a:buNone/>
            </a:pPr>
            <a:endParaRPr lang="en-US" sz="2800" dirty="0"/>
          </a:p>
          <a:p>
            <a:r>
              <a:rPr lang="en-US" sz="2800" dirty="0"/>
              <a:t>Touch-less &amp; User-friendly Booking Service</a:t>
            </a:r>
          </a:p>
          <a:p>
            <a:pPr marL="0" indent="0">
              <a:buNone/>
            </a:pPr>
            <a:endParaRPr lang="en-US" sz="2800" dirty="0"/>
          </a:p>
          <a:p>
            <a:r>
              <a:rPr lang="en-US" sz="2800" dirty="0"/>
              <a:t>Online Web Application that allows it’s users to book a ticket for their favorite movies.</a:t>
            </a:r>
          </a:p>
          <a:p>
            <a:endParaRPr lang="en-US" dirty="0"/>
          </a:p>
        </p:txBody>
      </p:sp>
    </p:spTree>
    <p:extLst>
      <p:ext uri="{BB962C8B-B14F-4D97-AF65-F5344CB8AC3E}">
        <p14:creationId xmlns:p14="http://schemas.microsoft.com/office/powerpoint/2010/main" val="1135381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2E40-11BC-4373-BED3-672DBC54DDAB}"/>
              </a:ext>
            </a:extLst>
          </p:cNvPr>
          <p:cNvSpPr>
            <a:spLocks noGrp="1"/>
          </p:cNvSpPr>
          <p:nvPr>
            <p:ph type="title"/>
          </p:nvPr>
        </p:nvSpPr>
        <p:spPr/>
        <p:txBody>
          <a:bodyPr/>
          <a:lstStyle/>
          <a:p>
            <a:r>
              <a:rPr lang="en-US" dirty="0"/>
              <a:t>Application Features</a:t>
            </a:r>
          </a:p>
        </p:txBody>
      </p:sp>
      <p:sp>
        <p:nvSpPr>
          <p:cNvPr id="3" name="Content Placeholder 2">
            <a:extLst>
              <a:ext uri="{FF2B5EF4-FFF2-40B4-BE49-F238E27FC236}">
                <a16:creationId xmlns:a16="http://schemas.microsoft.com/office/drawing/2014/main" id="{F5823BBE-71BE-47A9-9481-3CF80F95B822}"/>
              </a:ext>
            </a:extLst>
          </p:cNvPr>
          <p:cNvSpPr>
            <a:spLocks noGrp="1"/>
          </p:cNvSpPr>
          <p:nvPr>
            <p:ph idx="1"/>
          </p:nvPr>
        </p:nvSpPr>
        <p:spPr/>
        <p:txBody>
          <a:bodyPr>
            <a:normAutofit/>
          </a:bodyPr>
          <a:lstStyle/>
          <a:p>
            <a:r>
              <a:rPr lang="en-US" sz="2800" dirty="0"/>
              <a:t>Log In Process: </a:t>
            </a:r>
          </a:p>
          <a:p>
            <a:pPr lvl="1"/>
            <a:r>
              <a:rPr lang="en-US" sz="2400" dirty="0"/>
              <a:t>Provide Email Address &amp; Password</a:t>
            </a:r>
          </a:p>
          <a:p>
            <a:pPr lvl="2"/>
            <a:r>
              <a:rPr lang="en-US" sz="2400" dirty="0"/>
              <a:t>Checks in the database and gives Authorization</a:t>
            </a:r>
          </a:p>
          <a:p>
            <a:r>
              <a:rPr lang="en-US" sz="2800" dirty="0"/>
              <a:t>Sign In Process: Account Creation Steps</a:t>
            </a:r>
          </a:p>
          <a:p>
            <a:pPr lvl="1"/>
            <a:r>
              <a:rPr lang="en-US" sz="2400" dirty="0"/>
              <a:t>Provide your information such as name, email, phone, address, etc.…</a:t>
            </a:r>
          </a:p>
          <a:p>
            <a:pPr lvl="2"/>
            <a:r>
              <a:rPr lang="en-US" sz="2200" dirty="0"/>
              <a:t>Creates your account so that next time all you have to do is Log In.</a:t>
            </a:r>
          </a:p>
        </p:txBody>
      </p:sp>
    </p:spTree>
    <p:extLst>
      <p:ext uri="{BB962C8B-B14F-4D97-AF65-F5344CB8AC3E}">
        <p14:creationId xmlns:p14="http://schemas.microsoft.com/office/powerpoint/2010/main" val="156210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2292-432A-4C28-A91A-0F1DBFDBA72A}"/>
              </a:ext>
            </a:extLst>
          </p:cNvPr>
          <p:cNvSpPr>
            <a:spLocks noGrp="1"/>
          </p:cNvSpPr>
          <p:nvPr>
            <p:ph type="title"/>
          </p:nvPr>
        </p:nvSpPr>
        <p:spPr/>
        <p:txBody>
          <a:bodyPr/>
          <a:lstStyle/>
          <a:p>
            <a:r>
              <a:rPr lang="en-US" dirty="0"/>
              <a:t>Log In Process</a:t>
            </a:r>
          </a:p>
        </p:txBody>
      </p:sp>
      <p:pic>
        <p:nvPicPr>
          <p:cNvPr id="7" name="Content Placeholder 6">
            <a:extLst>
              <a:ext uri="{FF2B5EF4-FFF2-40B4-BE49-F238E27FC236}">
                <a16:creationId xmlns:a16="http://schemas.microsoft.com/office/drawing/2014/main" id="{2FC31EB8-48D5-4A06-9640-A1B916E58B4D}"/>
              </a:ext>
            </a:extLst>
          </p:cNvPr>
          <p:cNvPicPr>
            <a:picLocks noGrp="1" noChangeAspect="1"/>
          </p:cNvPicPr>
          <p:nvPr>
            <p:ph idx="1"/>
          </p:nvPr>
        </p:nvPicPr>
        <p:blipFill>
          <a:blip r:embed="rId2"/>
          <a:stretch>
            <a:fillRect/>
          </a:stretch>
        </p:blipFill>
        <p:spPr>
          <a:xfrm>
            <a:off x="1295401" y="2557993"/>
            <a:ext cx="4585281" cy="3317875"/>
          </a:xfrm>
        </p:spPr>
      </p:pic>
      <p:sp>
        <p:nvSpPr>
          <p:cNvPr id="8" name="TextBox 7">
            <a:extLst>
              <a:ext uri="{FF2B5EF4-FFF2-40B4-BE49-F238E27FC236}">
                <a16:creationId xmlns:a16="http://schemas.microsoft.com/office/drawing/2014/main" id="{B8265219-D43E-491A-A812-CBD6860B4F9B}"/>
              </a:ext>
            </a:extLst>
          </p:cNvPr>
          <p:cNvSpPr txBox="1"/>
          <p:nvPr/>
        </p:nvSpPr>
        <p:spPr>
          <a:xfrm>
            <a:off x="6769916" y="2473885"/>
            <a:ext cx="3733101" cy="1477328"/>
          </a:xfrm>
          <a:prstGeom prst="rect">
            <a:avLst/>
          </a:prstGeom>
          <a:noFill/>
        </p:spPr>
        <p:txBody>
          <a:bodyPr wrap="square" rtlCol="0">
            <a:spAutoFit/>
          </a:bodyPr>
          <a:lstStyle/>
          <a:p>
            <a:r>
              <a:rPr lang="en-US" dirty="0"/>
              <a:t>If the Information Provided is Authorized Then you move on to the next page. If The information is incorrect than the following pop up message appears</a:t>
            </a:r>
          </a:p>
        </p:txBody>
      </p:sp>
      <p:pic>
        <p:nvPicPr>
          <p:cNvPr id="10" name="Picture 9">
            <a:extLst>
              <a:ext uri="{FF2B5EF4-FFF2-40B4-BE49-F238E27FC236}">
                <a16:creationId xmlns:a16="http://schemas.microsoft.com/office/drawing/2014/main" id="{935E0DF6-623E-4DF5-A66F-6A40342F271D}"/>
              </a:ext>
            </a:extLst>
          </p:cNvPr>
          <p:cNvPicPr>
            <a:picLocks noChangeAspect="1"/>
          </p:cNvPicPr>
          <p:nvPr/>
        </p:nvPicPr>
        <p:blipFill>
          <a:blip r:embed="rId3"/>
          <a:stretch>
            <a:fillRect/>
          </a:stretch>
        </p:blipFill>
        <p:spPr>
          <a:xfrm>
            <a:off x="8500335" y="4384115"/>
            <a:ext cx="1648055" cy="1267002"/>
          </a:xfrm>
          <a:prstGeom prst="rect">
            <a:avLst/>
          </a:prstGeom>
        </p:spPr>
      </p:pic>
    </p:spTree>
    <p:extLst>
      <p:ext uri="{BB962C8B-B14F-4D97-AF65-F5344CB8AC3E}">
        <p14:creationId xmlns:p14="http://schemas.microsoft.com/office/powerpoint/2010/main" val="329356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DDD6-8701-4948-885B-7DC1237DD652}"/>
              </a:ext>
            </a:extLst>
          </p:cNvPr>
          <p:cNvSpPr>
            <a:spLocks noGrp="1"/>
          </p:cNvSpPr>
          <p:nvPr>
            <p:ph type="title"/>
          </p:nvPr>
        </p:nvSpPr>
        <p:spPr/>
        <p:txBody>
          <a:bodyPr/>
          <a:lstStyle/>
          <a:p>
            <a:r>
              <a:rPr lang="en-US" dirty="0"/>
              <a:t>Sign Up Process</a:t>
            </a:r>
          </a:p>
        </p:txBody>
      </p:sp>
      <p:pic>
        <p:nvPicPr>
          <p:cNvPr id="5" name="Content Placeholder 4">
            <a:extLst>
              <a:ext uri="{FF2B5EF4-FFF2-40B4-BE49-F238E27FC236}">
                <a16:creationId xmlns:a16="http://schemas.microsoft.com/office/drawing/2014/main" id="{647C664F-4AAE-4200-A1B0-DE9C7FE23A65}"/>
              </a:ext>
            </a:extLst>
          </p:cNvPr>
          <p:cNvPicPr>
            <a:picLocks noGrp="1" noChangeAspect="1"/>
          </p:cNvPicPr>
          <p:nvPr>
            <p:ph idx="1"/>
          </p:nvPr>
        </p:nvPicPr>
        <p:blipFill>
          <a:blip r:embed="rId2"/>
          <a:stretch>
            <a:fillRect/>
          </a:stretch>
        </p:blipFill>
        <p:spPr>
          <a:xfrm>
            <a:off x="7359257" y="2163710"/>
            <a:ext cx="3960288" cy="3317875"/>
          </a:xfrm>
        </p:spPr>
      </p:pic>
      <p:sp>
        <p:nvSpPr>
          <p:cNvPr id="6" name="TextBox 5">
            <a:extLst>
              <a:ext uri="{FF2B5EF4-FFF2-40B4-BE49-F238E27FC236}">
                <a16:creationId xmlns:a16="http://schemas.microsoft.com/office/drawing/2014/main" id="{E0B0FCC5-F972-4E49-BA85-E62106B5CCEF}"/>
              </a:ext>
            </a:extLst>
          </p:cNvPr>
          <p:cNvSpPr txBox="1"/>
          <p:nvPr/>
        </p:nvSpPr>
        <p:spPr>
          <a:xfrm>
            <a:off x="872455" y="2441196"/>
            <a:ext cx="5922628" cy="3139321"/>
          </a:xfrm>
          <a:prstGeom prst="rect">
            <a:avLst/>
          </a:prstGeom>
          <a:noFill/>
        </p:spPr>
        <p:txBody>
          <a:bodyPr wrap="square" rtlCol="0">
            <a:spAutoFit/>
          </a:bodyPr>
          <a:lstStyle/>
          <a:p>
            <a:r>
              <a:rPr lang="en-US" dirty="0"/>
              <a:t>After Providing all of the information asked and clicking sign up your account will be successfully created.</a:t>
            </a:r>
          </a:p>
          <a:p>
            <a:r>
              <a:rPr lang="en-US" dirty="0"/>
              <a:t>1- Name should </a:t>
            </a:r>
            <a:r>
              <a:rPr lang="en-US"/>
              <a:t>be String</a:t>
            </a:r>
            <a:endParaRPr lang="en-US" dirty="0"/>
          </a:p>
          <a:p>
            <a:r>
              <a:rPr lang="en-US" dirty="0"/>
              <a:t>2-Age should be an Integer</a:t>
            </a:r>
          </a:p>
          <a:p>
            <a:r>
              <a:rPr lang="en-US" dirty="0"/>
              <a:t>3-Phone should of the following pattern : XXX-XXX-XXXX</a:t>
            </a:r>
          </a:p>
          <a:p>
            <a:r>
              <a:rPr lang="en-US" dirty="0"/>
              <a:t>4- email should have an @ and also have a .(dot) with at least 2 letter after</a:t>
            </a:r>
          </a:p>
          <a:p>
            <a:r>
              <a:rPr lang="en-US" dirty="0"/>
              <a:t>5- Password should have minimum 1 Uppercase letter, 1 lowercase letter, 1 number, 1 special character and total of a minimum of 8 character</a:t>
            </a:r>
          </a:p>
          <a:p>
            <a:r>
              <a:rPr lang="en-US" dirty="0"/>
              <a:t>Else this message is displayed</a:t>
            </a:r>
          </a:p>
        </p:txBody>
      </p:sp>
      <p:pic>
        <p:nvPicPr>
          <p:cNvPr id="8" name="Picture 7">
            <a:extLst>
              <a:ext uri="{FF2B5EF4-FFF2-40B4-BE49-F238E27FC236}">
                <a16:creationId xmlns:a16="http://schemas.microsoft.com/office/drawing/2014/main" id="{4F70D5C1-9183-4BD8-9C3A-7DF981229FC4}"/>
              </a:ext>
            </a:extLst>
          </p:cNvPr>
          <p:cNvPicPr>
            <a:picLocks noChangeAspect="1"/>
          </p:cNvPicPr>
          <p:nvPr/>
        </p:nvPicPr>
        <p:blipFill>
          <a:blip r:embed="rId3"/>
          <a:stretch>
            <a:fillRect/>
          </a:stretch>
        </p:blipFill>
        <p:spPr>
          <a:xfrm>
            <a:off x="4062086" y="4956542"/>
            <a:ext cx="2010056" cy="1247949"/>
          </a:xfrm>
          <a:prstGeom prst="rect">
            <a:avLst/>
          </a:prstGeom>
        </p:spPr>
      </p:pic>
    </p:spTree>
    <p:extLst>
      <p:ext uri="{BB962C8B-B14F-4D97-AF65-F5344CB8AC3E}">
        <p14:creationId xmlns:p14="http://schemas.microsoft.com/office/powerpoint/2010/main" val="368399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E1F0-07C0-47F5-963B-BE17F16FEDE6}"/>
              </a:ext>
            </a:extLst>
          </p:cNvPr>
          <p:cNvSpPr>
            <a:spLocks noGrp="1"/>
          </p:cNvSpPr>
          <p:nvPr>
            <p:ph type="title"/>
          </p:nvPr>
        </p:nvSpPr>
        <p:spPr/>
        <p:txBody>
          <a:bodyPr/>
          <a:lstStyle/>
          <a:p>
            <a:r>
              <a:rPr lang="en-US" dirty="0"/>
              <a:t>Interactive Features</a:t>
            </a:r>
          </a:p>
        </p:txBody>
      </p:sp>
      <p:sp>
        <p:nvSpPr>
          <p:cNvPr id="3" name="Content Placeholder 2">
            <a:extLst>
              <a:ext uri="{FF2B5EF4-FFF2-40B4-BE49-F238E27FC236}">
                <a16:creationId xmlns:a16="http://schemas.microsoft.com/office/drawing/2014/main" id="{0605A2A3-F770-481E-8585-67ED19B68E94}"/>
              </a:ext>
            </a:extLst>
          </p:cNvPr>
          <p:cNvSpPr>
            <a:spLocks noGrp="1"/>
          </p:cNvSpPr>
          <p:nvPr>
            <p:ph sz="half" idx="1"/>
          </p:nvPr>
        </p:nvSpPr>
        <p:spPr/>
        <p:txBody>
          <a:bodyPr>
            <a:normAutofit fontScale="70000" lnSpcReduction="20000"/>
          </a:bodyPr>
          <a:lstStyle/>
          <a:p>
            <a:pPr algn="l">
              <a:buFont typeface="Arial" panose="020B0604020202020204" pitchFamily="34" charset="0"/>
              <a:buChar char="•"/>
            </a:pPr>
            <a:r>
              <a:rPr lang="en-US" sz="2600" b="0" i="0" dirty="0">
                <a:solidFill>
                  <a:srgbClr val="374151"/>
                </a:solidFill>
                <a:effectLst/>
                <a:latin typeface="Söhne"/>
              </a:rPr>
              <a:t>Personal Details Access</a:t>
            </a:r>
          </a:p>
          <a:p>
            <a:pPr algn="l">
              <a:buFont typeface="Arial" panose="020B0604020202020204" pitchFamily="34" charset="0"/>
              <a:buChar char="•"/>
            </a:pPr>
            <a:r>
              <a:rPr lang="en-US" sz="2600" b="0" i="0" dirty="0">
                <a:solidFill>
                  <a:srgbClr val="374151"/>
                </a:solidFill>
                <a:effectLst/>
                <a:latin typeface="Söhne"/>
              </a:rPr>
              <a:t>Reservation Details Access</a:t>
            </a:r>
          </a:p>
          <a:p>
            <a:pPr lvl="1">
              <a:buFont typeface="Arial" panose="020B0604020202020204" pitchFamily="34" charset="0"/>
              <a:buChar char="•"/>
            </a:pPr>
            <a:r>
              <a:rPr lang="en-US" sz="2300" dirty="0">
                <a:solidFill>
                  <a:srgbClr val="374151"/>
                </a:solidFill>
                <a:latin typeface="Söhne"/>
              </a:rPr>
              <a:t>All the reservations made by your account</a:t>
            </a:r>
            <a:endParaRPr lang="en-US" sz="2300" b="0" i="0" dirty="0">
              <a:solidFill>
                <a:srgbClr val="374151"/>
              </a:solidFill>
              <a:effectLst/>
              <a:latin typeface="Söhne"/>
            </a:endParaRPr>
          </a:p>
          <a:p>
            <a:pPr algn="l">
              <a:buFont typeface="Arial" panose="020B0604020202020204" pitchFamily="34" charset="0"/>
              <a:buChar char="•"/>
            </a:pPr>
            <a:r>
              <a:rPr lang="en-US" sz="2600" b="0" i="0" dirty="0">
                <a:solidFill>
                  <a:srgbClr val="374151"/>
                </a:solidFill>
                <a:effectLst/>
                <a:latin typeface="Söhne"/>
              </a:rPr>
              <a:t>Movie Selection by Genre</a:t>
            </a:r>
          </a:p>
          <a:p>
            <a:pPr lvl="1">
              <a:buFont typeface="Arial" panose="020B0604020202020204" pitchFamily="34" charset="0"/>
              <a:buChar char="•"/>
            </a:pPr>
            <a:r>
              <a:rPr lang="en-US" sz="2300" dirty="0">
                <a:solidFill>
                  <a:srgbClr val="374151"/>
                </a:solidFill>
                <a:latin typeface="Söhne"/>
              </a:rPr>
              <a:t>Movies are separated into fours categories : Action, Romance, Comedy, Drama</a:t>
            </a:r>
            <a:endParaRPr lang="en-US" sz="2300" b="0" i="0" dirty="0">
              <a:solidFill>
                <a:srgbClr val="374151"/>
              </a:solidFill>
              <a:effectLst/>
              <a:latin typeface="Söhne"/>
            </a:endParaRPr>
          </a:p>
          <a:p>
            <a:endParaRPr lang="en-US" dirty="0"/>
          </a:p>
        </p:txBody>
      </p:sp>
      <p:sp>
        <p:nvSpPr>
          <p:cNvPr id="4" name="Content Placeholder 3">
            <a:extLst>
              <a:ext uri="{FF2B5EF4-FFF2-40B4-BE49-F238E27FC236}">
                <a16:creationId xmlns:a16="http://schemas.microsoft.com/office/drawing/2014/main" id="{86547614-0AE2-46D5-80FC-20D00A5126DC}"/>
              </a:ext>
            </a:extLst>
          </p:cNvPr>
          <p:cNvSpPr>
            <a:spLocks noGrp="1"/>
          </p:cNvSpPr>
          <p:nvPr>
            <p:ph sz="half" idx="2"/>
          </p:nvPr>
        </p:nvSpPr>
        <p:spPr/>
        <p:txBody>
          <a:bodyPr>
            <a:normAutofit fontScale="70000" lnSpcReduction="20000"/>
          </a:bodyPr>
          <a:lstStyle/>
          <a:p>
            <a:pPr algn="l">
              <a:buFont typeface="Arial" panose="020B0604020202020204" pitchFamily="34" charset="0"/>
              <a:buChar char="•"/>
            </a:pPr>
            <a:r>
              <a:rPr lang="en-US" sz="2600" b="0" i="0" dirty="0">
                <a:solidFill>
                  <a:srgbClr val="374151"/>
                </a:solidFill>
                <a:effectLst/>
                <a:latin typeface="Söhne"/>
              </a:rPr>
              <a:t>Showtime Selection</a:t>
            </a:r>
          </a:p>
          <a:p>
            <a:pPr lvl="1">
              <a:buFont typeface="Arial" panose="020B0604020202020204" pitchFamily="34" charset="0"/>
              <a:buChar char="•"/>
            </a:pPr>
            <a:r>
              <a:rPr lang="en-US" sz="2300" b="0" i="0" dirty="0">
                <a:solidFill>
                  <a:srgbClr val="374151"/>
                </a:solidFill>
                <a:effectLst/>
                <a:latin typeface="Söhne"/>
              </a:rPr>
              <a:t>Select the exact date of your reservation</a:t>
            </a:r>
          </a:p>
          <a:p>
            <a:pPr algn="l">
              <a:buFont typeface="Arial" panose="020B0604020202020204" pitchFamily="34" charset="0"/>
              <a:buChar char="•"/>
            </a:pPr>
            <a:r>
              <a:rPr lang="en-US" sz="2600" b="0" i="0" dirty="0">
                <a:solidFill>
                  <a:srgbClr val="374151"/>
                </a:solidFill>
                <a:effectLst/>
                <a:latin typeface="Söhne"/>
              </a:rPr>
              <a:t>Seat Reservation</a:t>
            </a:r>
          </a:p>
          <a:p>
            <a:pPr lvl="1">
              <a:buFont typeface="Arial" panose="020B0604020202020204" pitchFamily="34" charset="0"/>
              <a:buChar char="•"/>
            </a:pPr>
            <a:r>
              <a:rPr lang="en-US" sz="2300" dirty="0">
                <a:solidFill>
                  <a:srgbClr val="374151"/>
                </a:solidFill>
                <a:latin typeface="Söhne"/>
              </a:rPr>
              <a:t>Select a specific seat out of the ones available</a:t>
            </a:r>
            <a:endParaRPr lang="en-US" sz="2300" b="0" i="0" dirty="0">
              <a:solidFill>
                <a:srgbClr val="374151"/>
              </a:solidFill>
              <a:effectLst/>
              <a:latin typeface="Söhne"/>
            </a:endParaRPr>
          </a:p>
          <a:p>
            <a:pPr algn="l">
              <a:buFont typeface="Arial" panose="020B0604020202020204" pitchFamily="34" charset="0"/>
              <a:buChar char="•"/>
            </a:pPr>
            <a:r>
              <a:rPr lang="en-US" sz="2600" b="0" i="0" dirty="0">
                <a:solidFill>
                  <a:srgbClr val="374151"/>
                </a:solidFill>
                <a:effectLst/>
                <a:latin typeface="Söhne"/>
              </a:rPr>
              <a:t>Secure Payment</a:t>
            </a:r>
          </a:p>
          <a:p>
            <a:pPr lvl="1">
              <a:buFont typeface="Arial" panose="020B0604020202020204" pitchFamily="34" charset="0"/>
              <a:buChar char="•"/>
            </a:pPr>
            <a:r>
              <a:rPr lang="en-US" sz="2300" dirty="0">
                <a:solidFill>
                  <a:srgbClr val="374151"/>
                </a:solidFill>
                <a:latin typeface="Söhne"/>
              </a:rPr>
              <a:t>provide your card details to finalize the payment</a:t>
            </a:r>
            <a:endParaRPr lang="en-US" sz="2300" b="0" i="0" dirty="0">
              <a:solidFill>
                <a:srgbClr val="374151"/>
              </a:solidFill>
              <a:effectLst/>
              <a:latin typeface="Söhne"/>
            </a:endParaRPr>
          </a:p>
          <a:p>
            <a:pPr algn="l">
              <a:buFont typeface="Arial" panose="020B0604020202020204" pitchFamily="34" charset="0"/>
              <a:buChar char="•"/>
            </a:pPr>
            <a:r>
              <a:rPr lang="en-US" sz="2600" b="0" i="0" dirty="0">
                <a:solidFill>
                  <a:srgbClr val="374151"/>
                </a:solidFill>
                <a:effectLst/>
                <a:latin typeface="Söhne"/>
              </a:rPr>
              <a:t>Confirmation Process</a:t>
            </a:r>
          </a:p>
          <a:p>
            <a:pPr lvl="1">
              <a:buFont typeface="Arial" panose="020B0604020202020204" pitchFamily="34" charset="0"/>
              <a:buChar char="•"/>
            </a:pPr>
            <a:r>
              <a:rPr lang="en-US" sz="2300" dirty="0">
                <a:solidFill>
                  <a:srgbClr val="374151"/>
                </a:solidFill>
                <a:latin typeface="Söhne"/>
              </a:rPr>
              <a:t>Receive a Receipt that has information such as your name, movie name, seat number, date , time , etc. </a:t>
            </a:r>
            <a:endParaRPr lang="en-US" sz="2300"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56078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FF28D-6FE3-4516-A123-69AFC26A413A}"/>
              </a:ext>
            </a:extLst>
          </p:cNvPr>
          <p:cNvSpPr>
            <a:spLocks noGrp="1"/>
          </p:cNvSpPr>
          <p:nvPr>
            <p:ph type="title"/>
          </p:nvPr>
        </p:nvSpPr>
        <p:spPr/>
        <p:txBody>
          <a:bodyPr>
            <a:normAutofit/>
          </a:bodyPr>
          <a:lstStyle/>
          <a:p>
            <a:r>
              <a:rPr lang="en-US" dirty="0"/>
              <a:t>Personal Details Access</a:t>
            </a:r>
          </a:p>
        </p:txBody>
      </p:sp>
      <p:pic>
        <p:nvPicPr>
          <p:cNvPr id="5" name="Content Placeholder 4">
            <a:extLst>
              <a:ext uri="{FF2B5EF4-FFF2-40B4-BE49-F238E27FC236}">
                <a16:creationId xmlns:a16="http://schemas.microsoft.com/office/drawing/2014/main" id="{9CF80C2E-30E9-4CA4-92BB-AA7DF8BB20D8}"/>
              </a:ext>
            </a:extLst>
          </p:cNvPr>
          <p:cNvPicPr>
            <a:picLocks noGrp="1" noChangeAspect="1"/>
          </p:cNvPicPr>
          <p:nvPr>
            <p:ph idx="1"/>
          </p:nvPr>
        </p:nvPicPr>
        <p:blipFill>
          <a:blip r:embed="rId2"/>
          <a:stretch>
            <a:fillRect/>
          </a:stretch>
        </p:blipFill>
        <p:spPr>
          <a:xfrm>
            <a:off x="1203187" y="2557993"/>
            <a:ext cx="3191879" cy="3317875"/>
          </a:xfrm>
        </p:spPr>
      </p:pic>
      <p:sp>
        <p:nvSpPr>
          <p:cNvPr id="6" name="TextBox 5">
            <a:extLst>
              <a:ext uri="{FF2B5EF4-FFF2-40B4-BE49-F238E27FC236}">
                <a16:creationId xmlns:a16="http://schemas.microsoft.com/office/drawing/2014/main" id="{C907B1FE-31E9-4625-9779-71EB868BE87E}"/>
              </a:ext>
            </a:extLst>
          </p:cNvPr>
          <p:cNvSpPr txBox="1"/>
          <p:nvPr/>
        </p:nvSpPr>
        <p:spPr>
          <a:xfrm>
            <a:off x="5083097" y="2801923"/>
            <a:ext cx="5427677" cy="1292662"/>
          </a:xfrm>
          <a:prstGeom prst="rect">
            <a:avLst/>
          </a:prstGeom>
          <a:noFill/>
        </p:spPr>
        <p:txBody>
          <a:bodyPr wrap="square" rtlCol="0">
            <a:spAutoFit/>
          </a:bodyPr>
          <a:lstStyle/>
          <a:p>
            <a:r>
              <a:rPr lang="en-US" sz="2000" dirty="0"/>
              <a:t>It give all of your personal information as displayed. You can switch tabs to have a look at all of your reservations</a:t>
            </a:r>
          </a:p>
          <a:p>
            <a:endParaRPr lang="en-US" dirty="0"/>
          </a:p>
        </p:txBody>
      </p:sp>
    </p:spTree>
    <p:extLst>
      <p:ext uri="{BB962C8B-B14F-4D97-AF65-F5344CB8AC3E}">
        <p14:creationId xmlns:p14="http://schemas.microsoft.com/office/powerpoint/2010/main" val="7644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8D7D-7089-4009-A1DC-9EB00DD9AF63}"/>
              </a:ext>
            </a:extLst>
          </p:cNvPr>
          <p:cNvSpPr>
            <a:spLocks noGrp="1"/>
          </p:cNvSpPr>
          <p:nvPr>
            <p:ph type="title"/>
          </p:nvPr>
        </p:nvSpPr>
        <p:spPr/>
        <p:txBody>
          <a:bodyPr>
            <a:normAutofit/>
          </a:bodyPr>
          <a:lstStyle/>
          <a:p>
            <a:r>
              <a:rPr lang="en-US" dirty="0"/>
              <a:t>Reservation Details Access</a:t>
            </a:r>
          </a:p>
        </p:txBody>
      </p:sp>
      <p:pic>
        <p:nvPicPr>
          <p:cNvPr id="5" name="Content Placeholder 4">
            <a:extLst>
              <a:ext uri="{FF2B5EF4-FFF2-40B4-BE49-F238E27FC236}">
                <a16:creationId xmlns:a16="http://schemas.microsoft.com/office/drawing/2014/main" id="{98E24617-1F7E-4B25-97ED-07FB01BCF85F}"/>
              </a:ext>
            </a:extLst>
          </p:cNvPr>
          <p:cNvPicPr>
            <a:picLocks noGrp="1" noChangeAspect="1"/>
          </p:cNvPicPr>
          <p:nvPr>
            <p:ph idx="1"/>
          </p:nvPr>
        </p:nvPicPr>
        <p:blipFill>
          <a:blip r:embed="rId2"/>
          <a:stretch>
            <a:fillRect/>
          </a:stretch>
        </p:blipFill>
        <p:spPr>
          <a:xfrm>
            <a:off x="1124578" y="2557993"/>
            <a:ext cx="3198095" cy="3317875"/>
          </a:xfrm>
        </p:spPr>
      </p:pic>
      <p:sp>
        <p:nvSpPr>
          <p:cNvPr id="6" name="TextBox 5">
            <a:extLst>
              <a:ext uri="{FF2B5EF4-FFF2-40B4-BE49-F238E27FC236}">
                <a16:creationId xmlns:a16="http://schemas.microsoft.com/office/drawing/2014/main" id="{2F7CC76B-993C-4A12-A252-9CECF6FD23AC}"/>
              </a:ext>
            </a:extLst>
          </p:cNvPr>
          <p:cNvSpPr txBox="1"/>
          <p:nvPr/>
        </p:nvSpPr>
        <p:spPr>
          <a:xfrm>
            <a:off x="5956183" y="2726422"/>
            <a:ext cx="5111239" cy="1754326"/>
          </a:xfrm>
          <a:prstGeom prst="rect">
            <a:avLst/>
          </a:prstGeom>
          <a:noFill/>
        </p:spPr>
        <p:txBody>
          <a:bodyPr wrap="square" rtlCol="0">
            <a:spAutoFit/>
          </a:bodyPr>
          <a:lstStyle/>
          <a:p>
            <a:r>
              <a:rPr lang="en-US" dirty="0"/>
              <a:t>You have all of your reservations saved here. You can iterate through the list by clicking Previous and Next. If you have gone through all of your reservations and you keep on clicking next it will come back to the first reservation. Basically it'll continue looping through your reservations.</a:t>
            </a:r>
          </a:p>
        </p:txBody>
      </p:sp>
    </p:spTree>
    <p:extLst>
      <p:ext uri="{BB962C8B-B14F-4D97-AF65-F5344CB8AC3E}">
        <p14:creationId xmlns:p14="http://schemas.microsoft.com/office/powerpoint/2010/main" val="173623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BF84-1CE7-41AC-874E-E86C3A2110C4}"/>
              </a:ext>
            </a:extLst>
          </p:cNvPr>
          <p:cNvSpPr>
            <a:spLocks noGrp="1"/>
          </p:cNvSpPr>
          <p:nvPr>
            <p:ph type="title"/>
          </p:nvPr>
        </p:nvSpPr>
        <p:spPr/>
        <p:txBody>
          <a:bodyPr>
            <a:normAutofit fontScale="90000"/>
          </a:bodyPr>
          <a:lstStyle/>
          <a:p>
            <a:r>
              <a:rPr lang="en-US" sz="4400" b="0" i="0" dirty="0">
                <a:solidFill>
                  <a:srgbClr val="374151"/>
                </a:solidFill>
                <a:effectLst/>
                <a:latin typeface="Söhne"/>
              </a:rPr>
              <a:t>Movie Selection by Genre</a:t>
            </a:r>
            <a:br>
              <a:rPr lang="en-US" sz="4400"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49F44825-E306-49EC-A164-FBC832EC68DC}"/>
              </a:ext>
            </a:extLst>
          </p:cNvPr>
          <p:cNvSpPr>
            <a:spLocks noGrp="1"/>
          </p:cNvSpPr>
          <p:nvPr>
            <p:ph sz="half" idx="1"/>
          </p:nvPr>
        </p:nvSpPr>
        <p:spPr/>
        <p:txBody>
          <a:bodyPr/>
          <a:lstStyle/>
          <a:p>
            <a:r>
              <a:rPr lang="en-US" dirty="0"/>
              <a:t>Popular Movies</a:t>
            </a:r>
          </a:p>
          <a:p>
            <a:pPr lvl="1"/>
            <a:endParaRPr lang="en-US" dirty="0"/>
          </a:p>
        </p:txBody>
      </p:sp>
      <p:sp>
        <p:nvSpPr>
          <p:cNvPr id="4" name="Content Placeholder 3">
            <a:extLst>
              <a:ext uri="{FF2B5EF4-FFF2-40B4-BE49-F238E27FC236}">
                <a16:creationId xmlns:a16="http://schemas.microsoft.com/office/drawing/2014/main" id="{64DA75E4-CE93-4562-B73D-28E57BE8E355}"/>
              </a:ext>
            </a:extLst>
          </p:cNvPr>
          <p:cNvSpPr>
            <a:spLocks noGrp="1"/>
          </p:cNvSpPr>
          <p:nvPr>
            <p:ph sz="half" idx="2"/>
          </p:nvPr>
        </p:nvSpPr>
        <p:spPr/>
        <p:txBody>
          <a:bodyPr/>
          <a:lstStyle/>
          <a:p>
            <a:r>
              <a:rPr lang="en-US" dirty="0"/>
              <a:t>All other Movies Divided in genres</a:t>
            </a:r>
          </a:p>
          <a:p>
            <a:pPr marL="0" indent="0">
              <a:buNone/>
            </a:pPr>
            <a:endParaRPr lang="en-US" dirty="0"/>
          </a:p>
        </p:txBody>
      </p:sp>
      <p:pic>
        <p:nvPicPr>
          <p:cNvPr id="6" name="Picture 5">
            <a:extLst>
              <a:ext uri="{FF2B5EF4-FFF2-40B4-BE49-F238E27FC236}">
                <a16:creationId xmlns:a16="http://schemas.microsoft.com/office/drawing/2014/main" id="{4EFD4A23-2859-4323-B762-CACCF1FCF5EB}"/>
              </a:ext>
            </a:extLst>
          </p:cNvPr>
          <p:cNvPicPr>
            <a:picLocks noChangeAspect="1"/>
          </p:cNvPicPr>
          <p:nvPr/>
        </p:nvPicPr>
        <p:blipFill>
          <a:blip r:embed="rId2"/>
          <a:stretch>
            <a:fillRect/>
          </a:stretch>
        </p:blipFill>
        <p:spPr>
          <a:xfrm>
            <a:off x="1407982" y="3042115"/>
            <a:ext cx="3642192" cy="2649816"/>
          </a:xfrm>
          <a:prstGeom prst="rect">
            <a:avLst/>
          </a:prstGeom>
        </p:spPr>
      </p:pic>
      <p:pic>
        <p:nvPicPr>
          <p:cNvPr id="8" name="Picture 7">
            <a:extLst>
              <a:ext uri="{FF2B5EF4-FFF2-40B4-BE49-F238E27FC236}">
                <a16:creationId xmlns:a16="http://schemas.microsoft.com/office/drawing/2014/main" id="{FBBD2D01-4A86-414C-8CED-F79FDE1F743C}"/>
              </a:ext>
            </a:extLst>
          </p:cNvPr>
          <p:cNvPicPr>
            <a:picLocks noChangeAspect="1"/>
          </p:cNvPicPr>
          <p:nvPr/>
        </p:nvPicPr>
        <p:blipFill>
          <a:blip r:embed="rId3"/>
          <a:stretch>
            <a:fillRect/>
          </a:stretch>
        </p:blipFill>
        <p:spPr>
          <a:xfrm>
            <a:off x="6538754" y="3042116"/>
            <a:ext cx="4039763" cy="2649816"/>
          </a:xfrm>
          <a:prstGeom prst="rect">
            <a:avLst/>
          </a:prstGeom>
        </p:spPr>
      </p:pic>
    </p:spTree>
    <p:extLst>
      <p:ext uri="{BB962C8B-B14F-4D97-AF65-F5344CB8AC3E}">
        <p14:creationId xmlns:p14="http://schemas.microsoft.com/office/powerpoint/2010/main" val="42185250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112</TotalTime>
  <Words>584</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Garamond</vt:lpstr>
      <vt:lpstr>Söhne</vt:lpstr>
      <vt:lpstr>Organic</vt:lpstr>
      <vt:lpstr>CineWeb</vt:lpstr>
      <vt:lpstr>Introduction</vt:lpstr>
      <vt:lpstr>Application Features</vt:lpstr>
      <vt:lpstr>Log In Process</vt:lpstr>
      <vt:lpstr>Sign Up Process</vt:lpstr>
      <vt:lpstr>Interactive Features</vt:lpstr>
      <vt:lpstr>Personal Details Access</vt:lpstr>
      <vt:lpstr>Reservation Details Access</vt:lpstr>
      <vt:lpstr>Movie Selection by Genre </vt:lpstr>
      <vt:lpstr>Finalize Movie Selection</vt:lpstr>
      <vt:lpstr>Showtime Selection</vt:lpstr>
      <vt:lpstr>Seat Reservation</vt:lpstr>
      <vt:lpstr>Secure Payment</vt:lpstr>
      <vt:lpstr>Confirmation Process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CineWeb</dc:title>
  <dc:creator>Ali Ilyas</dc:creator>
  <cp:lastModifiedBy>Ali Ilyas</cp:lastModifiedBy>
  <cp:revision>15</cp:revision>
  <dcterms:created xsi:type="dcterms:W3CDTF">2023-12-05T01:12:05Z</dcterms:created>
  <dcterms:modified xsi:type="dcterms:W3CDTF">2023-12-05T15:59:51Z</dcterms:modified>
</cp:coreProperties>
</file>