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9" r:id="rId8"/>
    <p:sldId id="268" r:id="rId9"/>
    <p:sldId id="270" r:id="rId10"/>
    <p:sldId id="271" r:id="rId11"/>
    <p:sldId id="272" r:id="rId12"/>
    <p:sldId id="264" r:id="rId13"/>
    <p:sldId id="265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 showGuide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EFD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D03-04EC-A948-B2E1-DC92EE2817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116" y="2876718"/>
            <a:ext cx="7803767" cy="11045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Heading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160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D03-04EC-A948-B2E1-DC92EE2817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1074" y="2876718"/>
            <a:ext cx="5769851" cy="11045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Heading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98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93954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CA1B31B-045E-EE40-B243-F21FC9998AC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9827" y="29374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file.ext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53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B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19BD6-7503-3542-AE4F-C0A77151F6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826" y="2885404"/>
            <a:ext cx="11272345" cy="1087191"/>
          </a:xfrm>
          <a:prstGeom prst="roundRect">
            <a:avLst>
              <a:gd name="adj" fmla="val 2923"/>
            </a:avLst>
          </a:prstGeom>
          <a:solidFill>
            <a:srgbClr val="F9F9F9"/>
          </a:solidFill>
        </p:spPr>
        <p:txBody>
          <a:bodyPr lIns="180000" tIns="108000" rIns="180000" bIns="108000"/>
          <a:lstStyle>
            <a:lvl1pPr marL="0" indent="0">
              <a:buNone/>
              <a:defRPr sz="580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059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B93E-28EF-E347-AF20-3D299A3EF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883" y="365126"/>
            <a:ext cx="11519338" cy="748972"/>
          </a:xfrm>
          <a:prstGeom prst="rect">
            <a:avLst/>
          </a:prstGeom>
        </p:spPr>
        <p:txBody>
          <a:bodyPr/>
          <a:lstStyle>
            <a:lvl1pPr>
              <a:defRPr sz="54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Title Placeholder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404E-E951-0647-88E3-62A0D69B0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1271588"/>
            <a:ext cx="11518900" cy="53181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PT Sans" panose="020B0503020203020204" pitchFamily="34" charset="77"/>
              </a:defRPr>
            </a:lvl1pPr>
            <a:lvl2pPr>
              <a:defRPr sz="2800">
                <a:latin typeface="PT Sans" panose="020B0503020203020204" pitchFamily="34" charset="77"/>
              </a:defRPr>
            </a:lvl2pPr>
            <a:lvl3pPr>
              <a:defRPr sz="2400">
                <a:latin typeface="PT Sans" panose="020B0503020203020204" pitchFamily="34" charset="77"/>
              </a:defRPr>
            </a:lvl3pPr>
            <a:lvl4pPr>
              <a:defRPr sz="2000">
                <a:latin typeface="PT Sans" panose="020B0503020203020204" pitchFamily="34" charset="77"/>
              </a:defRPr>
            </a:lvl4pPr>
            <a:lvl5pPr>
              <a:defRPr sz="2000">
                <a:latin typeface="PT Sans" panose="020B0503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30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541A-22F2-1247-AA6A-1D142F6D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22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4A6D61-E386-7741-A8B2-BFCA916D7C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dns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EC3EB-E162-754D-8CAF-AC965B5A7542}"/>
              </a:ext>
            </a:extLst>
          </p:cNvPr>
          <p:cNvSpPr/>
          <p:nvPr/>
        </p:nvSpPr>
        <p:spPr>
          <a:xfrm>
            <a:off x="7922665" y="2132860"/>
            <a:ext cx="2693275" cy="259227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T Sans Caption" panose="020B0603020203020204" pitchFamily="34" charset="77"/>
              </a:rPr>
              <a:t>DNS Server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PT Sans Caption" panose="020B0603020203020204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BA178-94F1-D949-9026-2165B8E47610}"/>
              </a:ext>
            </a:extLst>
          </p:cNvPr>
          <p:cNvSpPr/>
          <p:nvPr/>
        </p:nvSpPr>
        <p:spPr>
          <a:xfrm>
            <a:off x="1527120" y="2132860"/>
            <a:ext cx="2693275" cy="259227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T Sans Caption" panose="020B0603020203020204" pitchFamily="34" charset="77"/>
              </a:rPr>
              <a:t>Client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PT Sans Caption" panose="020B0603020203020204" pitchFamily="34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02E6BE-F2DA-1C44-B7D1-D223CD845394}"/>
              </a:ext>
            </a:extLst>
          </p:cNvPr>
          <p:cNvCxnSpPr>
            <a:cxnSpLocks/>
          </p:cNvCxnSpPr>
          <p:nvPr/>
        </p:nvCxnSpPr>
        <p:spPr>
          <a:xfrm>
            <a:off x="4715696" y="3429000"/>
            <a:ext cx="271166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3B1478-255F-A44F-A525-BE3240F8BBEE}"/>
              </a:ext>
            </a:extLst>
          </p:cNvPr>
          <p:cNvSpPr txBox="1"/>
          <p:nvPr/>
        </p:nvSpPr>
        <p:spPr>
          <a:xfrm>
            <a:off x="4757737" y="2753711"/>
            <a:ext cx="262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PT Mono" panose="02060509020205020204" pitchFamily="49" charset="77"/>
              </a:rPr>
              <a:t>google.com</a:t>
            </a:r>
            <a:endParaRPr lang="ru-RU" sz="30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21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4A6D61-E386-7741-A8B2-BFCA916D7C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dns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EC3EB-E162-754D-8CAF-AC965B5A7542}"/>
              </a:ext>
            </a:extLst>
          </p:cNvPr>
          <p:cNvSpPr/>
          <p:nvPr/>
        </p:nvSpPr>
        <p:spPr>
          <a:xfrm>
            <a:off x="7922665" y="2132860"/>
            <a:ext cx="2693275" cy="259227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T Sans Caption" panose="020B0603020203020204" pitchFamily="34" charset="77"/>
              </a:rPr>
              <a:t>DNS Server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PT Sans Caption" panose="020B0603020203020204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BA178-94F1-D949-9026-2165B8E47610}"/>
              </a:ext>
            </a:extLst>
          </p:cNvPr>
          <p:cNvSpPr/>
          <p:nvPr/>
        </p:nvSpPr>
        <p:spPr>
          <a:xfrm>
            <a:off x="1527120" y="2132860"/>
            <a:ext cx="2693275" cy="259227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T Sans Caption" panose="020B0603020203020204" pitchFamily="34" charset="77"/>
              </a:rPr>
              <a:t>Client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PT Sans Caption" panose="020B0603020203020204" pitchFamily="34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02E6BE-F2DA-1C44-B7D1-D223CD845394}"/>
              </a:ext>
            </a:extLst>
          </p:cNvPr>
          <p:cNvCxnSpPr>
            <a:cxnSpLocks/>
          </p:cNvCxnSpPr>
          <p:nvPr/>
        </p:nvCxnSpPr>
        <p:spPr>
          <a:xfrm>
            <a:off x="4715696" y="3429000"/>
            <a:ext cx="271166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3B1478-255F-A44F-A525-BE3240F8BBEE}"/>
              </a:ext>
            </a:extLst>
          </p:cNvPr>
          <p:cNvSpPr txBox="1"/>
          <p:nvPr/>
        </p:nvSpPr>
        <p:spPr>
          <a:xfrm>
            <a:off x="4313921" y="3555124"/>
            <a:ext cx="351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PT Mono" panose="02060509020205020204" pitchFamily="49" charset="77"/>
              </a:rPr>
              <a:t>173.194.122.152</a:t>
            </a:r>
          </a:p>
        </p:txBody>
      </p:sp>
    </p:spTree>
    <p:extLst>
      <p:ext uri="{BB962C8B-B14F-4D97-AF65-F5344CB8AC3E}">
        <p14:creationId xmlns:p14="http://schemas.microsoft.com/office/powerpoint/2010/main" val="89732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71629-4A10-2B40-B1CE-1634CDBCE1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connecting to server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2BA5E-341A-BC41-A83B-3B2CC38BF05E}"/>
              </a:ext>
            </a:extLst>
          </p:cNvPr>
          <p:cNvSpPr txBox="1"/>
          <p:nvPr/>
        </p:nvSpPr>
        <p:spPr>
          <a:xfrm>
            <a:off x="2270233" y="2967335"/>
            <a:ext cx="765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PT Mono" panose="02060509020205020204" pitchFamily="49" charset="77"/>
              </a:rPr>
              <a:t>173.194.122.152</a:t>
            </a:r>
            <a:r>
              <a:rPr lang="en-US" sz="5400" dirty="0">
                <a:latin typeface="PT Mono" panose="02060509020205020204" pitchFamily="49" charset="77"/>
              </a:rPr>
              <a:t>:80</a:t>
            </a:r>
            <a:endParaRPr lang="ru-RU" sz="54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63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71629-4A10-2B40-B1CE-1634CDBCE1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connecting to server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2BA5E-341A-BC41-A83B-3B2CC38BF05E}"/>
              </a:ext>
            </a:extLst>
          </p:cNvPr>
          <p:cNvSpPr txBox="1"/>
          <p:nvPr/>
        </p:nvSpPr>
        <p:spPr>
          <a:xfrm>
            <a:off x="2060026" y="2967335"/>
            <a:ext cx="807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PT Mono" panose="02060509020205020204" pitchFamily="49" charset="77"/>
              </a:rPr>
              <a:t>173.194.122.152</a:t>
            </a:r>
            <a:r>
              <a:rPr lang="en-US" sz="5400" dirty="0">
                <a:latin typeface="PT Mono" panose="02060509020205020204" pitchFamily="49" charset="77"/>
              </a:rPr>
              <a:t>:443</a:t>
            </a:r>
            <a:endParaRPr lang="ru-RU" sz="54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514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71629-4A10-2B40-B1CE-1634CDBCE1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connecting to server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2BA5E-341A-BC41-A83B-3B2CC38BF05E}"/>
              </a:ext>
            </a:extLst>
          </p:cNvPr>
          <p:cNvSpPr txBox="1"/>
          <p:nvPr/>
        </p:nvSpPr>
        <p:spPr>
          <a:xfrm>
            <a:off x="315309" y="2967335"/>
            <a:ext cx="1156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T Mono" panose="02060509020205020204" pitchFamily="49" charset="77"/>
              </a:rPr>
              <a:t>https://</a:t>
            </a:r>
            <a:r>
              <a:rPr lang="ru-RU" sz="5400" dirty="0">
                <a:latin typeface="PT Mono" panose="02060509020205020204" pitchFamily="49" charset="77"/>
              </a:rPr>
              <a:t>173.194.122.152</a:t>
            </a:r>
            <a:r>
              <a:rPr lang="en-US" sz="5400" dirty="0">
                <a:latin typeface="PT Mono" panose="02060509020205020204" pitchFamily="49" charset="77"/>
              </a:rPr>
              <a:t>:443</a:t>
            </a:r>
            <a:endParaRPr lang="ru-RU" sz="54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711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19235-2EC5-C748-B66D-8A6F202A2A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478A8-8554-334C-9F9E-3C32A800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03" y="1883103"/>
            <a:ext cx="6087392" cy="2615324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10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19235-2EC5-C748-B66D-8A6F202A2A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478A8-8554-334C-9F9E-3C32A800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03" y="1883103"/>
            <a:ext cx="6087392" cy="2615324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1A2348-37D8-5544-89BE-09412A4ED09C}"/>
              </a:ext>
            </a:extLst>
          </p:cNvPr>
          <p:cNvSpPr/>
          <p:nvPr/>
        </p:nvSpPr>
        <p:spPr>
          <a:xfrm>
            <a:off x="5475890" y="2554014"/>
            <a:ext cx="3541986" cy="38888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66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2787-27A6-854C-979F-77153B50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309" y="2876718"/>
            <a:ext cx="7919381" cy="1104564"/>
          </a:xfrm>
        </p:spPr>
        <p:txBody>
          <a:bodyPr>
            <a:normAutofit/>
          </a:bodyPr>
          <a:lstStyle/>
          <a:p>
            <a:r>
              <a:rPr lang="en-US" dirty="0"/>
              <a:t>A Misconception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52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46AE6-E7F2-394F-88A9-D9E7CEE883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it’s all html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5EDC2-D7EA-1143-90BC-4760A01F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55" y="1845222"/>
            <a:ext cx="9326690" cy="3167555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81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46AE6-E7F2-394F-88A9-D9E7CEE883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it’s all html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5EDC2-D7EA-1143-90BC-4760A01F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55" y="1845222"/>
            <a:ext cx="9326690" cy="3167555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030D3-DA07-7341-9254-117D45F59F48}"/>
              </a:ext>
            </a:extLst>
          </p:cNvPr>
          <p:cNvSpPr/>
          <p:nvPr/>
        </p:nvSpPr>
        <p:spPr>
          <a:xfrm>
            <a:off x="7577959" y="2690648"/>
            <a:ext cx="546538" cy="23122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7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06AAF8-7276-3F49-82EF-E6CDBD5C9C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connection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6031-248C-9348-999A-46655E9B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21" y="469790"/>
            <a:ext cx="9626758" cy="5518369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91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46AE6-E7F2-394F-88A9-D9E7CEE883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it’s all html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CE2DC-9550-724D-AC2C-1358E9F2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81" y="2158781"/>
            <a:ext cx="8114235" cy="2540438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2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46AE6-E7F2-394F-88A9-D9E7CEE883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it’s all html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E0380-0080-5040-BBB4-0C2A0FE3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41" y="1135708"/>
            <a:ext cx="8505716" cy="4586583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2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5A263A-8B28-0846-BBF3-C7B4FF011B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server decides how to handle response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6D8AE-8C06-8640-95ED-AF298A2C58AA}"/>
              </a:ext>
            </a:extLst>
          </p:cNvPr>
          <p:cNvSpPr/>
          <p:nvPr/>
        </p:nvSpPr>
        <p:spPr>
          <a:xfrm>
            <a:off x="1144641" y="765614"/>
            <a:ext cx="4046483" cy="101950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T Mono" panose="02060509020205020204" pitchFamily="49" charset="77"/>
              </a:rPr>
              <a:t>GET /path/to/somewhere</a:t>
            </a:r>
            <a:endParaRPr lang="ru-RU" sz="2000" dirty="0">
              <a:latin typeface="PT Mono" panose="02060509020205020204" pitchFamily="49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7B7A2-9CF8-E246-ACB4-DD63EA0671B0}"/>
              </a:ext>
            </a:extLst>
          </p:cNvPr>
          <p:cNvSpPr/>
          <p:nvPr/>
        </p:nvSpPr>
        <p:spPr>
          <a:xfrm>
            <a:off x="1144641" y="2343807"/>
            <a:ext cx="7420305" cy="142940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A68F3-18B9-E045-BD18-E8E2289FDF23}"/>
              </a:ext>
            </a:extLst>
          </p:cNvPr>
          <p:cNvSpPr txBox="1"/>
          <p:nvPr/>
        </p:nvSpPr>
        <p:spPr>
          <a:xfrm>
            <a:off x="1239234" y="2478195"/>
            <a:ext cx="674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response</a:t>
            </a:r>
            <a:r>
              <a:rPr lang="en-US" sz="2800" dirty="0" err="1"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</a:rPr>
              <a:t>end</a:t>
            </a:r>
            <a:r>
              <a:rPr lang="en-US" sz="2800" dirty="0"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‘Hello world!’</a:t>
            </a:r>
            <a:r>
              <a:rPr lang="en-US" sz="2800" dirty="0">
                <a:latin typeface="PT Mono" panose="02060509020205020204" pitchFamily="49" charset="77"/>
              </a:rPr>
              <a:t>)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39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5A263A-8B28-0846-BBF3-C7B4FF011B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server decides how to handle response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6D8AE-8C06-8640-95ED-AF298A2C58AA}"/>
              </a:ext>
            </a:extLst>
          </p:cNvPr>
          <p:cNvSpPr/>
          <p:nvPr/>
        </p:nvSpPr>
        <p:spPr>
          <a:xfrm>
            <a:off x="1144641" y="765614"/>
            <a:ext cx="4530945" cy="101950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T Mono" panose="02060509020205020204" pitchFamily="49" charset="77"/>
              </a:rPr>
              <a:t>GET /path/to/</a:t>
            </a:r>
            <a:r>
              <a:rPr lang="en-US" sz="2000" dirty="0" err="1">
                <a:latin typeface="PT Mono" panose="02060509020205020204" pitchFamily="49" charset="77"/>
              </a:rPr>
              <a:t>somewhere.php</a:t>
            </a:r>
            <a:endParaRPr lang="ru-RU" sz="2000" dirty="0">
              <a:latin typeface="PT Mono" panose="020605090202050202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F6FD0-7448-F140-BFA2-4397B67C2ED4}"/>
              </a:ext>
            </a:extLst>
          </p:cNvPr>
          <p:cNvSpPr/>
          <p:nvPr/>
        </p:nvSpPr>
        <p:spPr>
          <a:xfrm>
            <a:off x="2586693" y="3040117"/>
            <a:ext cx="2732690" cy="7777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PT Mono" panose="02060509020205020204" pitchFamily="49" charset="77"/>
              </a:rPr>
              <a:t>php</a:t>
            </a:r>
            <a:r>
              <a:rPr lang="en-US" sz="2000" dirty="0">
                <a:latin typeface="PT Mono" panose="02060509020205020204" pitchFamily="49" charset="77"/>
              </a:rPr>
              <a:t> </a:t>
            </a:r>
            <a:r>
              <a:rPr lang="en-US" sz="2000" dirty="0" err="1">
                <a:latin typeface="PT Mono" panose="02060509020205020204" pitchFamily="49" charset="77"/>
              </a:rPr>
              <a:t>script.php</a:t>
            </a:r>
            <a:endParaRPr lang="ru-RU" sz="2000" dirty="0">
              <a:latin typeface="PT Mono" panose="020605090202050202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FB1FF-5EDD-C74E-8AD1-716528A85CEF}"/>
              </a:ext>
            </a:extLst>
          </p:cNvPr>
          <p:cNvSpPr/>
          <p:nvPr/>
        </p:nvSpPr>
        <p:spPr>
          <a:xfrm>
            <a:off x="6799699" y="3040116"/>
            <a:ext cx="1797763" cy="777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PT Mono" panose="02060509020205020204" pitchFamily="49" charset="77"/>
              </a:rPr>
              <a:t>HTML</a:t>
            </a:r>
            <a:endParaRPr lang="ru-RU" sz="2000" dirty="0">
              <a:solidFill>
                <a:schemeClr val="accent1"/>
              </a:solidFill>
              <a:latin typeface="PT Mono" panose="020605090202050202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40A95-2851-BA42-9317-6B7A3EEAC014}"/>
              </a:ext>
            </a:extLst>
          </p:cNvPr>
          <p:cNvCxnSpPr>
            <a:cxnSpLocks/>
          </p:cNvCxnSpPr>
          <p:nvPr/>
        </p:nvCxnSpPr>
        <p:spPr>
          <a:xfrm>
            <a:off x="1144641" y="3429000"/>
            <a:ext cx="12270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CF309-CF71-9E49-AC5D-D4FA23A7B27D}"/>
              </a:ext>
            </a:extLst>
          </p:cNvPr>
          <p:cNvCxnSpPr>
            <a:cxnSpLocks/>
          </p:cNvCxnSpPr>
          <p:nvPr/>
        </p:nvCxnSpPr>
        <p:spPr>
          <a:xfrm>
            <a:off x="5550363" y="3428998"/>
            <a:ext cx="1018355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30F39-61D2-0345-BE8B-F97A2C1AB5A1}"/>
              </a:ext>
            </a:extLst>
          </p:cNvPr>
          <p:cNvCxnSpPr>
            <a:cxnSpLocks/>
          </p:cNvCxnSpPr>
          <p:nvPr/>
        </p:nvCxnSpPr>
        <p:spPr>
          <a:xfrm>
            <a:off x="8883704" y="3428998"/>
            <a:ext cx="12270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0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6CB2-7C30-3249-927F-C7ECC349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751" y="2876718"/>
            <a:ext cx="11172498" cy="1104564"/>
          </a:xfrm>
        </p:spPr>
        <p:txBody>
          <a:bodyPr>
            <a:normAutofit/>
          </a:bodyPr>
          <a:lstStyle/>
          <a:p>
            <a:r>
              <a:rPr lang="ru-RU" dirty="0"/>
              <a:t>Подходы к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371903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E642-D457-6A45-8D25-FFE637A7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1" y="2876718"/>
            <a:ext cx="10867697" cy="1104564"/>
          </a:xfrm>
        </p:spPr>
        <p:txBody>
          <a:bodyPr>
            <a:normAutofit/>
          </a:bodyPr>
          <a:lstStyle/>
          <a:p>
            <a:r>
              <a:rPr lang="en-US" dirty="0"/>
              <a:t>Server-Side Rendering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98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CCB-92C0-414B-9A86-5B0E57A1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8" y="2876718"/>
            <a:ext cx="11140964" cy="110456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56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B10E6-D5CD-0E42-86A1-938C8B0BE0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B057B-2404-0A44-B7DE-30FC9C3B8D9B}"/>
              </a:ext>
            </a:extLst>
          </p:cNvPr>
          <p:cNvSpPr/>
          <p:nvPr/>
        </p:nvSpPr>
        <p:spPr>
          <a:xfrm>
            <a:off x="968099" y="3008586"/>
            <a:ext cx="2732690" cy="77776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4"/>
                </a:solidFill>
                <a:latin typeface="PT Mono" panose="02060509020205020204" pitchFamily="49" charset="77"/>
              </a:rPr>
              <a:t>app.js</a:t>
            </a:r>
            <a:endParaRPr lang="ru-RU" sz="2000" dirty="0">
              <a:solidFill>
                <a:schemeClr val="accent4"/>
              </a:solidFill>
              <a:latin typeface="PT Mono" panose="02060509020205020204" pitchFamily="49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4D1C8-976C-A448-9C61-6C68B2D73380}"/>
              </a:ext>
            </a:extLst>
          </p:cNvPr>
          <p:cNvSpPr/>
          <p:nvPr/>
        </p:nvSpPr>
        <p:spPr>
          <a:xfrm>
            <a:off x="968099" y="1952296"/>
            <a:ext cx="2732690" cy="777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1"/>
                </a:solidFill>
                <a:latin typeface="PT Mono" panose="02060509020205020204" pitchFamily="49" charset="77"/>
              </a:rPr>
              <a:t>index.html</a:t>
            </a:r>
            <a:endParaRPr lang="ru-RU" sz="2000" dirty="0">
              <a:solidFill>
                <a:schemeClr val="accent1"/>
              </a:solidFill>
              <a:latin typeface="PT Mono" panose="020605090202050202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BFE66-0ABE-A648-86B8-CFBB4A8D7EE1}"/>
              </a:ext>
            </a:extLst>
          </p:cNvPr>
          <p:cNvSpPr/>
          <p:nvPr/>
        </p:nvSpPr>
        <p:spPr>
          <a:xfrm>
            <a:off x="968099" y="4063289"/>
            <a:ext cx="2732690" cy="77776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2"/>
                </a:solidFill>
                <a:latin typeface="PT Mono" panose="02060509020205020204" pitchFamily="49" charset="77"/>
              </a:rPr>
              <a:t>main.css</a:t>
            </a:r>
            <a:endParaRPr lang="ru-RU" sz="2000" dirty="0">
              <a:solidFill>
                <a:schemeClr val="accent2"/>
              </a:solidFill>
              <a:latin typeface="PT Mono" panose="02060509020205020204" pitchFamily="49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83EF2B-2450-F44D-BD30-EA7519918FB1}"/>
              </a:ext>
            </a:extLst>
          </p:cNvPr>
          <p:cNvCxnSpPr/>
          <p:nvPr/>
        </p:nvCxnSpPr>
        <p:spPr>
          <a:xfrm>
            <a:off x="4157663" y="1952296"/>
            <a:ext cx="0" cy="288875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6CCAE-B067-734E-A404-1C4EEBC60DA3}"/>
              </a:ext>
            </a:extLst>
          </p:cNvPr>
          <p:cNvCxnSpPr>
            <a:cxnSpLocks/>
          </p:cNvCxnSpPr>
          <p:nvPr/>
        </p:nvCxnSpPr>
        <p:spPr>
          <a:xfrm>
            <a:off x="4729163" y="3429000"/>
            <a:ext cx="280035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2B825-10E2-024E-A224-6C88883CB8C3}"/>
              </a:ext>
            </a:extLst>
          </p:cNvPr>
          <p:cNvSpPr/>
          <p:nvPr/>
        </p:nvSpPr>
        <p:spPr>
          <a:xfrm>
            <a:off x="8607972" y="2767888"/>
            <a:ext cx="2238704" cy="13332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PT Sans Caption" panose="020B0603020203020204" pitchFamily="34" charset="77"/>
              </a:rPr>
              <a:t>Клиент</a:t>
            </a:r>
          </a:p>
        </p:txBody>
      </p:sp>
    </p:spTree>
    <p:extLst>
      <p:ext uri="{BB962C8B-B14F-4D97-AF65-F5344CB8AC3E}">
        <p14:creationId xmlns:p14="http://schemas.microsoft.com/office/powerpoint/2010/main" val="305059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89E77F-B6EB-B649-9465-A82A40B293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2605-4046-4A42-AF15-1107F2517BF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err="1"/>
              <a:t>i</a:t>
            </a:r>
            <a:r>
              <a:rPr lang="en-US" dirty="0" err="1"/>
              <a:t>ndex.html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A4C0B-8BE9-B746-88BB-001800D864A7}"/>
              </a:ext>
            </a:extLst>
          </p:cNvPr>
          <p:cNvSpPr txBox="1"/>
          <p:nvPr/>
        </p:nvSpPr>
        <p:spPr>
          <a:xfrm>
            <a:off x="459826" y="672662"/>
            <a:ext cx="11272345" cy="4008715"/>
          </a:xfrm>
          <a:prstGeom prst="roundRect">
            <a:avLst>
              <a:gd name="adj" fmla="val 2644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&lt;!doctype html&gt;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&lt;html&gt;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&lt;head&gt;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</a:rPr>
              <a:t>&lt;!-- ... </a:t>
            </a:r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  <a:sym typeface="Wingdings" pitchFamily="2" charset="2"/>
              </a:rPr>
              <a:t>--&gt;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&lt;/head&gt;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&lt;body&gt;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id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‘app’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&gt;&lt;/div&gt;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   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&lt;script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src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‘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app.js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&gt;&lt;/script&gt;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&lt;/body&gt;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9300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123D-DE7F-0E48-B37F-746549F4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79" y="2876718"/>
            <a:ext cx="10710042" cy="1104564"/>
          </a:xfrm>
        </p:spPr>
        <p:txBody>
          <a:bodyPr>
            <a:normAutofit/>
          </a:bodyPr>
          <a:lstStyle/>
          <a:p>
            <a:r>
              <a:rPr lang="en-US" dirty="0"/>
              <a:t>Isomorphic Rendering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92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15222-D0BC-B347-9C92-4218EAB25A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connection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D7751-4E55-534D-AFCA-BCC176A7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9"/>
          <a:stretch/>
        </p:blipFill>
        <p:spPr>
          <a:xfrm>
            <a:off x="7641021" y="2191378"/>
            <a:ext cx="2953408" cy="2475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DE637-D926-3C49-B0B6-BDD52B0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93" y="2191380"/>
            <a:ext cx="3302876" cy="24771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98BB1F-09D2-B44B-AFF9-D579BE4C6C23}"/>
              </a:ext>
            </a:extLst>
          </p:cNvPr>
          <p:cNvCxnSpPr>
            <a:cxnSpLocks/>
          </p:cNvCxnSpPr>
          <p:nvPr/>
        </p:nvCxnSpPr>
        <p:spPr>
          <a:xfrm>
            <a:off x="5129048" y="3429957"/>
            <a:ext cx="1923393" cy="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1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B2F-0194-8A48-A5EF-478901E3B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48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3188FB-1CA2-E546-AE0E-D0CF63490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xhr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CB73-DC82-3049-A6A8-CB92C18698D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xhr.js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73D94-BCE0-DC4B-9CBF-73A39237A3D7}"/>
              </a:ext>
            </a:extLst>
          </p:cNvPr>
          <p:cNvSpPr txBox="1"/>
          <p:nvPr/>
        </p:nvSpPr>
        <p:spPr>
          <a:xfrm>
            <a:off x="459826" y="672662"/>
            <a:ext cx="11272345" cy="3573661"/>
          </a:xfrm>
          <a:prstGeom prst="roundRect">
            <a:avLst>
              <a:gd name="adj" fmla="val 2644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xhr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new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  <a:sym typeface="Wingdings" pitchFamily="2" charset="2"/>
              </a:rPr>
              <a:t>XMLHttpRequest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()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  <a:sym typeface="Wingdings" pitchFamily="2" charset="2"/>
            </a:endParaRP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xhr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  <a:sym typeface="Wingdings" pitchFamily="2" charset="2"/>
              </a:rPr>
              <a:t>open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(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‘GET’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‘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url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xhr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onreadystatechange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= () =&gt;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if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(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xhr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readyState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===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XMLHttpRequest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DONE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&amp;&amp;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xhr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status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===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200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console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  <a:sym typeface="Wingdings" pitchFamily="2" charset="2"/>
              </a:rPr>
              <a:t>log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xhr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responseText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)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067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2F7-676E-ED42-B1E2-FC160C90E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51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49E008-C3DC-0B45-97CB-ADC34D01C3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json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BDA-6CDA-C649-B473-2B7B71053DD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file.json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5075A-CDD3-8649-95AD-26E6B52B4FE5}"/>
              </a:ext>
            </a:extLst>
          </p:cNvPr>
          <p:cNvSpPr txBox="1"/>
          <p:nvPr/>
        </p:nvSpPr>
        <p:spPr>
          <a:xfrm>
            <a:off x="459826" y="672662"/>
            <a:ext cx="11272345" cy="1833443"/>
          </a:xfrm>
          <a:prstGeom prst="roundRect">
            <a:avLst>
              <a:gd name="adj" fmla="val 2644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“key”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: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”data”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“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numericKey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”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42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806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49E008-C3DC-0B45-97CB-ADC34D01C3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json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BDA-6CDA-C649-B473-2B7B71053DD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json.js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5075A-CDD3-8649-95AD-26E6B52B4FE5}"/>
              </a:ext>
            </a:extLst>
          </p:cNvPr>
          <p:cNvSpPr txBox="1"/>
          <p:nvPr/>
        </p:nvSpPr>
        <p:spPr>
          <a:xfrm>
            <a:off x="459826" y="672662"/>
            <a:ext cx="11272345" cy="4878824"/>
          </a:xfrm>
          <a:prstGeom prst="roundRect">
            <a:avLst>
              <a:gd name="adj" fmla="val 2644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someObject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= 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key: 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‘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ayyy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  <a:sym typeface="Wingdings" pitchFamily="2" charset="2"/>
              </a:rPr>
              <a:t>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,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  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anotherKey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: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45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  <a:sym typeface="Wingdings" pitchFamily="2" charset="2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jsonString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=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JSON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  <a:sym typeface="Wingdings" pitchFamily="2" charset="2"/>
              </a:rPr>
              <a:t>stringify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someObject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)</a:t>
            </a: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  <a:sym typeface="Wingdings" pitchFamily="2" charset="2"/>
              </a:rPr>
              <a:t>// {"key":"ayyy","anotherKey":45}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  <a:sym typeface="Wingdings" pitchFamily="2" charset="2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  <a:sym typeface="Wingdings" pitchFamily="2" charset="2"/>
              </a:rPr>
              <a:t>const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parsedObject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 =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JSON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5"/>
                </a:solidFill>
                <a:latin typeface="PT Mono" panose="02060509020205020204" pitchFamily="49" charset="77"/>
                <a:sym typeface="Wingdings" pitchFamily="2" charset="2"/>
              </a:rPr>
              <a:t>parse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jsonString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parsedObject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  <a:sym typeface="Wingdings" pitchFamily="2" charset="2"/>
              </a:rPr>
              <a:t>.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  <a:sym typeface="Wingdings" pitchFamily="2" charset="2"/>
              </a:rPr>
              <a:t>key</a:t>
            </a:r>
            <a:endParaRPr lang="en-US" sz="2800" dirty="0">
              <a:solidFill>
                <a:schemeClr val="accent1"/>
              </a:solidFill>
              <a:latin typeface="PT Mono" panose="02060509020205020204" pitchFamily="49" charset="77"/>
              <a:sym typeface="Wingdings" pitchFamily="2" charset="2"/>
            </a:endParaRPr>
          </a:p>
          <a:p>
            <a:r>
              <a:rPr lang="en-US" sz="2800" dirty="0">
                <a:solidFill>
                  <a:schemeClr val="accent3"/>
                </a:solidFill>
                <a:latin typeface="PT Mono" panose="02060509020205020204" pitchFamily="49" charset="77"/>
                <a:sym typeface="Wingdings" pitchFamily="2" charset="2"/>
              </a:rPr>
              <a:t>// </a:t>
            </a:r>
            <a:r>
              <a:rPr lang="en-US" sz="2800" dirty="0" err="1">
                <a:solidFill>
                  <a:schemeClr val="accent3"/>
                </a:solidFill>
                <a:latin typeface="PT Mono" panose="02060509020205020204" pitchFamily="49" charset="77"/>
                <a:sym typeface="Wingdings" pitchFamily="2" charset="2"/>
              </a:rPr>
              <a:t>ayyy</a:t>
            </a:r>
            <a:endParaRPr lang="en-US" sz="2800" dirty="0">
              <a:solidFill>
                <a:schemeClr val="accent3"/>
              </a:solidFill>
              <a:latin typeface="PT Mono" panose="02060509020205020204" pitchFamily="49" charset="7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0500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C672-D61B-904F-BEFB-29F213587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6099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3688E0-5DD5-1444-8B68-96611738C7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93473-74EA-294C-97D9-87F328785046}"/>
              </a:ext>
            </a:extLst>
          </p:cNvPr>
          <p:cNvSpPr/>
          <p:nvPr/>
        </p:nvSpPr>
        <p:spPr>
          <a:xfrm>
            <a:off x="196788" y="280417"/>
            <a:ext cx="11798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PT Mono" panose="02060509020205020204" pitchFamily="49" charset="77"/>
              </a:rPr>
              <a:t>https://samples.openweathermap.org/data/2.5/weather?q=London,uk</a:t>
            </a:r>
          </a:p>
          <a:p>
            <a:r>
              <a:rPr lang="en-US" sz="2400" dirty="0">
                <a:latin typeface="PT Mono" panose="02060509020205020204" pitchFamily="49" charset="77"/>
              </a:rPr>
              <a:t>&amp;</a:t>
            </a:r>
            <a:r>
              <a:rPr lang="en-US" sz="2400" dirty="0" err="1">
                <a:latin typeface="PT Mono" panose="02060509020205020204" pitchFamily="49" charset="77"/>
              </a:rPr>
              <a:t>appid</a:t>
            </a:r>
            <a:r>
              <a:rPr lang="en-US" sz="2400" dirty="0">
                <a:latin typeface="PT Mono" panose="02060509020205020204" pitchFamily="49" charset="77"/>
              </a:rPr>
              <a:t>=b6907d289e10d714a6e88b30761fae22</a:t>
            </a:r>
            <a:endParaRPr lang="ru-RU" sz="2400" dirty="0">
              <a:latin typeface="PT Mono" panose="020605090202050202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881E6-F526-BE42-8496-93098B99D126}"/>
              </a:ext>
            </a:extLst>
          </p:cNvPr>
          <p:cNvSpPr txBox="1"/>
          <p:nvPr/>
        </p:nvSpPr>
        <p:spPr>
          <a:xfrm>
            <a:off x="196787" y="1618593"/>
            <a:ext cx="6792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PT Mono" panose="02060509020205020204" pitchFamily="49" charset="77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PT Mono" panose="02060509020205020204" pitchFamily="49" charset="77"/>
              </a:rPr>
              <a:t>object</a:t>
            </a:r>
            <a:r>
              <a:rPr lang="en-US" sz="2400" dirty="0">
                <a:latin typeface="PT Mono" panose="02060509020205020204" pitchFamily="49" charset="77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PT Mono" panose="02060509020205020204" pitchFamily="49" charset="77"/>
              </a:rPr>
              <a:t>JSON</a:t>
            </a:r>
            <a:r>
              <a:rPr lang="en-US" sz="2400" dirty="0" err="1">
                <a:latin typeface="PT Mono" panose="02060509020205020204" pitchFamily="49" charset="77"/>
              </a:rPr>
              <a:t>.</a:t>
            </a:r>
            <a:r>
              <a:rPr lang="en-US" sz="2400" dirty="0" err="1">
                <a:solidFill>
                  <a:schemeClr val="accent5"/>
                </a:solidFill>
                <a:latin typeface="PT Mono" panose="02060509020205020204" pitchFamily="49" charset="77"/>
              </a:rPr>
              <a:t>parse</a:t>
            </a:r>
            <a:r>
              <a:rPr lang="en-US" sz="2400" dirty="0">
                <a:latin typeface="PT Mono" panose="02060509020205020204" pitchFamily="49" charset="77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PT Mono" panose="02060509020205020204" pitchFamily="49" charset="77"/>
              </a:rPr>
              <a:t>response</a:t>
            </a:r>
            <a:r>
              <a:rPr lang="en-US" sz="2400" dirty="0">
                <a:latin typeface="PT Mono" panose="02060509020205020204" pitchFamily="49" charset="77"/>
              </a:rPr>
              <a:t>)</a:t>
            </a:r>
          </a:p>
          <a:p>
            <a:endParaRPr lang="en-US" sz="2400" dirty="0">
              <a:latin typeface="PT Mono" panose="02060509020205020204" pitchFamily="49" charset="77"/>
            </a:endParaRPr>
          </a:p>
          <a:p>
            <a:r>
              <a:rPr lang="en-US" sz="2400" dirty="0" err="1">
                <a:solidFill>
                  <a:schemeClr val="accent1"/>
                </a:solidFill>
                <a:latin typeface="PT Mono" panose="02060509020205020204" pitchFamily="49" charset="77"/>
              </a:rPr>
              <a:t>object</a:t>
            </a:r>
            <a:r>
              <a:rPr lang="en-US" sz="2400" dirty="0" err="1">
                <a:latin typeface="PT Mono" panose="02060509020205020204" pitchFamily="49" charset="77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PT Mono" panose="02060509020205020204" pitchFamily="49" charset="77"/>
              </a:rPr>
              <a:t>main</a:t>
            </a:r>
            <a:r>
              <a:rPr lang="en-US" sz="2400" dirty="0" err="1">
                <a:latin typeface="PT Mono" panose="02060509020205020204" pitchFamily="49" charset="77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PT Mono" panose="02060509020205020204" pitchFamily="49" charset="77"/>
              </a:rPr>
              <a:t>temp</a:t>
            </a:r>
            <a:r>
              <a:rPr lang="en-US" sz="2400" dirty="0">
                <a:latin typeface="PT Mono" panose="02060509020205020204" pitchFamily="49" charset="77"/>
              </a:rPr>
              <a:t> – </a:t>
            </a:r>
            <a:r>
              <a:rPr lang="en-US" sz="2400" dirty="0">
                <a:solidFill>
                  <a:schemeClr val="accent1"/>
                </a:solidFill>
                <a:latin typeface="PT Mono" panose="02060509020205020204" pitchFamily="49" charset="77"/>
              </a:rPr>
              <a:t>273</a:t>
            </a:r>
            <a:r>
              <a:rPr lang="en-US" sz="2400" dirty="0">
                <a:latin typeface="PT Mono" panose="02060509020205020204" pitchFamily="49" charset="77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PT Mono" panose="02060509020205020204" pitchFamily="49" charset="77"/>
              </a:rPr>
              <a:t>// ~= 7</a:t>
            </a:r>
            <a:endParaRPr lang="ru-RU" sz="2400" dirty="0">
              <a:solidFill>
                <a:schemeClr val="accent3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962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15222-D0BC-B347-9C92-4218EAB25A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connection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D7751-4E55-534D-AFCA-BCC176A7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9"/>
          <a:stretch/>
        </p:blipFill>
        <p:spPr>
          <a:xfrm>
            <a:off x="7641021" y="2191378"/>
            <a:ext cx="2953408" cy="2475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DE637-D926-3C49-B0B6-BDD52B0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93" y="2191380"/>
            <a:ext cx="3302876" cy="24771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98BB1F-09D2-B44B-AFF9-D579BE4C6C23}"/>
              </a:ext>
            </a:extLst>
          </p:cNvPr>
          <p:cNvCxnSpPr>
            <a:cxnSpLocks/>
          </p:cNvCxnSpPr>
          <p:nvPr/>
        </p:nvCxnSpPr>
        <p:spPr>
          <a:xfrm>
            <a:off x="5129048" y="3429957"/>
            <a:ext cx="1923393" cy="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935B0C-7979-FC4C-91D7-4F99D92F1088}"/>
              </a:ext>
            </a:extLst>
          </p:cNvPr>
          <p:cNvSpPr txBox="1"/>
          <p:nvPr/>
        </p:nvSpPr>
        <p:spPr>
          <a:xfrm>
            <a:off x="5302468" y="2670587"/>
            <a:ext cx="157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T Mono" panose="02060509020205020204" pitchFamily="49" charset="77"/>
              </a:rPr>
              <a:t>HTTP</a:t>
            </a:r>
            <a:endParaRPr lang="ru-RU" sz="36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490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4817-D30D-2841-82AB-908021C2A9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ip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9839B-4F39-0641-8AA2-79167E942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89"/>
          <a:stretch/>
        </p:blipFill>
        <p:spPr>
          <a:xfrm>
            <a:off x="1098549" y="1577208"/>
            <a:ext cx="9994900" cy="3703583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87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4817-D30D-2841-82AB-908021C2A9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ip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9839B-4F39-0641-8AA2-79167E942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00" r="32334" b="45389"/>
          <a:stretch/>
        </p:blipFill>
        <p:spPr>
          <a:xfrm>
            <a:off x="829839" y="2451537"/>
            <a:ext cx="10532320" cy="1954925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9824D8-FBEE-EB43-8217-36A49CAD5C26}"/>
              </a:ext>
            </a:extLst>
          </p:cNvPr>
          <p:cNvSpPr/>
          <p:nvPr/>
        </p:nvSpPr>
        <p:spPr>
          <a:xfrm>
            <a:off x="1986455" y="3279228"/>
            <a:ext cx="273269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71629-4A10-2B40-B1CE-1634CDBCE1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domain names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2BA5E-341A-BC41-A83B-3B2CC38BF05E}"/>
              </a:ext>
            </a:extLst>
          </p:cNvPr>
          <p:cNvSpPr txBox="1"/>
          <p:nvPr/>
        </p:nvSpPr>
        <p:spPr>
          <a:xfrm>
            <a:off x="2074478" y="2967335"/>
            <a:ext cx="804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T Mono" panose="02060509020205020204" pitchFamily="49" charset="77"/>
              </a:rPr>
              <a:t>https://</a:t>
            </a:r>
            <a:r>
              <a:rPr lang="en-US" sz="5400" dirty="0" err="1">
                <a:latin typeface="PT Mono" panose="02060509020205020204" pitchFamily="49" charset="77"/>
              </a:rPr>
              <a:t>google.com</a:t>
            </a:r>
            <a:endParaRPr lang="ru-RU" sz="54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91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71629-4A10-2B40-B1CE-1634CDBCE1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domain names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2BA5E-341A-BC41-A83B-3B2CC38BF05E}"/>
              </a:ext>
            </a:extLst>
          </p:cNvPr>
          <p:cNvSpPr txBox="1"/>
          <p:nvPr/>
        </p:nvSpPr>
        <p:spPr>
          <a:xfrm>
            <a:off x="1550274" y="2967335"/>
            <a:ext cx="909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T Mono" panose="02060509020205020204" pitchFamily="49" charset="77"/>
              </a:rPr>
              <a:t>https://</a:t>
            </a:r>
            <a:r>
              <a:rPr lang="en-US" sz="5400" dirty="0" err="1">
                <a:latin typeface="PT Mono" panose="02060509020205020204" pitchFamily="49" charset="77"/>
              </a:rPr>
              <a:t>google.com</a:t>
            </a:r>
            <a:endParaRPr lang="ru-RU" sz="5400" dirty="0">
              <a:latin typeface="PT Mono" panose="02060509020205020204" pitchFamily="49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DE050-36B4-614C-B868-4061280455EE}"/>
              </a:ext>
            </a:extLst>
          </p:cNvPr>
          <p:cNvSpPr/>
          <p:nvPr/>
        </p:nvSpPr>
        <p:spPr>
          <a:xfrm>
            <a:off x="5644548" y="3121572"/>
            <a:ext cx="4257675" cy="76909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8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71629-4A10-2B40-B1CE-1634CDBCE1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domain names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2BA5E-341A-BC41-A83B-3B2CC38BF05E}"/>
              </a:ext>
            </a:extLst>
          </p:cNvPr>
          <p:cNvSpPr txBox="1"/>
          <p:nvPr/>
        </p:nvSpPr>
        <p:spPr>
          <a:xfrm>
            <a:off x="1005052" y="2967335"/>
            <a:ext cx="10181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PT Mono" panose="02060509020205020204" pitchFamily="49" charset="77"/>
              </a:rPr>
              <a:t>google.com</a:t>
            </a:r>
            <a:r>
              <a:rPr lang="en-US" sz="5400" dirty="0">
                <a:latin typeface="PT Mono" panose="02060509020205020204" pitchFamily="49" charset="77"/>
              </a:rPr>
              <a:t> -&gt; ?.?.?.?</a:t>
            </a:r>
            <a:endParaRPr lang="ru-RU" sz="54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8630240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-slides-new">
  <a:themeElements>
    <a:clrScheme name="Course Slides">
      <a:dk1>
        <a:srgbClr val="000000"/>
      </a:dk1>
      <a:lt1>
        <a:srgbClr val="FFFFFF"/>
      </a:lt1>
      <a:dk2>
        <a:srgbClr val="393E41"/>
      </a:dk2>
      <a:lt2>
        <a:srgbClr val="F7EBEC"/>
      </a:lt2>
      <a:accent1>
        <a:srgbClr val="4472C4"/>
      </a:accent1>
      <a:accent2>
        <a:srgbClr val="EF7684"/>
      </a:accent2>
      <a:accent3>
        <a:srgbClr val="A5A5A5"/>
      </a:accent3>
      <a:accent4>
        <a:srgbClr val="F0DB4F"/>
      </a:accent4>
      <a:accent5>
        <a:srgbClr val="5B9BD5"/>
      </a:accent5>
      <a:accent6>
        <a:srgbClr val="5FAD5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-slides-new" id="{367D8C2A-4C32-DA44-97E3-1262A8C2D80E}" vid="{2695BB22-0CF1-8C4E-AE30-2894C3662E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course-slides-new</Template>
  <TotalTime>171</TotalTime>
  <Words>361</Words>
  <Application>Microsoft Macintosh PowerPoint</Application>
  <PresentationFormat>Widescreen</PresentationFormat>
  <Paragraphs>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PT Mono</vt:lpstr>
      <vt:lpstr>PT Sans</vt:lpstr>
      <vt:lpstr>PT Sans Caption</vt:lpstr>
      <vt:lpstr>Wingdings</vt:lpstr>
      <vt:lpstr>course-slides-new</vt:lpstr>
      <vt:lpstr>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Misconception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Подходы к разработке</vt:lpstr>
      <vt:lpstr>Server-Side Rendering</vt:lpstr>
      <vt:lpstr>Client-Side Rendering</vt:lpstr>
      <vt:lpstr>PowerPoint Presentation</vt:lpstr>
      <vt:lpstr>PowerPoint Presentation</vt:lpstr>
      <vt:lpstr>Isomorphic Rendering</vt:lpstr>
      <vt:lpstr>XMLHttpRequest</vt:lpstr>
      <vt:lpstr>PowerPoint Presentation</vt:lpstr>
      <vt:lpstr>JSON</vt:lpstr>
      <vt:lpstr>PowerPoint Presentation</vt:lpstr>
      <vt:lpstr>PowerPoint Presentation</vt:lpstr>
      <vt:lpstr>Практика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</dc:title>
  <dc:creator>Елена Кузнецова</dc:creator>
  <cp:lastModifiedBy>Данил Кузнецов</cp:lastModifiedBy>
  <cp:revision>27</cp:revision>
  <dcterms:created xsi:type="dcterms:W3CDTF">2018-10-30T10:54:13Z</dcterms:created>
  <dcterms:modified xsi:type="dcterms:W3CDTF">2018-10-30T13:45:52Z</dcterms:modified>
</cp:coreProperties>
</file>