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47" r:id="rId2"/>
    <p:sldId id="344" r:id="rId3"/>
    <p:sldId id="349" r:id="rId4"/>
    <p:sldId id="375" r:id="rId5"/>
    <p:sldId id="376" r:id="rId6"/>
    <p:sldId id="380" r:id="rId7"/>
    <p:sldId id="381" r:id="rId8"/>
    <p:sldId id="386" r:id="rId9"/>
    <p:sldId id="387" r:id="rId10"/>
    <p:sldId id="388" r:id="rId11"/>
    <p:sldId id="393" r:id="rId12"/>
    <p:sldId id="256" r:id="rId13"/>
    <p:sldId id="397" r:id="rId14"/>
    <p:sldId id="398" r:id="rId15"/>
    <p:sldId id="399" r:id="rId16"/>
    <p:sldId id="442" r:id="rId17"/>
    <p:sldId id="444" r:id="rId18"/>
    <p:sldId id="445" r:id="rId19"/>
    <p:sldId id="446" r:id="rId20"/>
    <p:sldId id="431" r:id="rId21"/>
    <p:sldId id="401" r:id="rId22"/>
    <p:sldId id="402" r:id="rId23"/>
    <p:sldId id="410" r:id="rId24"/>
    <p:sldId id="404" r:id="rId25"/>
    <p:sldId id="405" r:id="rId26"/>
    <p:sldId id="421" r:id="rId27"/>
    <p:sldId id="422" r:id="rId28"/>
    <p:sldId id="423" r:id="rId29"/>
    <p:sldId id="413" r:id="rId30"/>
    <p:sldId id="407" r:id="rId31"/>
    <p:sldId id="408" r:id="rId32"/>
    <p:sldId id="409" r:id="rId33"/>
    <p:sldId id="420" r:id="rId34"/>
    <p:sldId id="415" r:id="rId35"/>
    <p:sldId id="416" r:id="rId36"/>
    <p:sldId id="417" r:id="rId37"/>
    <p:sldId id="418" r:id="rId38"/>
    <p:sldId id="419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3" r:id="rId47"/>
    <p:sldId id="435" r:id="rId48"/>
    <p:sldId id="436" r:id="rId49"/>
    <p:sldId id="432" r:id="rId50"/>
    <p:sldId id="437" r:id="rId51"/>
    <p:sldId id="438" r:id="rId52"/>
    <p:sldId id="439" r:id="rId53"/>
    <p:sldId id="441" r:id="rId54"/>
    <p:sldId id="440" r:id="rId55"/>
    <p:sldId id="443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0"/>
  </p:normalViewPr>
  <p:slideViewPr>
    <p:cSldViewPr snapToGrid="0" snapToObjects="1" showGuide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EFD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D03-04EC-A948-B2E1-DC92EE2817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116" y="2876718"/>
            <a:ext cx="7803767" cy="11045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Heading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655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D03-04EC-A948-B2E1-DC92EE2817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1074" y="2876718"/>
            <a:ext cx="5769851" cy="11045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Heading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43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524324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CA1B31B-045E-EE40-B243-F21FC9998AC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9827" y="29374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file.ext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B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19BD6-7503-3542-AE4F-C0A77151F6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826" y="2885404"/>
            <a:ext cx="11272345" cy="1087191"/>
          </a:xfrm>
          <a:prstGeom prst="roundRect">
            <a:avLst>
              <a:gd name="adj" fmla="val 2923"/>
            </a:avLst>
          </a:prstGeom>
          <a:solidFill>
            <a:srgbClr val="F9F9F9"/>
          </a:solidFill>
        </p:spPr>
        <p:txBody>
          <a:bodyPr lIns="180000" tIns="108000" rIns="180000" bIns="108000"/>
          <a:lstStyle>
            <a:lvl1pPr marL="0" indent="0">
              <a:buNone/>
              <a:defRPr sz="580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847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B93E-28EF-E347-AF20-3D299A3EF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883" y="365126"/>
            <a:ext cx="11519338" cy="748972"/>
          </a:xfrm>
          <a:prstGeom prst="rect">
            <a:avLst/>
          </a:prstGeom>
        </p:spPr>
        <p:txBody>
          <a:bodyPr/>
          <a:lstStyle>
            <a:lvl1pPr>
              <a:defRPr sz="54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Title Placeholder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404E-E951-0647-88E3-62A0D69B0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1271588"/>
            <a:ext cx="11518900" cy="53181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PT Sans" panose="020B0503020203020204" pitchFamily="34" charset="77"/>
              </a:defRPr>
            </a:lvl1pPr>
            <a:lvl2pPr>
              <a:defRPr sz="2800">
                <a:latin typeface="PT Sans" panose="020B0503020203020204" pitchFamily="34" charset="77"/>
              </a:defRPr>
            </a:lvl2pPr>
            <a:lvl3pPr>
              <a:defRPr sz="2400">
                <a:latin typeface="PT Sans" panose="020B0503020203020204" pitchFamily="34" charset="77"/>
              </a:defRPr>
            </a:lvl3pPr>
            <a:lvl4pPr>
              <a:defRPr sz="2000">
                <a:latin typeface="PT Sans" panose="020B0503020203020204" pitchFamily="34" charset="77"/>
              </a:defRPr>
            </a:lvl4pPr>
            <a:lvl5pPr>
              <a:defRPr sz="2000">
                <a:latin typeface="PT Sans" panose="020B0503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87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038C-6C36-8D44-B798-E6A449598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Recap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45D3F-5437-9A44-B16C-57AFAC4E38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38EB3-3184-7C4F-9E83-CBF6AFC3BF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6" y="1986612"/>
            <a:ext cx="11272345" cy="288477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&lt;script&gt;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3"/>
                </a:solidFill>
              </a:rPr>
              <a:t>your awesome code</a:t>
            </a:r>
          </a:p>
          <a:p>
            <a:r>
              <a:rPr lang="en-US" dirty="0">
                <a:solidFill>
                  <a:schemeClr val="accent2"/>
                </a:solidFill>
              </a:rPr>
              <a:t>&lt;/script&gt;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A4482D-D63B-0C46-A8B7-7A1712EF98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event listeners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C503-AD11-B846-9629-CC26C21CEC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addEventListener.js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D6CC2-E841-0240-96A1-0E08DEE084FB}"/>
              </a:ext>
            </a:extLst>
          </p:cNvPr>
          <p:cNvSpPr txBox="1"/>
          <p:nvPr/>
        </p:nvSpPr>
        <p:spPr>
          <a:xfrm>
            <a:off x="459826" y="672662"/>
            <a:ext cx="11272345" cy="2290227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button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document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querySelector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‘#button’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button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addEventListener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‘click’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alert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‘Thank you kindly!’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6542C-9B61-344F-83EF-6F336224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479450"/>
            <a:ext cx="9652000" cy="22098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27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9901-65CC-5845-9529-6146932F8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3327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F53A1-F1D6-FE4C-BD45-7DA372A9D3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2A57-3999-4649-920B-8ECA41D494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7" y="1434740"/>
            <a:ext cx="11272345" cy="3988519"/>
          </a:xfrm>
          <a:prstGeom prst="roundRect">
            <a:avLst>
              <a:gd name="adj" fmla="val 2557"/>
            </a:avLst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3"/>
                </a:solidFill>
              </a:rPr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sz="6000" dirty="0">
                <a:solidFill>
                  <a:schemeClr val="accent3"/>
                </a:solidFill>
              </a:rPr>
              <a:t>statements</a:t>
            </a:r>
          </a:p>
          <a:p>
            <a:r>
              <a:rPr lang="en-US" sz="6000" dirty="0"/>
              <a:t>    </a:t>
            </a:r>
            <a:r>
              <a:rPr lang="en-US" sz="6000" dirty="0">
                <a:solidFill>
                  <a:schemeClr val="accent3"/>
                </a:solidFill>
              </a:rPr>
              <a:t>[</a:t>
            </a:r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6000" dirty="0"/>
              <a:t> </a:t>
            </a:r>
            <a:r>
              <a:rPr lang="en-US" sz="6000" dirty="0">
                <a:solidFill>
                  <a:schemeClr val="accent3"/>
                </a:solidFill>
              </a:rPr>
              <a:t>expr]</a:t>
            </a:r>
            <a:endParaRPr lang="en-US" i="1" dirty="0">
              <a:solidFill>
                <a:schemeClr val="accent3"/>
              </a:solidFill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49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functions.js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2755344"/>
          </a:xfrm>
          <a:prstGeom prst="roundRect">
            <a:avLst>
              <a:gd name="adj" fmla="val 6258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‘Hello there, ‘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‘Elon Musk’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Hello there, Elon Musk</a:t>
            </a:r>
          </a:p>
        </p:txBody>
      </p:sp>
    </p:spTree>
    <p:extLst>
      <p:ext uri="{BB962C8B-B14F-4D97-AF65-F5344CB8AC3E}">
        <p14:creationId xmlns:p14="http://schemas.microsoft.com/office/powerpoint/2010/main" val="65794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functions.js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085511"/>
          </a:xfrm>
          <a:prstGeom prst="roundRect">
            <a:avLst>
              <a:gd name="adj" fmla="val 1370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‘Hello there, ‘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‘Elon Musk’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Hello there, Elon Musk</a:t>
            </a:r>
          </a:p>
          <a:p>
            <a:endParaRPr lang="en-US" sz="2800" dirty="0">
              <a:solidFill>
                <a:schemeClr val="accent3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‘Elon Musk’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‘redundant’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Hello there, Elon Musk</a:t>
            </a:r>
          </a:p>
        </p:txBody>
      </p:sp>
    </p:spTree>
    <p:extLst>
      <p:ext uri="{BB962C8B-B14F-4D97-AF65-F5344CB8AC3E}">
        <p14:creationId xmlns:p14="http://schemas.microsoft.com/office/powerpoint/2010/main" val="192364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functions.js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2755344"/>
          </a:xfrm>
          <a:prstGeom prst="roundRect">
            <a:avLst>
              <a:gd name="adj" fmla="val 3206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argumentsTest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arguments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argumentsTest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3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4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5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6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7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[1, 2, 3, 4, 5, 6, 7]</a:t>
            </a:r>
          </a:p>
        </p:txBody>
      </p:sp>
    </p:spTree>
    <p:extLst>
      <p:ext uri="{BB962C8B-B14F-4D97-AF65-F5344CB8AC3E}">
        <p14:creationId xmlns:p14="http://schemas.microsoft.com/office/powerpoint/2010/main" val="398418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85FE6C-9116-C841-9112-72D78747D3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CF0F2-2C99-A84C-B6E3-494BFD9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276350"/>
            <a:ext cx="8966200" cy="43053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66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C918-3665-E643-BFAA-1449F9157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60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functions.js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167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willHoist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endParaRPr lang="en-US" sz="2800" dirty="0">
              <a:solidFill>
                <a:schemeClr val="accent2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willHoist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 { 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vs</a:t>
            </a:r>
          </a:p>
          <a:p>
            <a:endParaRPr lang="en-US" sz="2800" dirty="0">
              <a:solidFill>
                <a:schemeClr val="accent3"/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wontHoist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wontHoist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Uncaught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ReferenceError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wontHoist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5619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959A1C-6FEB-A840-881C-D5756CAAC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encounter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11665-535E-E24A-BA91-19DCFE56B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33" y="191249"/>
            <a:ext cx="10013731" cy="5846944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6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CC8EDB-18BF-A74C-9F85-3B6EB8953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379" y="2876718"/>
            <a:ext cx="11167241" cy="1104564"/>
          </a:xfrm>
        </p:spPr>
        <p:txBody>
          <a:bodyPr>
            <a:normAutofit/>
          </a:bodyPr>
          <a:lstStyle/>
          <a:p>
            <a:r>
              <a:rPr lang="en-US" dirty="0"/>
              <a:t>Higher Order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67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hof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hof.js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528899"/>
          </a:xfrm>
          <a:prstGeom prst="roundRect">
            <a:avLst>
              <a:gd name="adj" fmla="val 2777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evaluate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lhs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rhs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binaryOpImpl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binaryOpImpl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lhs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rhs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addition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evaluate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49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41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addition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ru-RU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90</a:t>
            </a:r>
            <a:endParaRPr lang="en-US" sz="2800" dirty="0">
              <a:solidFill>
                <a:schemeClr val="accent3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2252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hof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hof.js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528899"/>
          </a:xfrm>
          <a:prstGeom prst="roundRect">
            <a:avLst>
              <a:gd name="adj" fmla="val 184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helloGenerator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‘Hello’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helloGenerator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Hello</a:t>
            </a:r>
          </a:p>
        </p:txBody>
      </p:sp>
    </p:spTree>
    <p:extLst>
      <p:ext uri="{BB962C8B-B14F-4D97-AF65-F5344CB8AC3E}">
        <p14:creationId xmlns:p14="http://schemas.microsoft.com/office/powerpoint/2010/main" val="122819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640-A1E0-2E43-9E6D-EC6594521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04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scoping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scoping.js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972288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let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counter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0</a:t>
            </a:r>
          </a:p>
          <a:p>
            <a:endParaRPr lang="en-US" sz="2800" dirty="0">
              <a:solidFill>
                <a:schemeClr val="accent1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 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++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counter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1 </a:t>
            </a:r>
          </a:p>
        </p:txBody>
      </p:sp>
    </p:spTree>
    <p:extLst>
      <p:ext uri="{BB962C8B-B14F-4D97-AF65-F5344CB8AC3E}">
        <p14:creationId xmlns:p14="http://schemas.microsoft.com/office/powerpoint/2010/main" val="2376978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scoping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scoping.js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972288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let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counter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0</a:t>
            </a:r>
          </a:p>
          <a:p>
            <a:endParaRPr lang="en-US" sz="2800" dirty="0">
              <a:solidFill>
                <a:schemeClr val="accent1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 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++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counter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1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C8910A-44C4-5649-BDD7-1F8855479391}"/>
              </a:ext>
            </a:extLst>
          </p:cNvPr>
          <p:cNvCxnSpPr>
            <a:cxnSpLocks/>
          </p:cNvCxnSpPr>
          <p:nvPr/>
        </p:nvCxnSpPr>
        <p:spPr>
          <a:xfrm>
            <a:off x="599090" y="2165131"/>
            <a:ext cx="1629103" cy="5255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04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47BD-267C-774E-A875-D19F81630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95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closures.js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443770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let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counter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0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 function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++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counter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anotherIncrementer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647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closures.js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anotherIncrementer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makeIncrementer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1</a:t>
            </a: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2</a:t>
            </a: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anotherIncrementer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1</a:t>
            </a: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incrementer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324610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C707-5A70-CE4F-8CFA-CE7DFEC2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654" y="2876718"/>
            <a:ext cx="6710692" cy="1104564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Variables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5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14794D-20DC-4548-B946-8BEEE58920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EBD0-2C91-6242-B00D-C89224875A8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variables.js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3E9BC-6AA6-1247-8F17-EBBC25BD7F5D}"/>
              </a:ext>
            </a:extLst>
          </p:cNvPr>
          <p:cNvSpPr txBox="1"/>
          <p:nvPr/>
        </p:nvSpPr>
        <p:spPr>
          <a:xfrm>
            <a:off x="459826" y="672662"/>
            <a:ext cx="11272345" cy="3198733"/>
          </a:xfrm>
          <a:prstGeom prst="roundRect">
            <a:avLst>
              <a:gd name="adj" fmla="val 6258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number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0.5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string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‘Hey guys, massive legend here!’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array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[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‘some’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42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number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]</a:t>
            </a:r>
          </a:p>
          <a:p>
            <a:endParaRPr lang="en-US" sz="2800" dirty="0">
              <a:solidFill>
                <a:schemeClr val="accent2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yikes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=&gt;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`Hello,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${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}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`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‘world’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74268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vs let/</a:t>
            </a:r>
            <a:r>
              <a:rPr lang="en-US" dirty="0" err="1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block-</a:t>
            </a:r>
            <a:r>
              <a:rPr lang="en-US" dirty="0" err="1"/>
              <a:t>variables.js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3138607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pre es6-style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if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true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var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some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‘a’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some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a</a:t>
            </a:r>
          </a:p>
        </p:txBody>
      </p:sp>
    </p:spTree>
    <p:extLst>
      <p:ext uri="{BB962C8B-B14F-4D97-AF65-F5344CB8AC3E}">
        <p14:creationId xmlns:p14="http://schemas.microsoft.com/office/powerpoint/2010/main" val="214336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vs let/</a:t>
            </a:r>
            <a:r>
              <a:rPr lang="en-US" dirty="0" err="1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block-</a:t>
            </a:r>
            <a:r>
              <a:rPr lang="en-US" dirty="0" err="1"/>
              <a:t>variables.js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3138607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pre es6-style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if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true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let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some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‘a’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some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Uncaught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ReferenceError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: some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08693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vs let/</a:t>
            </a:r>
            <a:r>
              <a:rPr lang="en-US" dirty="0" err="1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block-</a:t>
            </a:r>
            <a:r>
              <a:rPr lang="en-US" dirty="0" err="1"/>
              <a:t>variables.js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3138607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pre es6-style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if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true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some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‘a’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some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Uncaught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ReferenceError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: some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597695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BFB-121C-A944-8A4E-E60436C14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61" y="2876718"/>
            <a:ext cx="9787677" cy="110456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Контекст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97055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F1CE-B10B-6940-A05A-4D54913B2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987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290A0C-490B-E242-95EA-EB137B570B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AB89-F9E0-6F45-88C0-0229C1109D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this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37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9F10C-0271-D947-BC3A-AAF45C5BC9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A62B1-D80D-1749-BB25-CF87E3D4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685800"/>
            <a:ext cx="9029700" cy="54864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740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3573661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someFunction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this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someData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'u s e l e s s d a t a'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.someFunction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9878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A0F3D5-A1F2-2742-839F-C178C5857B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2C937-F3A9-5E41-A3A8-DD75BD06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4" y="1706726"/>
            <a:ext cx="10392272" cy="3444547"/>
          </a:xfrm>
          <a:prstGeom prst="rect">
            <a:avLst/>
          </a:prstGeom>
          <a:effectLst>
            <a:outerShdw blurRad="762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93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4443770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someFunction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this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someData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'u s e l e s s d a t a'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reference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.someFunction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reference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8500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FF7DC1-4EA6-F445-90C9-F69EDC78E7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4123-ECFE-7E40-97BE-21C000B77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7" y="2454322"/>
            <a:ext cx="11272345" cy="194935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null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undefined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‘’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chemeClr val="accent1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NaN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56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0C208-277A-2A4E-9171-ABF5D17E65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3044A-A4E3-BC49-BDA8-9EBB13EB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49" y="971550"/>
            <a:ext cx="9004300" cy="49149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828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5313878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someFunction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‘Why, hello there!’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anotherFunction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someFunction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  <a:endParaRPr lang="en-US" sz="2800" dirty="0">
              <a:solidFill>
                <a:schemeClr val="accent6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anotherFunction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Uncaught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ReferenceError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someFunction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769879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someFunction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'Why, hello there!'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anotherFunction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this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someFunction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  <a:endParaRPr lang="en-US" sz="2800" dirty="0">
              <a:solidFill>
                <a:schemeClr val="accent6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someObject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anotherFunction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Why, hello there!</a:t>
            </a:r>
          </a:p>
        </p:txBody>
      </p:sp>
    </p:spTree>
    <p:extLst>
      <p:ext uri="{BB962C8B-B14F-4D97-AF65-F5344CB8AC3E}">
        <p14:creationId xmlns:p14="http://schemas.microsoft.com/office/powerpoint/2010/main" val="2851779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43D5-8FF9-2444-A47A-9AED1999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2481510"/>
            <a:ext cx="11351172" cy="1894979"/>
          </a:xfrm>
        </p:spPr>
        <p:txBody>
          <a:bodyPr>
            <a:normAutofit fontScale="90000"/>
          </a:bodyPr>
          <a:lstStyle/>
          <a:p>
            <a:r>
              <a:rPr lang="ru-RU" dirty="0"/>
              <a:t>Меняем контекст выполнения </a:t>
            </a:r>
          </a:p>
        </p:txBody>
      </p:sp>
    </p:spTree>
    <p:extLst>
      <p:ext uri="{BB962C8B-B14F-4D97-AF65-F5344CB8AC3E}">
        <p14:creationId xmlns:p14="http://schemas.microsoft.com/office/powerpoint/2010/main" val="3366214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7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5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modifyK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this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‘ok buddy, it’s modified’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modifyK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call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5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ok buddy, it’s modified</a:t>
            </a:r>
          </a:p>
        </p:txBody>
      </p:sp>
    </p:spTree>
    <p:extLst>
      <p:ext uri="{BB962C8B-B14F-4D97-AF65-F5344CB8AC3E}">
        <p14:creationId xmlns:p14="http://schemas.microsoft.com/office/powerpoint/2010/main" val="2713078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746D-8C10-2840-9F3D-A3AB207B2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929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2B9F55-85B3-AE40-8D86-AC53923C7F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syntax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E6EC-7E88-E141-B265-C81FF7BC18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7" y="1765895"/>
            <a:ext cx="11272345" cy="3326209"/>
          </a:xfrm>
          <a:prstGeom prst="roundRect">
            <a:avLst>
              <a:gd name="adj" fmla="val 2401"/>
            </a:avLst>
          </a:prstGeom>
        </p:spPr>
        <p:txBody>
          <a:bodyPr/>
          <a:lstStyle/>
          <a:p>
            <a:r>
              <a:rPr lang="en-US" sz="4600" dirty="0" err="1">
                <a:solidFill>
                  <a:schemeClr val="accent2"/>
                </a:solidFill>
              </a:rPr>
              <a:t>const</a:t>
            </a:r>
            <a:r>
              <a:rPr lang="en-US" sz="4600" dirty="0"/>
              <a:t> </a:t>
            </a:r>
            <a:r>
              <a:rPr lang="en-US" sz="4600" dirty="0">
                <a:solidFill>
                  <a:schemeClr val="accent5"/>
                </a:solidFill>
              </a:rPr>
              <a:t>arrow</a:t>
            </a:r>
            <a:r>
              <a:rPr lang="en-US" sz="4600" dirty="0"/>
              <a:t> = (</a:t>
            </a:r>
            <a:r>
              <a:rPr lang="en-US" sz="4600" dirty="0">
                <a:solidFill>
                  <a:schemeClr val="accent3"/>
                </a:solidFill>
              </a:rPr>
              <a:t>arguments</a:t>
            </a:r>
            <a:r>
              <a:rPr lang="en-US" sz="4600" dirty="0"/>
              <a:t>) =&gt; {</a:t>
            </a:r>
          </a:p>
          <a:p>
            <a:r>
              <a:rPr lang="en-US" sz="4600" dirty="0"/>
              <a:t>    </a:t>
            </a:r>
            <a:r>
              <a:rPr lang="en-US" sz="4600" dirty="0">
                <a:solidFill>
                  <a:schemeClr val="accent3"/>
                </a:solidFill>
              </a:rPr>
              <a:t>statements</a:t>
            </a:r>
          </a:p>
          <a:p>
            <a:r>
              <a:rPr lang="en-US" sz="4600" dirty="0"/>
              <a:t>    </a:t>
            </a:r>
            <a:r>
              <a:rPr lang="en-US" sz="4600" dirty="0">
                <a:solidFill>
                  <a:schemeClr val="accent3"/>
                </a:solidFill>
              </a:rPr>
              <a:t>[</a:t>
            </a:r>
            <a:r>
              <a:rPr lang="en-US" sz="4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4600" dirty="0"/>
              <a:t> </a:t>
            </a:r>
            <a:r>
              <a:rPr lang="en-US" sz="4600" dirty="0">
                <a:solidFill>
                  <a:schemeClr val="accent3"/>
                </a:solidFill>
              </a:rPr>
              <a:t>expr]</a:t>
            </a:r>
          </a:p>
          <a:p>
            <a:r>
              <a:rPr lang="en-US" sz="46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313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2B9F55-85B3-AE40-8D86-AC53923C7F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one-liner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E6EC-7E88-E141-B265-C81FF7BC18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7" y="2651313"/>
            <a:ext cx="11272345" cy="1555374"/>
          </a:xfrm>
          <a:prstGeom prst="roundRect">
            <a:avLst>
              <a:gd name="adj" fmla="val 2401"/>
            </a:avLst>
          </a:prstGeom>
        </p:spPr>
        <p:txBody>
          <a:bodyPr/>
          <a:lstStyle/>
          <a:p>
            <a:r>
              <a:rPr lang="en-US" sz="4600" dirty="0" err="1">
                <a:solidFill>
                  <a:schemeClr val="accent2"/>
                </a:solidFill>
              </a:rPr>
              <a:t>const</a:t>
            </a:r>
            <a:r>
              <a:rPr lang="en-US" sz="4600" dirty="0"/>
              <a:t> </a:t>
            </a:r>
            <a:r>
              <a:rPr lang="en-US" sz="4600" dirty="0">
                <a:solidFill>
                  <a:schemeClr val="accent5"/>
                </a:solidFill>
              </a:rPr>
              <a:t>arrow</a:t>
            </a:r>
            <a:r>
              <a:rPr lang="en-US" sz="4600" dirty="0"/>
              <a:t> = (</a:t>
            </a:r>
            <a:r>
              <a:rPr lang="en-US" sz="4600" dirty="0">
                <a:solidFill>
                  <a:schemeClr val="accent3"/>
                </a:solidFill>
              </a:rPr>
              <a:t>arguments</a:t>
            </a:r>
            <a:r>
              <a:rPr lang="en-US" sz="4600" dirty="0"/>
              <a:t>) =&gt;</a:t>
            </a:r>
            <a:endParaRPr lang="en-US" sz="4600" dirty="0">
              <a:solidFill>
                <a:schemeClr val="accent3"/>
              </a:solidFill>
            </a:endParaRPr>
          </a:p>
          <a:p>
            <a:r>
              <a:rPr lang="en-US" sz="4600" dirty="0">
                <a:solidFill>
                  <a:schemeClr val="accent3"/>
                </a:solidFill>
              </a:rPr>
              <a:t>    return-expr</a:t>
            </a:r>
            <a:endParaRPr lang="en-US" sz="4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257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2B9F55-85B3-AE40-8D86-AC53923C7F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with one arguments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E6EC-7E88-E141-B265-C81FF7BC18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7" y="2651313"/>
            <a:ext cx="11272345" cy="1555374"/>
          </a:xfrm>
          <a:prstGeom prst="roundRect">
            <a:avLst>
              <a:gd name="adj" fmla="val 2401"/>
            </a:avLst>
          </a:prstGeom>
        </p:spPr>
        <p:txBody>
          <a:bodyPr/>
          <a:lstStyle/>
          <a:p>
            <a:r>
              <a:rPr lang="en-US" sz="4600" dirty="0" err="1">
                <a:solidFill>
                  <a:schemeClr val="accent2"/>
                </a:solidFill>
              </a:rPr>
              <a:t>const</a:t>
            </a:r>
            <a:r>
              <a:rPr lang="en-US" sz="4600" dirty="0"/>
              <a:t> </a:t>
            </a:r>
            <a:r>
              <a:rPr lang="en-US" sz="4600" dirty="0">
                <a:solidFill>
                  <a:schemeClr val="accent5"/>
                </a:solidFill>
              </a:rPr>
              <a:t>arrow</a:t>
            </a:r>
            <a:r>
              <a:rPr lang="en-US" sz="4600" dirty="0"/>
              <a:t> = </a:t>
            </a:r>
            <a:r>
              <a:rPr lang="en-US" sz="4600" dirty="0">
                <a:solidFill>
                  <a:schemeClr val="accent3"/>
                </a:solidFill>
              </a:rPr>
              <a:t>argument</a:t>
            </a:r>
            <a:r>
              <a:rPr lang="en-US" sz="4600" dirty="0"/>
              <a:t> =&gt;</a:t>
            </a:r>
            <a:endParaRPr lang="en-US" sz="4600" dirty="0">
              <a:solidFill>
                <a:schemeClr val="accent3"/>
              </a:solidFill>
            </a:endParaRPr>
          </a:p>
          <a:p>
            <a:r>
              <a:rPr lang="en-US" sz="4600" dirty="0">
                <a:solidFill>
                  <a:schemeClr val="accent3"/>
                </a:solidFill>
              </a:rPr>
              <a:t>    return-expr</a:t>
            </a:r>
            <a:endParaRPr lang="en-US" sz="4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287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arrow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4443770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normalOne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   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vs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arrow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=&gt;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normalOne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+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4</a:t>
            </a: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arrow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4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-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27168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DD3C27-D95F-E345-B2B5-0B62ED2F1B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truthy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BC67-3289-6446-BEC6-89F6BD3A1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7" y="2428047"/>
            <a:ext cx="11272345" cy="200190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6"/>
                </a:solidFill>
              </a:rPr>
              <a:t>‘0’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5"/>
                </a:solidFill>
              </a:rPr>
              <a:t>log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‘yikes’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832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arrow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normalOne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function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   return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`Hey,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${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}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`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vs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arrow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name =&gt;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`Hey,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${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}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`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normalOne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‘Ben Shapiro’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Hey, Ben Shapiro</a:t>
            </a:r>
          </a:p>
          <a:p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arrow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Vsauce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, Michael here’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Hey, </a:t>
            </a:r>
            <a:r>
              <a:rPr lang="en-US" sz="2800" dirty="0" err="1">
                <a:solidFill>
                  <a:schemeClr val="accent3"/>
                </a:solidFill>
                <a:latin typeface="PT Mono" panose="02060509020205020204" pitchFamily="49" charset="77"/>
              </a:rPr>
              <a:t>Vsauce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, Michael here</a:t>
            </a:r>
          </a:p>
        </p:txBody>
      </p:sp>
    </p:spTree>
    <p:extLst>
      <p:ext uri="{BB962C8B-B14F-4D97-AF65-F5344CB8AC3E}">
        <p14:creationId xmlns:p14="http://schemas.microsoft.com/office/powerpoint/2010/main" val="1585169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A711-62DB-5949-AA4F-DEA44B42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047" y="2876718"/>
            <a:ext cx="7435905" cy="1104564"/>
          </a:xfrm>
        </p:spPr>
        <p:txBody>
          <a:bodyPr>
            <a:normAutofit/>
          </a:bodyPr>
          <a:lstStyle/>
          <a:p>
            <a:r>
              <a:rPr lang="en-US" dirty="0"/>
              <a:t>Big differences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481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err="1"/>
              <a:t>перепривязывают</a:t>
            </a:r>
            <a:r>
              <a:rPr lang="ru-RU" dirty="0"/>
              <a:t>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5313878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7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5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modifyK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() =&gt;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this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'ok buddy, it’s modified'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modifyK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7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5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??</a:t>
            </a:r>
          </a:p>
        </p:txBody>
      </p:sp>
    </p:spTree>
    <p:extLst>
      <p:ext uri="{BB962C8B-B14F-4D97-AF65-F5344CB8AC3E}">
        <p14:creationId xmlns:p14="http://schemas.microsoft.com/office/powerpoint/2010/main" val="2985809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err="1"/>
              <a:t>перепривязывают</a:t>
            </a:r>
            <a:r>
              <a:rPr lang="ru-RU" dirty="0"/>
              <a:t>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7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5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modifyK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() =&gt;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this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'ok buddy, it’s modified'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modifyK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()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window.k</a:t>
            </a:r>
            <a:endParaRPr lang="en-US" sz="2800" dirty="0">
              <a:solidFill>
                <a:schemeClr val="accent1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'ok buddy, it’s modified'</a:t>
            </a:r>
          </a:p>
        </p:txBody>
      </p:sp>
    </p:spTree>
    <p:extLst>
      <p:ext uri="{BB962C8B-B14F-4D97-AF65-F5344CB8AC3E}">
        <p14:creationId xmlns:p14="http://schemas.microsoft.com/office/powerpoint/2010/main" val="1752241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1802E-FED6-8E45-871D-243FD080B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err="1"/>
              <a:t>перепривязывают</a:t>
            </a:r>
            <a:r>
              <a:rPr lang="ru-RU" dirty="0"/>
              <a:t>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DF4-B2B1-B847-9981-99D84D1866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this.js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762-A9E8-7840-B17C-0814AD295304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2453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7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k: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5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modifyK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() =&gt;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    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this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'ok buddy, it’s modified'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b.modifyK.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call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a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7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b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3634442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DB70-DEA7-EC47-98C9-58444897C1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нет </a:t>
            </a:r>
            <a:r>
              <a:rPr lang="en-US" dirty="0"/>
              <a:t>arguments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EA05-9CBD-444D-A2ED-5C3E43DCD4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functions.js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573D0-49B9-7D4C-ADA2-E0A52D7812DF}"/>
              </a:ext>
            </a:extLst>
          </p:cNvPr>
          <p:cNvSpPr txBox="1"/>
          <p:nvPr/>
        </p:nvSpPr>
        <p:spPr>
          <a:xfrm>
            <a:off x="459826" y="672662"/>
            <a:ext cx="11272345" cy="2311956"/>
          </a:xfrm>
          <a:prstGeom prst="roundRect">
            <a:avLst>
              <a:gd name="adj" fmla="val 6258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argumentsTest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= () =&gt;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arguments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argumentsTest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3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4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5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6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7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Uncaught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ReferenceError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</a:rPr>
              <a:t>: arguments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7243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27963E-10DA-4B4C-95B1-97A7B75C5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for-of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F8FB-6536-494A-9606-D0A5A4136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7" y="1881509"/>
            <a:ext cx="11272345" cy="309498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i="1" dirty="0">
                <a:solidFill>
                  <a:schemeClr val="accent3"/>
                </a:solidFill>
              </a:rPr>
              <a:t>el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i="1" dirty="0" err="1">
                <a:solidFill>
                  <a:schemeClr val="accent3"/>
                </a:solidFill>
              </a:rPr>
              <a:t>iterable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3"/>
                </a:solidFill>
              </a:rPr>
              <a:t>statements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62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DA8FD9-D3CB-2B45-9242-AAE5D4EB89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for-of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FB3D-FCCD-4444-B721-254368055B5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for-</a:t>
            </a:r>
            <a:r>
              <a:rPr lang="en-US" dirty="0" err="1"/>
              <a:t>of.js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B1AB-CA26-E84F-85B0-56FC8D0A5760}"/>
              </a:ext>
            </a:extLst>
          </p:cNvPr>
          <p:cNvSpPr txBox="1"/>
          <p:nvPr/>
        </p:nvSpPr>
        <p:spPr>
          <a:xfrm>
            <a:off x="459826" y="672662"/>
            <a:ext cx="11272345" cy="4972288"/>
          </a:xfrm>
          <a:prstGeom prst="roundRect">
            <a:avLst>
              <a:gd name="adj" fmla="val 2876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numbers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 [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3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,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7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]</a:t>
            </a:r>
          </a:p>
          <a:p>
            <a:endParaRPr lang="en-US" sz="2800" dirty="0">
              <a:solidFill>
                <a:schemeClr val="accent2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for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let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number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of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numbers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number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/*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1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2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3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7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113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34CC90-D4AE-8C47-9AAD-FFDDDD3BB9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js</a:t>
            </a:r>
            <a:r>
              <a:rPr lang="en-US" dirty="0"/>
              <a:t> include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934B0-6981-9C4D-BB1F-072EBD96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99" y="2063750"/>
            <a:ext cx="8102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AEA73-9AFC-7B42-9E48-6106474F2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include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6B54C-D9BA-644D-99E5-B99D855AA3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826" y="2491109"/>
            <a:ext cx="11272345" cy="187578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&lt;script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 dirty="0" err="1">
                <a:solidFill>
                  <a:schemeClr val="accent6"/>
                </a:solidFill>
              </a:rPr>
              <a:t>app.js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>
                <a:solidFill>
                  <a:schemeClr val="accent2"/>
                </a:solidFill>
              </a:rPr>
              <a:t>&lt;/script&gt;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01476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-slides-new">
  <a:themeElements>
    <a:clrScheme name="Course Slides">
      <a:dk1>
        <a:srgbClr val="000000"/>
      </a:dk1>
      <a:lt1>
        <a:srgbClr val="FFFFFF"/>
      </a:lt1>
      <a:dk2>
        <a:srgbClr val="393E41"/>
      </a:dk2>
      <a:lt2>
        <a:srgbClr val="F7EBEC"/>
      </a:lt2>
      <a:accent1>
        <a:srgbClr val="4472C4"/>
      </a:accent1>
      <a:accent2>
        <a:srgbClr val="EF7684"/>
      </a:accent2>
      <a:accent3>
        <a:srgbClr val="A5A5A5"/>
      </a:accent3>
      <a:accent4>
        <a:srgbClr val="F0DB4F"/>
      </a:accent4>
      <a:accent5>
        <a:srgbClr val="5B9BD5"/>
      </a:accent5>
      <a:accent6>
        <a:srgbClr val="5FAD5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-slides-new" id="{367D8C2A-4C32-DA44-97E3-1262A8C2D80E}" vid="{2695BB22-0CF1-8C4E-AE30-2894C3662E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course-slides-new</Template>
  <TotalTime>671</TotalTime>
  <Words>1304</Words>
  <Application>Microsoft Macintosh PowerPoint</Application>
  <PresentationFormat>Widescreen</PresentationFormat>
  <Paragraphs>355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PT Mono</vt:lpstr>
      <vt:lpstr>PT Sans</vt:lpstr>
      <vt:lpstr>PT Sans Caption</vt:lpstr>
      <vt:lpstr>course-slides-new</vt:lpstr>
      <vt:lpstr>Quick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Функции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Hoisting</vt:lpstr>
      <vt:lpstr>PowerPoint Presentation</vt:lpstr>
      <vt:lpstr>Higher Order Functions</vt:lpstr>
      <vt:lpstr>PowerPoint Presentation</vt:lpstr>
      <vt:lpstr>PowerPoint Presentation</vt:lpstr>
      <vt:lpstr>Scoping</vt:lpstr>
      <vt:lpstr>PowerPoint Presentation</vt:lpstr>
      <vt:lpstr>PowerPoint Presentation</vt:lpstr>
      <vt:lpstr>Closures</vt:lpstr>
      <vt:lpstr>PowerPoint Presentation</vt:lpstr>
      <vt:lpstr>PowerPoint Presentation</vt:lpstr>
      <vt:lpstr>Block Variables</vt:lpstr>
      <vt:lpstr>PowerPoint Presentation</vt:lpstr>
      <vt:lpstr>PowerPoint Presentation</vt:lpstr>
      <vt:lpstr>PowerPoint Presentation</vt:lpstr>
      <vt:lpstr>Контекст выполнения</vt:lpstr>
      <vt:lpstr>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Меняем контекст выполнения </vt:lpstr>
      <vt:lpstr>PowerPoint Presentation</vt:lpstr>
      <vt:lpstr>Arrow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differences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Данил Кузнецов</dc:creator>
  <cp:lastModifiedBy>Данил Кузнецов</cp:lastModifiedBy>
  <cp:revision>60</cp:revision>
  <dcterms:created xsi:type="dcterms:W3CDTF">2018-10-15T18:16:00Z</dcterms:created>
  <dcterms:modified xsi:type="dcterms:W3CDTF">2018-10-16T13:57:26Z</dcterms:modified>
</cp:coreProperties>
</file>