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73" r:id="rId8"/>
    <p:sldId id="276" r:id="rId9"/>
    <p:sldId id="275" r:id="rId10"/>
    <p:sldId id="263" r:id="rId11"/>
    <p:sldId id="274" r:id="rId12"/>
    <p:sldId id="262" r:id="rId13"/>
    <p:sldId id="264" r:id="rId14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Objects="1">
      <p:cViewPr varScale="1">
        <p:scale>
          <a:sx n="110" d="100"/>
          <a:sy n="110" d="100"/>
        </p:scale>
        <p:origin x="16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pl-PL" noProof="0" smtClean="0"/>
              <a:t>Click to edit Master title style</a:t>
            </a:r>
            <a:endParaRPr lang="pl-PL" altLang="pl-PL" noProof="0" smtClean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en-US" altLang="pl-PL" noProof="0" smtClean="0"/>
              <a:t>Click to edit Master subtitle style</a:t>
            </a:r>
            <a:endParaRPr lang="pl-PL" altLang="pl-PL" noProof="0" smtClean="0"/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6336747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611230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7405228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66579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0552761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247168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269195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620900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217075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310854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672" y="2130425"/>
            <a:ext cx="7343353" cy="2019300"/>
          </a:xfrm>
        </p:spPr>
        <p:txBody>
          <a:bodyPr/>
          <a:lstStyle/>
          <a:p>
            <a:r>
              <a:rPr lang="pl-PL" altLang="pl-PL" dirty="0"/>
              <a:t>Sposoby budowy i zarządzania Aplikacjami rozproszonymi za pomocą pakietów należących do standardowej dystrybucji Javy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altLang="pl-PL" dirty="0" smtClean="0"/>
              <a:t>Prowadzący zajęcia: prof. dr hab. Inż. Jan </a:t>
            </a:r>
            <a:r>
              <a:rPr lang="pl-PL" altLang="pl-PL" dirty="0" err="1" smtClean="0"/>
              <a:t>Magott</a:t>
            </a:r>
            <a:endParaRPr lang="pl-PL" altLang="pl-PL" dirty="0" smtClean="0"/>
          </a:p>
          <a:p>
            <a:pPr algn="r"/>
            <a:r>
              <a:rPr lang="pl-PL" altLang="pl-PL" dirty="0" smtClean="0"/>
              <a:t>Promotor: dr inż. Marek Piasecki</a:t>
            </a:r>
            <a:endParaRPr lang="pl-PL" alt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Sockety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Punkt końcowy kanału komunikacyjnego</a:t>
            </a:r>
          </a:p>
          <a:p>
            <a:r>
              <a:rPr lang="pl-PL" dirty="0"/>
              <a:t>Każda strona ma własne gniazdo</a:t>
            </a:r>
          </a:p>
          <a:p>
            <a:r>
              <a:rPr lang="pl-PL" dirty="0"/>
              <a:t>Pozwala wykonywać podstawowe operacje wejścia/wyjścia</a:t>
            </a:r>
          </a:p>
          <a:p>
            <a:r>
              <a:rPr lang="pl-PL" dirty="0"/>
              <a:t>Operacje realizuje system operacyjny</a:t>
            </a:r>
          </a:p>
          <a:p>
            <a:r>
              <a:rPr lang="pl-PL" dirty="0"/>
              <a:t>Komunikacja przez sieć</a:t>
            </a:r>
          </a:p>
          <a:p>
            <a:r>
              <a:rPr lang="pl-PL"/>
              <a:t>Komunikacja lokalna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725356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Komunikacja przy użyciu </a:t>
            </a:r>
            <a:r>
              <a:rPr lang="pl-PL" dirty="0" err="1" smtClean="0"/>
              <a:t>socketów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Model klient-serwer</a:t>
            </a:r>
          </a:p>
          <a:p>
            <a:r>
              <a:rPr lang="pl-PL" dirty="0"/>
              <a:t>Rozpoczęcie komunikacji: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Pasywne (nasłuchiwanie) – serwer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Aktywne (inicjowanie połączenia) – klient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7565368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Teraźniejszość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RMI – archaizm</a:t>
            </a:r>
          </a:p>
          <a:p>
            <a:r>
              <a:rPr lang="pl-PL" dirty="0" smtClean="0"/>
              <a:t>EJB, Spring </a:t>
            </a:r>
            <a:r>
              <a:rPr lang="pl-PL" dirty="0" err="1" smtClean="0"/>
              <a:t>Beans</a:t>
            </a:r>
            <a:r>
              <a:rPr lang="pl-PL" dirty="0" smtClean="0"/>
              <a:t> etc.</a:t>
            </a:r>
          </a:p>
          <a:p>
            <a:r>
              <a:rPr lang="pl-PL" dirty="0" smtClean="0"/>
              <a:t>SOAP, 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409234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/>
              <a:t>RMI</a:t>
            </a:r>
            <a:r>
              <a:rPr lang="pl-PL" sz="2000" dirty="0" smtClean="0"/>
              <a:t>:</a:t>
            </a:r>
            <a:endParaRPr lang="pl-PL" sz="2000" dirty="0"/>
          </a:p>
          <a:p>
            <a:r>
              <a:rPr lang="pl-PL" sz="2000" dirty="0"/>
              <a:t>https://docs.oracle.com/javase/tutorial/rmi/overview.html</a:t>
            </a:r>
          </a:p>
          <a:p>
            <a:r>
              <a:rPr lang="pl-PL" sz="2000" dirty="0"/>
              <a:t>http://www.oracle.com/technetwork/java/javase/tech/index-jsp-138781.html</a:t>
            </a:r>
          </a:p>
          <a:p>
            <a:r>
              <a:rPr lang="pl-PL" sz="2000" dirty="0"/>
              <a:t>http://tomasz.kubik.staff.iiar.pwr.wroc.pl/dydaktyka/Java/JavaWyk06-RMI-TK.pdf</a:t>
            </a:r>
          </a:p>
          <a:p>
            <a:pPr marL="0" indent="0">
              <a:buNone/>
            </a:pPr>
            <a:r>
              <a:rPr lang="pl-PL" sz="2000" b="1" dirty="0" smtClean="0"/>
              <a:t>SOCKET:</a:t>
            </a:r>
            <a:endParaRPr lang="pl-PL" sz="2000" b="1" dirty="0"/>
          </a:p>
          <a:p>
            <a:r>
              <a:rPr lang="pl-PL" sz="2000" dirty="0"/>
              <a:t>http://edu.pjwstk.edu.pl/wyklady/mpr/scb/W8/W8.htm</a:t>
            </a:r>
          </a:p>
          <a:p>
            <a:r>
              <a:rPr lang="pl-PL" sz="2000" dirty="0"/>
              <a:t>http://ssamolej.kia.prz.edu.pl/dydaktyka/pwir/rozproszone.pdf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854798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Plan prezentacji</a:t>
            </a:r>
            <a:endParaRPr lang="pl-PL" alt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sz="3000" dirty="0" smtClean="0"/>
              <a:t>RMI</a:t>
            </a:r>
            <a:endParaRPr lang="pl-PL" altLang="pl-PL" sz="3000" dirty="0"/>
          </a:p>
          <a:p>
            <a:r>
              <a:rPr lang="pl-PL" altLang="pl-PL" sz="3000" dirty="0" err="1" smtClean="0"/>
              <a:t>Sockety</a:t>
            </a:r>
            <a:endParaRPr lang="pl-PL" altLang="pl-PL" sz="3000" dirty="0" smtClean="0"/>
          </a:p>
          <a:p>
            <a:r>
              <a:rPr lang="pl-PL" altLang="pl-PL" sz="3000" dirty="0" smtClean="0"/>
              <a:t>Teraźniejszość</a:t>
            </a:r>
            <a:endParaRPr lang="pl-PL" altLang="pl-PL" sz="3000" dirty="0"/>
          </a:p>
          <a:p>
            <a:r>
              <a:rPr lang="pl-PL" altLang="pl-PL" sz="3000" dirty="0" smtClean="0"/>
              <a:t>Podsumowanie</a:t>
            </a:r>
            <a:endParaRPr lang="pl-PL" altLang="pl-PL" sz="3000" dirty="0" smtClean="0"/>
          </a:p>
          <a:p>
            <a:r>
              <a:rPr lang="pl-PL" altLang="pl-PL" sz="3000" dirty="0" smtClean="0"/>
              <a:t>Literatura</a:t>
            </a:r>
            <a:endParaRPr lang="pl-PL" altLang="pl-PL" sz="3000" dirty="0"/>
          </a:p>
          <a:p>
            <a:pPr>
              <a:buFontTx/>
              <a:buNone/>
            </a:pPr>
            <a:endParaRPr lang="pl-PL" altLang="pl-PL" dirty="0"/>
          </a:p>
          <a:p>
            <a:endParaRPr lang="pl-PL" alt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 RMI?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dirty="0" smtClean="0"/>
              <a:t>RMI - Remote Method </a:t>
            </a:r>
            <a:r>
              <a:rPr lang="pl-PL" sz="1800" dirty="0" err="1" smtClean="0"/>
              <a:t>Invocation</a:t>
            </a:r>
            <a:endParaRPr lang="pl-PL" sz="1800" dirty="0" smtClean="0"/>
          </a:p>
          <a:p>
            <a:r>
              <a:rPr lang="pl-PL" sz="1800" dirty="0" smtClean="0"/>
              <a:t>Serwer - udostępnia</a:t>
            </a:r>
          </a:p>
          <a:p>
            <a:r>
              <a:rPr lang="pl-PL" sz="1800" dirty="0" smtClean="0"/>
              <a:t>Klient </a:t>
            </a:r>
            <a:r>
              <a:rPr lang="pl-PL" sz="1800" dirty="0" smtClean="0"/>
              <a:t>– wywołuje</a:t>
            </a:r>
          </a:p>
          <a:p>
            <a:r>
              <a:rPr lang="pl-PL" sz="1800" dirty="0"/>
              <a:t>Interfejsy</a:t>
            </a:r>
          </a:p>
          <a:p>
            <a:r>
              <a:rPr lang="pl-PL" sz="1800" dirty="0"/>
              <a:t>Przekazywanie obiektów jako parametry do </a:t>
            </a:r>
            <a:r>
              <a:rPr lang="pl-PL" sz="1800" dirty="0" smtClean="0"/>
              <a:t>namiastek</a:t>
            </a:r>
            <a:endParaRPr lang="pl-PL" sz="1800" dirty="0"/>
          </a:p>
        </p:txBody>
      </p:sp>
      <p:pic>
        <p:nvPicPr>
          <p:cNvPr id="4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99" y="3642508"/>
            <a:ext cx="5741640" cy="310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1061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RMI - działanie</a:t>
            </a:r>
            <a:endParaRPr lang="pl-PL" dirty="0"/>
          </a:p>
        </p:txBody>
      </p:sp>
      <p:pic>
        <p:nvPicPr>
          <p:cNvPr id="4" name="Obraz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827" y="2060848"/>
            <a:ext cx="8411335" cy="41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9986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 interfejsu i klasy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98407"/>
            <a:ext cx="8424862" cy="4860925"/>
          </a:xfrm>
        </p:spPr>
        <p:txBody>
          <a:bodyPr/>
          <a:lstStyle/>
          <a:p>
            <a:pPr marL="0" indent="0">
              <a:buNone/>
            </a:pPr>
            <a:r>
              <a:rPr lang="pl-PL" sz="2800" dirty="0"/>
              <a:t>import </a:t>
            </a:r>
            <a:r>
              <a:rPr lang="pl-PL" sz="2800" dirty="0" err="1"/>
              <a:t>java.rmi.Remote</a:t>
            </a:r>
            <a:r>
              <a:rPr lang="pl-PL" sz="2800" dirty="0"/>
              <a:t>;</a:t>
            </a:r>
            <a:br>
              <a:rPr lang="pl-PL" sz="2800" dirty="0"/>
            </a:br>
            <a:r>
              <a:rPr lang="pl-PL" sz="2800" dirty="0"/>
              <a:t>import </a:t>
            </a:r>
            <a:r>
              <a:rPr lang="pl-PL" sz="2800" dirty="0" err="1"/>
              <a:t>java.rmi.RemoteException</a:t>
            </a:r>
            <a:r>
              <a:rPr lang="pl-PL" sz="2800" dirty="0"/>
              <a:t>;</a:t>
            </a:r>
            <a:br>
              <a:rPr lang="pl-PL" sz="2800" dirty="0"/>
            </a:br>
            <a:r>
              <a:rPr lang="pl-PL" sz="2800" dirty="0"/>
              <a:t>public </a:t>
            </a:r>
            <a:r>
              <a:rPr lang="pl-PL" sz="2800" dirty="0" err="1"/>
              <a:t>interface</a:t>
            </a:r>
            <a:r>
              <a:rPr lang="pl-PL" sz="2800" dirty="0"/>
              <a:t> </a:t>
            </a:r>
            <a:r>
              <a:rPr lang="pl-PL" sz="2800" dirty="0" err="1"/>
              <a:t>MyInterface</a:t>
            </a:r>
            <a:r>
              <a:rPr lang="pl-PL" sz="2800" dirty="0"/>
              <a:t> </a:t>
            </a:r>
            <a:r>
              <a:rPr lang="pl-PL" sz="2800" dirty="0" err="1">
                <a:solidFill>
                  <a:srgbClr val="FF0000"/>
                </a:solidFill>
              </a:rPr>
              <a:t>extends</a:t>
            </a:r>
            <a:r>
              <a:rPr lang="pl-PL" sz="2800" dirty="0">
                <a:solidFill>
                  <a:srgbClr val="FF0000"/>
                </a:solidFill>
              </a:rPr>
              <a:t> Remote </a:t>
            </a:r>
            <a:r>
              <a:rPr lang="pl-PL" sz="2800" dirty="0"/>
              <a:t>{</a:t>
            </a:r>
            <a:br>
              <a:rPr lang="pl-PL" sz="2800" dirty="0"/>
            </a:br>
            <a:r>
              <a:rPr lang="pl-PL" sz="2800" dirty="0"/>
              <a:t>    </a:t>
            </a:r>
            <a:r>
              <a:rPr lang="pl-PL" sz="2800" dirty="0" smtClean="0"/>
              <a:t>String </a:t>
            </a:r>
            <a:r>
              <a:rPr lang="pl-PL" sz="2800" dirty="0" err="1" smtClean="0"/>
              <a:t>method</a:t>
            </a:r>
            <a:r>
              <a:rPr lang="pl-PL" sz="2800" dirty="0" smtClean="0"/>
              <a:t>() </a:t>
            </a:r>
            <a:r>
              <a:rPr lang="pl-PL" sz="2800" dirty="0" err="1" smtClean="0">
                <a:solidFill>
                  <a:srgbClr val="FF0000"/>
                </a:solidFill>
              </a:rPr>
              <a:t>throws</a:t>
            </a:r>
            <a:r>
              <a:rPr lang="pl-PL" sz="2800" dirty="0" smtClean="0">
                <a:solidFill>
                  <a:srgbClr val="FF0000"/>
                </a:solidFill>
              </a:rPr>
              <a:t> </a:t>
            </a:r>
            <a:r>
              <a:rPr lang="pl-PL" sz="2800" dirty="0" err="1" smtClean="0">
                <a:solidFill>
                  <a:srgbClr val="FF0000"/>
                </a:solidFill>
              </a:rPr>
              <a:t>RemoteException</a:t>
            </a:r>
            <a:r>
              <a:rPr lang="pl-PL" sz="2800" dirty="0"/>
              <a:t>;</a:t>
            </a:r>
            <a:br>
              <a:rPr lang="pl-PL" sz="2800" dirty="0"/>
            </a:br>
            <a:r>
              <a:rPr lang="pl-PL" sz="2800" dirty="0"/>
              <a:t>} </a:t>
            </a:r>
            <a:endParaRPr lang="pl-PL" sz="2800" dirty="0" smtClean="0"/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dirty="0" smtClean="0"/>
              <a:t>public </a:t>
            </a:r>
            <a:r>
              <a:rPr lang="pl-PL" sz="2800" dirty="0" err="1" smtClean="0"/>
              <a:t>class</a:t>
            </a:r>
            <a:r>
              <a:rPr lang="pl-PL" sz="2800" dirty="0" smtClean="0"/>
              <a:t> </a:t>
            </a:r>
            <a:r>
              <a:rPr lang="pl-PL" sz="2800" dirty="0" err="1" smtClean="0"/>
              <a:t>MyClass</a:t>
            </a:r>
            <a:r>
              <a:rPr lang="pl-PL" sz="2800" dirty="0" smtClean="0"/>
              <a:t> </a:t>
            </a:r>
            <a:r>
              <a:rPr lang="pl-PL" sz="2800" dirty="0" err="1" smtClean="0">
                <a:solidFill>
                  <a:srgbClr val="FF0000"/>
                </a:solidFill>
              </a:rPr>
              <a:t>implements</a:t>
            </a:r>
            <a:r>
              <a:rPr lang="pl-PL" sz="2800" dirty="0" smtClean="0">
                <a:solidFill>
                  <a:srgbClr val="FF0000"/>
                </a:solidFill>
              </a:rPr>
              <a:t> </a:t>
            </a:r>
            <a:r>
              <a:rPr lang="pl-PL" sz="2800" dirty="0" err="1" smtClean="0">
                <a:solidFill>
                  <a:srgbClr val="FF0000"/>
                </a:solidFill>
              </a:rPr>
              <a:t>MyInterface</a:t>
            </a:r>
            <a:r>
              <a:rPr lang="pl-PL" sz="2800" dirty="0" smtClean="0"/>
              <a:t>{</a:t>
            </a:r>
          </a:p>
          <a:p>
            <a:pPr marL="0" indent="0">
              <a:buNone/>
            </a:pPr>
            <a:r>
              <a:rPr lang="pl-PL" sz="2800" dirty="0" smtClean="0"/>
              <a:t>@</a:t>
            </a:r>
            <a:r>
              <a:rPr lang="pl-PL" sz="2800" dirty="0" err="1" smtClean="0"/>
              <a:t>Override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 smtClean="0"/>
              <a:t>String </a:t>
            </a:r>
            <a:r>
              <a:rPr lang="pl-PL" sz="2800" dirty="0" err="1" smtClean="0"/>
              <a:t>method</a:t>
            </a:r>
            <a:r>
              <a:rPr lang="pl-PL" sz="2800" dirty="0" smtClean="0"/>
              <a:t>(){ return „</a:t>
            </a:r>
            <a:r>
              <a:rPr lang="pl-PL" sz="2800" dirty="0" err="1" smtClean="0"/>
              <a:t>method</a:t>
            </a:r>
            <a:r>
              <a:rPr lang="pl-PL" sz="2800" dirty="0" smtClean="0"/>
              <a:t>”;};</a:t>
            </a:r>
          </a:p>
          <a:p>
            <a:pPr marL="0" indent="0">
              <a:buNone/>
            </a:pPr>
            <a:r>
              <a:rPr lang="pl-PL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130755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 serwera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881188"/>
            <a:ext cx="8532812" cy="4860925"/>
          </a:xfrm>
        </p:spPr>
        <p:txBody>
          <a:bodyPr/>
          <a:lstStyle/>
          <a:p>
            <a:pPr marL="0" indent="0">
              <a:buNone/>
            </a:pPr>
            <a:r>
              <a:rPr lang="pl-PL" sz="1800" dirty="0" err="1" smtClean="0">
                <a:solidFill>
                  <a:srgbClr val="FF0000"/>
                </a:solidFill>
              </a:rPr>
              <a:t>MyInterface</a:t>
            </a:r>
            <a:r>
              <a:rPr lang="pl-PL" sz="1800" dirty="0" smtClean="0">
                <a:solidFill>
                  <a:srgbClr val="FF0000"/>
                </a:solidFill>
              </a:rPr>
              <a:t> </a:t>
            </a:r>
            <a:r>
              <a:rPr lang="pl-PL" sz="1800" dirty="0" err="1" smtClean="0">
                <a:solidFill>
                  <a:srgbClr val="FF0000"/>
                </a:solidFill>
              </a:rPr>
              <a:t>obj</a:t>
            </a:r>
            <a:r>
              <a:rPr lang="pl-PL" sz="1800" dirty="0" smtClean="0">
                <a:solidFill>
                  <a:srgbClr val="FF0000"/>
                </a:solidFill>
              </a:rPr>
              <a:t> = </a:t>
            </a:r>
            <a:r>
              <a:rPr lang="pl-PL" sz="1800" dirty="0" err="1" smtClean="0">
                <a:solidFill>
                  <a:srgbClr val="FF0000"/>
                </a:solidFill>
              </a:rPr>
              <a:t>new</a:t>
            </a:r>
            <a:r>
              <a:rPr lang="pl-PL" sz="1800" dirty="0" smtClean="0">
                <a:solidFill>
                  <a:srgbClr val="FF0000"/>
                </a:solidFill>
              </a:rPr>
              <a:t> </a:t>
            </a:r>
            <a:r>
              <a:rPr lang="pl-PL" sz="1800" dirty="0" err="1" smtClean="0">
                <a:solidFill>
                  <a:srgbClr val="FF0000"/>
                </a:solidFill>
              </a:rPr>
              <a:t>MyClass</a:t>
            </a:r>
            <a:r>
              <a:rPr lang="pl-PL" sz="1800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pl-PL" sz="1600" dirty="0" err="1" smtClean="0"/>
              <a:t>try</a:t>
            </a:r>
            <a:r>
              <a:rPr lang="pl-PL" sz="1600" dirty="0" smtClean="0"/>
              <a:t> {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FF0000"/>
                </a:solidFill>
              </a:rPr>
              <a:t> </a:t>
            </a:r>
            <a:r>
              <a:rPr lang="pl-PL" sz="1600" dirty="0" smtClean="0">
                <a:solidFill>
                  <a:srgbClr val="FF0000"/>
                </a:solidFill>
              </a:rPr>
              <a:t>     registry </a:t>
            </a:r>
            <a:r>
              <a:rPr lang="pl-PL" sz="1600" dirty="0">
                <a:solidFill>
                  <a:srgbClr val="FF0000"/>
                </a:solidFill>
              </a:rPr>
              <a:t>= </a:t>
            </a:r>
            <a:r>
              <a:rPr lang="pl-PL" sz="1600" dirty="0" err="1">
                <a:solidFill>
                  <a:srgbClr val="FF0000"/>
                </a:solidFill>
              </a:rPr>
              <a:t>LocateRegistry.createRegistry</a:t>
            </a:r>
            <a:r>
              <a:rPr lang="pl-PL" sz="1600" dirty="0">
                <a:solidFill>
                  <a:srgbClr val="FF0000"/>
                </a:solidFill>
              </a:rPr>
              <a:t>(port);</a:t>
            </a:r>
          </a:p>
          <a:p>
            <a:pPr marL="0" indent="0">
              <a:buNone/>
            </a:pPr>
            <a:r>
              <a:rPr lang="pl-PL" sz="1600" dirty="0" smtClean="0"/>
              <a:t>      </a:t>
            </a:r>
            <a:r>
              <a:rPr lang="pl-PL" sz="1600" dirty="0" err="1" smtClean="0"/>
              <a:t>System.out.println</a:t>
            </a:r>
            <a:r>
              <a:rPr lang="pl-PL" sz="1600" dirty="0"/>
              <a:t>("</a:t>
            </a:r>
            <a:r>
              <a:rPr lang="pl-PL" sz="1600" dirty="0" err="1"/>
              <a:t>java</a:t>
            </a:r>
            <a:r>
              <a:rPr lang="pl-PL" sz="1600" dirty="0"/>
              <a:t> RMI registry </a:t>
            </a:r>
            <a:r>
              <a:rPr lang="pl-PL" sz="1600" dirty="0" err="1"/>
              <a:t>created</a:t>
            </a:r>
            <a:r>
              <a:rPr lang="pl-PL" sz="1600" dirty="0" smtClean="0"/>
              <a:t>.");</a:t>
            </a:r>
          </a:p>
          <a:p>
            <a:pPr marL="0" indent="0">
              <a:buNone/>
            </a:pPr>
            <a:r>
              <a:rPr lang="pl-PL" sz="1600" dirty="0" smtClean="0"/>
              <a:t>      </a:t>
            </a:r>
            <a:r>
              <a:rPr lang="pl-PL" sz="1600" dirty="0" err="1" smtClean="0"/>
              <a:t>MyInterface</a:t>
            </a:r>
            <a:r>
              <a:rPr lang="pl-PL" sz="1600" dirty="0" smtClean="0"/>
              <a:t> </a:t>
            </a:r>
            <a:r>
              <a:rPr lang="pl-PL" sz="1600" dirty="0" err="1" smtClean="0"/>
              <a:t>iObject</a:t>
            </a:r>
            <a:r>
              <a:rPr lang="pl-PL" sz="1600" dirty="0" smtClean="0"/>
              <a:t> =(</a:t>
            </a:r>
            <a:r>
              <a:rPr lang="pl-PL" sz="1600" dirty="0" err="1" smtClean="0"/>
              <a:t>MyInterface</a:t>
            </a:r>
            <a:r>
              <a:rPr lang="pl-PL" sz="1600" dirty="0" smtClean="0"/>
              <a:t>) </a:t>
            </a:r>
            <a:r>
              <a:rPr lang="pl-PL" sz="1600" dirty="0" err="1" smtClean="0">
                <a:solidFill>
                  <a:srgbClr val="FF0000"/>
                </a:solidFill>
              </a:rPr>
              <a:t>UnicastRemoteObject.exportObject</a:t>
            </a:r>
            <a:r>
              <a:rPr lang="pl-PL" sz="1600" dirty="0" smtClean="0">
                <a:solidFill>
                  <a:srgbClr val="FF0000"/>
                </a:solidFill>
              </a:rPr>
              <a:t>(</a:t>
            </a:r>
            <a:r>
              <a:rPr lang="pl-PL" sz="1600" dirty="0" err="1" smtClean="0">
                <a:solidFill>
                  <a:srgbClr val="FF0000"/>
                </a:solidFill>
              </a:rPr>
              <a:t>obj</a:t>
            </a:r>
            <a:r>
              <a:rPr lang="pl-PL" sz="1600" dirty="0" smtClean="0">
                <a:solidFill>
                  <a:srgbClr val="FF0000"/>
                </a:solidFill>
              </a:rPr>
              <a:t>, </a:t>
            </a:r>
            <a:r>
              <a:rPr lang="pl-PL" sz="1600" dirty="0">
                <a:solidFill>
                  <a:srgbClr val="FF0000"/>
                </a:solidFill>
              </a:rPr>
              <a:t>port);</a:t>
            </a:r>
          </a:p>
          <a:p>
            <a:pPr marL="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     </a:t>
            </a:r>
            <a:r>
              <a:rPr lang="pl-PL" sz="1600" dirty="0" err="1" smtClean="0">
                <a:solidFill>
                  <a:srgbClr val="FF0000"/>
                </a:solidFill>
              </a:rPr>
              <a:t>registry.bind</a:t>
            </a:r>
            <a:r>
              <a:rPr lang="pl-PL" sz="1600" dirty="0" smtClean="0">
                <a:solidFill>
                  <a:srgbClr val="FF0000"/>
                </a:solidFill>
              </a:rPr>
              <a:t>(„nazwa”, </a:t>
            </a:r>
            <a:r>
              <a:rPr lang="pl-PL" sz="1600" dirty="0" err="1" smtClean="0">
                <a:solidFill>
                  <a:srgbClr val="FF0000"/>
                </a:solidFill>
              </a:rPr>
              <a:t>iObject</a:t>
            </a:r>
            <a:r>
              <a:rPr lang="pl-PL" sz="1600" dirty="0" smtClean="0">
                <a:solidFill>
                  <a:srgbClr val="FF0000"/>
                </a:solidFill>
              </a:rPr>
              <a:t>);</a:t>
            </a:r>
            <a:endParaRPr lang="pl-PL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      } </a:t>
            </a:r>
            <a:r>
              <a:rPr lang="pl-PL" sz="1600" dirty="0" err="1"/>
              <a:t>catch</a:t>
            </a:r>
            <a:r>
              <a:rPr lang="pl-PL" sz="1600" dirty="0"/>
              <a:t> (</a:t>
            </a:r>
            <a:r>
              <a:rPr lang="pl-PL" sz="1600" dirty="0" err="1" smtClean="0"/>
              <a:t>RemoteException</a:t>
            </a:r>
            <a:r>
              <a:rPr lang="pl-PL" sz="1600" dirty="0" smtClean="0"/>
              <a:t> | </a:t>
            </a:r>
            <a:r>
              <a:rPr lang="pl-PL" sz="1600" dirty="0" err="1" smtClean="0"/>
              <a:t>AlreadyBoundException</a:t>
            </a:r>
            <a:r>
              <a:rPr lang="pl-PL" sz="1600" dirty="0" smtClean="0"/>
              <a:t> | </a:t>
            </a:r>
            <a:r>
              <a:rPr lang="pl-PL" sz="1600" dirty="0" err="1"/>
              <a:t>InterruptedException</a:t>
            </a:r>
            <a:r>
              <a:rPr lang="pl-PL" sz="1600" dirty="0"/>
              <a:t> </a:t>
            </a:r>
            <a:r>
              <a:rPr lang="pl-PL" sz="1600" dirty="0" smtClean="0"/>
              <a:t>e</a:t>
            </a:r>
            <a:r>
              <a:rPr lang="pl-PL" sz="1600" dirty="0"/>
              <a:t>) {</a:t>
            </a:r>
          </a:p>
          <a:p>
            <a:pPr marL="0" indent="0">
              <a:buNone/>
            </a:pPr>
            <a:r>
              <a:rPr lang="pl-PL" sz="1600" dirty="0" smtClean="0"/>
              <a:t>	</a:t>
            </a:r>
            <a:r>
              <a:rPr lang="pl-PL" sz="1600" dirty="0" err="1" smtClean="0"/>
              <a:t>e.printStackTrace</a:t>
            </a:r>
            <a:r>
              <a:rPr lang="pl-PL" sz="1600" dirty="0"/>
              <a:t>();</a:t>
            </a:r>
          </a:p>
          <a:p>
            <a:pPr marL="0" indent="0">
              <a:buNone/>
            </a:pPr>
            <a:r>
              <a:rPr lang="pl-PL" sz="1600" dirty="0" smtClean="0"/>
              <a:t>}</a:t>
            </a:r>
            <a:endParaRPr lang="pl-PL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REGISTRY_PORT</a:t>
            </a:r>
            <a:endParaRPr kumimoji="0" lang="pl-PL" alt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682712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 klienta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 </a:t>
            </a:r>
            <a:r>
              <a:rPr lang="pl-PL" sz="1800" dirty="0" err="1"/>
              <a:t>try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        </a:t>
            </a:r>
            <a:r>
              <a:rPr lang="pl-PL" sz="1800" dirty="0">
                <a:solidFill>
                  <a:srgbClr val="FF0000"/>
                </a:solidFill>
              </a:rPr>
              <a:t>Registry </a:t>
            </a:r>
            <a:r>
              <a:rPr lang="pl-PL" sz="1800" dirty="0" err="1">
                <a:solidFill>
                  <a:srgbClr val="FF0000"/>
                </a:solidFill>
              </a:rPr>
              <a:t>registry</a:t>
            </a:r>
            <a:r>
              <a:rPr lang="pl-PL" sz="1800" dirty="0">
                <a:solidFill>
                  <a:srgbClr val="FF0000"/>
                </a:solidFill>
              </a:rPr>
              <a:t> = </a:t>
            </a:r>
            <a:r>
              <a:rPr lang="pl-PL" sz="1800" dirty="0" err="1" smtClean="0">
                <a:solidFill>
                  <a:srgbClr val="FF0000"/>
                </a:solidFill>
              </a:rPr>
              <a:t>LocateRegistry.getRegistry</a:t>
            </a:r>
            <a:r>
              <a:rPr lang="pl-PL" sz="1800" dirty="0" smtClean="0">
                <a:solidFill>
                  <a:srgbClr val="FF0000"/>
                </a:solidFill>
              </a:rPr>
              <a:t>(port);</a:t>
            </a:r>
            <a:r>
              <a:rPr lang="pl-PL" sz="1800" dirty="0"/>
              <a:t/>
            </a:r>
            <a:br>
              <a:rPr lang="pl-PL" sz="1800" dirty="0"/>
            </a:br>
            <a:r>
              <a:rPr lang="pl-PL" sz="1800" dirty="0"/>
              <a:t>            </a:t>
            </a:r>
            <a:r>
              <a:rPr lang="pl-PL" sz="1800" dirty="0" err="1">
                <a:solidFill>
                  <a:srgbClr val="FF0000"/>
                </a:solidFill>
              </a:rPr>
              <a:t>MyInterface</a:t>
            </a:r>
            <a:r>
              <a:rPr lang="pl-PL" sz="1800" dirty="0">
                <a:solidFill>
                  <a:srgbClr val="FF0000"/>
                </a:solidFill>
              </a:rPr>
              <a:t> </a:t>
            </a:r>
            <a:r>
              <a:rPr lang="pl-PL" sz="1800" dirty="0" err="1" smtClean="0">
                <a:solidFill>
                  <a:srgbClr val="FF0000"/>
                </a:solidFill>
              </a:rPr>
              <a:t>myObject</a:t>
            </a:r>
            <a:r>
              <a:rPr lang="pl-PL" sz="1800" dirty="0" smtClean="0">
                <a:solidFill>
                  <a:srgbClr val="FF0000"/>
                </a:solidFill>
              </a:rPr>
              <a:t>= </a:t>
            </a:r>
            <a:r>
              <a:rPr lang="pl-PL" sz="1800" dirty="0">
                <a:solidFill>
                  <a:srgbClr val="FF0000"/>
                </a:solidFill>
              </a:rPr>
              <a:t>(</a:t>
            </a:r>
            <a:r>
              <a:rPr lang="pl-PL" sz="1800" dirty="0" err="1">
                <a:solidFill>
                  <a:srgbClr val="FF0000"/>
                </a:solidFill>
              </a:rPr>
              <a:t>MyInterface</a:t>
            </a:r>
            <a:r>
              <a:rPr lang="pl-PL" sz="1800" dirty="0">
                <a:solidFill>
                  <a:srgbClr val="FF0000"/>
                </a:solidFill>
              </a:rPr>
              <a:t>) </a:t>
            </a:r>
            <a:r>
              <a:rPr lang="pl-PL" sz="1800" dirty="0" err="1">
                <a:solidFill>
                  <a:srgbClr val="FF0000"/>
                </a:solidFill>
              </a:rPr>
              <a:t>registry.lookup</a:t>
            </a:r>
            <a:r>
              <a:rPr lang="pl-PL" sz="1800" dirty="0" smtClean="0">
                <a:solidFill>
                  <a:srgbClr val="FF0000"/>
                </a:solidFill>
              </a:rPr>
              <a:t>(„nazwa”);</a:t>
            </a:r>
            <a:r>
              <a:rPr lang="pl-PL" sz="1800" dirty="0"/>
              <a:t/>
            </a:r>
            <a:br>
              <a:rPr lang="pl-PL" sz="1800" dirty="0"/>
            </a:br>
            <a:r>
              <a:rPr lang="pl-PL" sz="1800" dirty="0"/>
              <a:t>            </a:t>
            </a:r>
            <a:r>
              <a:rPr lang="pl-PL" sz="1800" dirty="0" err="1" smtClean="0"/>
              <a:t>System.out.println</a:t>
            </a:r>
            <a:r>
              <a:rPr lang="pl-PL" sz="1800" dirty="0" smtClean="0"/>
              <a:t>(</a:t>
            </a:r>
            <a:r>
              <a:rPr lang="pl-PL" sz="1800" dirty="0" err="1" smtClean="0"/>
              <a:t>myObject.metoda</a:t>
            </a:r>
            <a:r>
              <a:rPr lang="pl-PL" sz="1800" dirty="0" smtClean="0"/>
              <a:t>());</a:t>
            </a:r>
            <a:r>
              <a:rPr lang="pl-PL" sz="1800" dirty="0"/>
              <a:t/>
            </a:r>
            <a:br>
              <a:rPr lang="pl-PL" sz="1800" dirty="0"/>
            </a:br>
            <a:r>
              <a:rPr lang="pl-PL" sz="1800" dirty="0"/>
              <a:t>        }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catch</a:t>
            </a:r>
            <a:r>
              <a:rPr lang="pl-PL" sz="1800" dirty="0"/>
              <a:t> (</a:t>
            </a:r>
            <a:r>
              <a:rPr lang="pl-PL" sz="1800" dirty="0" err="1"/>
              <a:t>Exception</a:t>
            </a:r>
            <a:r>
              <a:rPr lang="pl-PL" sz="1800" dirty="0"/>
              <a:t> e) {</a:t>
            </a:r>
            <a:br>
              <a:rPr lang="pl-PL" sz="1800" dirty="0"/>
            </a:br>
            <a:r>
              <a:rPr lang="pl-PL" sz="1800" dirty="0"/>
              <a:t>            ...</a:t>
            </a:r>
            <a:br>
              <a:rPr lang="pl-PL" sz="1800" dirty="0"/>
            </a:br>
            <a:r>
              <a:rPr lang="pl-PL" sz="1800" dirty="0"/>
              <a:t>        }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2583489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rozproszonych aplikacji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Podstawowe kroki przy tworzeniu aplikacji rozproszonej:</a:t>
            </a:r>
          </a:p>
          <a:p>
            <a:r>
              <a:rPr lang="pl-PL" dirty="0" smtClean="0"/>
              <a:t>projektowanie </a:t>
            </a:r>
            <a:r>
              <a:rPr lang="pl-PL" dirty="0"/>
              <a:t>i implementacja komponentów aplikacji rozproszonej</a:t>
            </a:r>
          </a:p>
          <a:p>
            <a:r>
              <a:rPr lang="pl-PL" dirty="0" smtClean="0"/>
              <a:t>kompilacja </a:t>
            </a:r>
            <a:r>
              <a:rPr lang="pl-PL" dirty="0"/>
              <a:t>źródeł i generacja namiastek</a:t>
            </a:r>
          </a:p>
          <a:p>
            <a:r>
              <a:rPr lang="pl-PL" dirty="0" smtClean="0"/>
              <a:t>udostępnienie </a:t>
            </a:r>
            <a:r>
              <a:rPr lang="pl-PL" dirty="0"/>
              <a:t>klas w sieci</a:t>
            </a:r>
          </a:p>
          <a:p>
            <a:r>
              <a:rPr lang="pl-PL" dirty="0" smtClean="0"/>
              <a:t>uruchomienie </a:t>
            </a:r>
            <a:r>
              <a:rPr lang="pl-PL" dirty="0"/>
              <a:t>aplikacji </a:t>
            </a:r>
          </a:p>
        </p:txBody>
      </p:sp>
    </p:spTree>
    <p:extLst>
      <p:ext uri="{BB962C8B-B14F-4D97-AF65-F5344CB8AC3E}">
        <p14:creationId xmlns:p14="http://schemas.microsoft.com/office/powerpoint/2010/main" val="3274213279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Policy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dirty="0"/>
              <a:t>grant</a:t>
            </a:r>
          </a:p>
          <a:p>
            <a:pPr marL="0" indent="0">
              <a:buNone/>
            </a:pPr>
            <a:r>
              <a:rPr lang="pl-PL" sz="2000" dirty="0"/>
              <a:t>{</a:t>
            </a:r>
          </a:p>
          <a:p>
            <a:pPr marL="0" indent="0">
              <a:buNone/>
            </a:pPr>
            <a:r>
              <a:rPr lang="pl-PL" sz="2000" dirty="0"/>
              <a:t> </a:t>
            </a:r>
            <a:r>
              <a:rPr lang="pl-PL" sz="2000" dirty="0" err="1"/>
              <a:t>permission</a:t>
            </a:r>
            <a:r>
              <a:rPr lang="pl-PL" sz="2000" dirty="0"/>
              <a:t> </a:t>
            </a:r>
            <a:r>
              <a:rPr lang="pl-PL" sz="2000" dirty="0" err="1"/>
              <a:t>java.net.SocketPermission</a:t>
            </a:r>
            <a:r>
              <a:rPr lang="pl-PL" sz="2000" dirty="0"/>
              <a:t> "*:1024-65535", "</a:t>
            </a:r>
            <a:r>
              <a:rPr lang="pl-PL" sz="2000" dirty="0" err="1"/>
              <a:t>connect</a:t>
            </a:r>
            <a:r>
              <a:rPr lang="pl-PL" sz="2000" dirty="0"/>
              <a:t>"</a:t>
            </a:r>
          </a:p>
          <a:p>
            <a:pPr marL="0" indent="0">
              <a:buNone/>
            </a:pPr>
            <a:r>
              <a:rPr lang="pl-PL" sz="2000" dirty="0"/>
              <a:t> </a:t>
            </a:r>
            <a:r>
              <a:rPr lang="pl-PL" sz="2000" dirty="0" err="1"/>
              <a:t>permission</a:t>
            </a:r>
            <a:r>
              <a:rPr lang="pl-PL" sz="2000" dirty="0"/>
              <a:t> </a:t>
            </a:r>
            <a:r>
              <a:rPr lang="pl-PL" sz="2000" dirty="0" err="1"/>
              <a:t>java.net.SocketPermission</a:t>
            </a:r>
            <a:r>
              <a:rPr lang="pl-PL" sz="2000" dirty="0"/>
              <a:t> "*:80", "</a:t>
            </a:r>
            <a:r>
              <a:rPr lang="pl-PL" sz="2000" dirty="0" err="1"/>
              <a:t>connect</a:t>
            </a:r>
            <a:r>
              <a:rPr lang="pl-PL" sz="2000" dirty="0"/>
              <a:t>"</a:t>
            </a:r>
          </a:p>
          <a:p>
            <a:pPr marL="0" indent="0">
              <a:buNone/>
            </a:pPr>
            <a:r>
              <a:rPr lang="pl-PL" sz="2000" dirty="0"/>
              <a:t> </a:t>
            </a:r>
            <a:r>
              <a:rPr lang="pl-PL" sz="2000" dirty="0" err="1"/>
              <a:t>permission</a:t>
            </a:r>
            <a:r>
              <a:rPr lang="pl-PL" sz="2000" dirty="0"/>
              <a:t> </a:t>
            </a:r>
            <a:r>
              <a:rPr lang="pl-PL" sz="2000" dirty="0" err="1"/>
              <a:t>java.io.FilePermission</a:t>
            </a:r>
            <a:r>
              <a:rPr lang="pl-PL" sz="2000" dirty="0"/>
              <a:t> "</a:t>
            </a:r>
            <a:r>
              <a:rPr lang="pl-PL" sz="2000" dirty="0" err="1"/>
              <a:t>downloadDirectory</a:t>
            </a:r>
            <a:r>
              <a:rPr lang="pl-PL" sz="2000" dirty="0"/>
              <a:t>", "</a:t>
            </a:r>
            <a:r>
              <a:rPr lang="pl-PL" sz="2000" dirty="0" err="1"/>
              <a:t>read</a:t>
            </a:r>
            <a:r>
              <a:rPr lang="pl-PL" sz="2000" dirty="0"/>
              <a:t>"</a:t>
            </a:r>
          </a:p>
          <a:p>
            <a:pPr marL="0" indent="0">
              <a:buNone/>
            </a:pPr>
            <a:r>
              <a:rPr lang="pl-PL" sz="2000" dirty="0" smtClean="0"/>
              <a:t>}</a:t>
            </a:r>
          </a:p>
          <a:p>
            <a:pPr marL="0" indent="0">
              <a:buNone/>
            </a:pPr>
            <a:r>
              <a:rPr lang="pl-PL" sz="2000" dirty="0"/>
              <a:t>gdzie zamiast * można umieścić nazwę komputera, na którym uruchomione jest </a:t>
            </a:r>
            <a:r>
              <a:rPr lang="pl-PL" sz="2000" dirty="0" err="1" smtClean="0"/>
              <a:t>rmiregistr</a:t>
            </a:r>
            <a:r>
              <a:rPr lang="pl-PL" sz="2000" dirty="0" smtClean="0"/>
              <a:t>.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170395729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697</TotalTime>
  <Words>282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Trebuchet MS</vt:lpstr>
      <vt:lpstr>Wingdings</vt:lpstr>
      <vt:lpstr>1_Projekt domyślny</vt:lpstr>
      <vt:lpstr>Sposoby budowy i zarządzania Aplikacjami rozproszonymi za pomocą pakietów należących do standardowej dystrybucji Javy</vt:lpstr>
      <vt:lpstr>Plan prezentacji</vt:lpstr>
      <vt:lpstr>Co to jest RMI?</vt:lpstr>
      <vt:lpstr>RMI - działanie</vt:lpstr>
      <vt:lpstr>Implementacja interfejsu i klasy</vt:lpstr>
      <vt:lpstr>Implementacja serwera</vt:lpstr>
      <vt:lpstr>Implementacja klienta</vt:lpstr>
      <vt:lpstr>Tworzenie rozproszonych aplikacji</vt:lpstr>
      <vt:lpstr>Policy</vt:lpstr>
      <vt:lpstr>Sockety</vt:lpstr>
      <vt:lpstr>Komunikacja przy użyciu socketów</vt:lpstr>
      <vt:lpstr>Teraźniejszość</vt:lpstr>
      <vt:lpstr>Literatura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DZONI</dc:creator>
  <cp:lastModifiedBy>DZONI</cp:lastModifiedBy>
  <cp:revision>69</cp:revision>
  <dcterms:created xsi:type="dcterms:W3CDTF">2016-10-16T17:08:05Z</dcterms:created>
  <dcterms:modified xsi:type="dcterms:W3CDTF">2016-11-19T14:38:07Z</dcterms:modified>
</cp:coreProperties>
</file>