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50.xml" ContentType="application/vnd.openxmlformats-officedocument.presentationml.slide+xml"/>
  <Override PartName="/ppt/slides/slide90.xml" ContentType="application/vnd.openxmlformats-officedocument.presentationml.slide+xml"/>
  <Override PartName="/ppt/slides/slide390.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310.xml" ContentType="application/vnd.openxmlformats-officedocument.presentationml.slide+xml"/>
  <Override PartName="/ppt/slideLayouts/slideLayout2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theme/theme10.xml" ContentType="application/vnd.openxmlformats-officedocument.theme+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slideLayouts/slideLayout120.xml" ContentType="application/vnd.openxmlformats-officedocument.presentationml.slideLayout+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71" r:id="rId4"/>
    <p:sldId id="272" r:id="rId5"/>
    <p:sldId id="260" r:id="rId6"/>
    <p:sldId id="274" r:id="rId7"/>
    <p:sldId id="282" r:id="rId8"/>
    <p:sldId id="259" r:id="rId9"/>
    <p:sldId id="296" r:id="rId10"/>
    <p:sldId id="285" r:id="rId11"/>
    <p:sldId id="291" r:id="rId12"/>
    <p:sldId id="301" r:id="rId13"/>
    <p:sldId id="302" r:id="rId14"/>
    <p:sldId id="303" r:id="rId15"/>
    <p:sldId id="304" r:id="rId16"/>
    <p:sldId id="306" r:id="rId17"/>
    <p:sldId id="311" r:id="rId18"/>
    <p:sldId id="319" r:id="rId19"/>
    <p:sldId id="322" r:id="rId20"/>
    <p:sldId id="323" r:id="rId21"/>
    <p:sldId id="321" r:id="rId22"/>
    <p:sldId id="324" r:id="rId23"/>
    <p:sldId id="325" r:id="rId24"/>
    <p:sldId id="326" r:id="rId25"/>
    <p:sldId id="258" r:id="rId26"/>
    <p:sldId id="329" r:id="rId27"/>
    <p:sldId id="330" r:id="rId28"/>
    <p:sldId id="331" r:id="rId29"/>
    <p:sldId id="332" r:id="rId30"/>
    <p:sldId id="277" r:id="rId31"/>
    <p:sldId id="333" r:id="rId32"/>
    <p:sldId id="278" r:id="rId33"/>
    <p:sldId id="337" r:id="rId34"/>
    <p:sldId id="295" r:id="rId35"/>
    <p:sldId id="338" r:id="rId36"/>
    <p:sldId id="279" r:id="rId37"/>
    <p:sldId id="298" r:id="rId38"/>
    <p:sldId id="328" r:id="rId39"/>
    <p:sldId id="26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بتدا" id="{A8F0B5DF-F96E-4F58-AE1C-27532BE7F055}">
          <p14:sldIdLst>
            <p14:sldId id="267"/>
            <p14:sldId id="257"/>
          </p14:sldIdLst>
        </p14:section>
        <p14:section name="معرفی" id="{8E888B95-2332-497E-99AB-30527E3E2544}">
          <p14:sldIdLst>
            <p14:sldId id="271"/>
            <p14:sldId id="272"/>
          </p14:sldIdLst>
        </p14:section>
        <p14:section name="مقدمه" id="{977EE755-E60E-4E9F-B554-61C802931F3B}">
          <p14:sldIdLst>
            <p14:sldId id="260"/>
            <p14:sldId id="274"/>
            <p14:sldId id="282"/>
          </p14:sldIdLst>
        </p14:section>
        <p14:section name="سیستم خبره" id="{D084D64E-757C-4A5D-8F8E-AAE5191EC044}">
          <p14:sldIdLst>
            <p14:sldId id="259"/>
            <p14:sldId id="296"/>
            <p14:sldId id="285"/>
            <p14:sldId id="291"/>
            <p14:sldId id="301"/>
            <p14:sldId id="302"/>
            <p14:sldId id="303"/>
            <p14:sldId id="304"/>
            <p14:sldId id="306"/>
            <p14:sldId id="311"/>
            <p14:sldId id="319"/>
            <p14:sldId id="322"/>
            <p14:sldId id="323"/>
            <p14:sldId id="321"/>
            <p14:sldId id="324"/>
            <p14:sldId id="325"/>
            <p14:sldId id="326"/>
          </p14:sldIdLst>
        </p14:section>
        <p14:section name="برنامه کلیپس" id="{68726A94-6175-44E0-85DF-9ED7CD4F29B2}">
          <p14:sldIdLst>
            <p14:sldId id="258"/>
            <p14:sldId id="329"/>
            <p14:sldId id="330"/>
            <p14:sldId id="331"/>
            <p14:sldId id="332"/>
          </p14:sldIdLst>
        </p14:section>
        <p14:section name="رابط کاربری محاوره ای گرافیکی برای CLIPS" id="{F0391145-9738-478E-8E4A-0D04BB1A1157}">
          <p14:sldIdLst>
            <p14:sldId id="277"/>
            <p14:sldId id="333"/>
          </p14:sldIdLst>
        </p14:section>
        <p14:section name="پیاده سازی یک سناریو" id="{F45E106E-31DC-4535-86EB-D7FB42F1ADEF}">
          <p14:sldIdLst>
            <p14:sldId id="278"/>
            <p14:sldId id="337"/>
          </p14:sldIdLst>
        </p14:section>
        <p14:section name="جمع بندی" id="{E0748DBE-E68E-4ABA-A833-5E3A787CCBCE}">
          <p14:sldIdLst>
            <p14:sldId id="295"/>
            <p14:sldId id="338"/>
          </p14:sldIdLst>
        </p14:section>
        <p14:section name="منابع و مراجع" id="{28BD5CD7-7B79-4044-85E6-1A6E275C7A13}">
          <p14:sldIdLst>
            <p14:sldId id="279"/>
            <p14:sldId id="298"/>
            <p14:sldId id="32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3F3F3"/>
    <a:srgbClr val="436DCD"/>
    <a:srgbClr val="144380"/>
    <a:srgbClr val="28AFEA"/>
    <a:srgbClr val="7E90E5"/>
    <a:srgbClr val="FFB361"/>
    <a:srgbClr val="6D40FB"/>
    <a:srgbClr val="EEEEEE"/>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9" autoAdjust="0"/>
    <p:restoredTop sz="94660"/>
  </p:normalViewPr>
  <p:slideViewPr>
    <p:cSldViewPr snapToGrid="0">
      <p:cViewPr varScale="1">
        <p:scale>
          <a:sx n="90" d="100"/>
          <a:sy n="90" d="100"/>
        </p:scale>
        <p:origin x="4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22/04/1445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5072917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22/04/1445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17001430"/>
      </p:ext>
    </p:extLst>
  </p:cSld>
  <p:clrMapOvr>
    <a:masterClrMapping/>
  </p:clrMapOvr>
  <p:transition spd="slow">
    <p:push dir="u"/>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20/04/1445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1700143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22/04/1445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02782432"/>
      </p:ext>
    </p:extLst>
  </p:cSld>
  <p:clrMapOvr>
    <a:masterClrMapping/>
  </p:clrMapOvr>
  <p:transition spd="slow">
    <p:push dir="u"/>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0278243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22/04/1445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74047238"/>
      </p:ext>
    </p:extLst>
  </p:cSld>
  <p:clrMapOvr>
    <a:masterClrMapping/>
  </p:clrMapOvr>
  <p:transition spd="slow">
    <p:push dir="u"/>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7404723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50729171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22/04/1445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3839709147"/>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383970914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F7A59-BA59-48BB-959F-0117BF20671D}" type="datetimeFigureOut">
              <a:rPr lang="fa-IR" smtClean="0"/>
              <a:t>22/04/1445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23533656"/>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235336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F7A59-BA59-48BB-959F-0117BF20671D}" type="datetimeFigureOut">
              <a:rPr lang="fa-IR" smtClean="0"/>
              <a:t>22/04/1445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27058060"/>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F7A59-BA59-48BB-959F-0117BF20671D}" type="datetimeFigureOut">
              <a:rPr lang="fa-IR" smtClean="0"/>
              <a:t>20/04/1445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270580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F7A59-BA59-48BB-959F-0117BF20671D}" type="datetimeFigureOut">
              <a:rPr lang="fa-IR" smtClean="0"/>
              <a:t>22/04/1445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47801695"/>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F7A59-BA59-48BB-959F-0117BF20671D}" type="datetimeFigureOut">
              <a:rPr lang="fa-IR" smtClean="0"/>
              <a:t>20/04/1445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4780169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F7A59-BA59-48BB-959F-0117BF20671D}" type="datetimeFigureOut">
              <a:rPr lang="fa-IR" smtClean="0"/>
              <a:t>22/04/1445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866309152"/>
      </p:ext>
    </p:extLst>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F7A59-BA59-48BB-959F-0117BF20671D}" type="datetimeFigureOut">
              <a:rPr lang="fa-IR" smtClean="0"/>
              <a:t>20/04/1445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86630915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318519" y="842590"/>
            <a:ext cx="4538943" cy="517282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3713092745"/>
      </p:ext>
    </p:extLst>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318519" y="842590"/>
            <a:ext cx="4538943" cy="517282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371309274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451869" y="3429000"/>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6" name="Picture Placeholder 4">
            <a:extLst>
              <a:ext uri="{FF2B5EF4-FFF2-40B4-BE49-F238E27FC236}">
                <a16:creationId xmlns:a16="http://schemas.microsoft.com/office/drawing/2014/main" id="{708B0586-7137-4BAF-974C-AE64B5D1B57D}"/>
              </a:ext>
            </a:extLst>
          </p:cNvPr>
          <p:cNvSpPr>
            <a:spLocks noGrp="1"/>
          </p:cNvSpPr>
          <p:nvPr>
            <p:ph type="pic" idx="10"/>
          </p:nvPr>
        </p:nvSpPr>
        <p:spPr>
          <a:xfrm>
            <a:off x="1451869" y="861637"/>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7" name="Picture Placeholder 4">
            <a:extLst>
              <a:ext uri="{FF2B5EF4-FFF2-40B4-BE49-F238E27FC236}">
                <a16:creationId xmlns:a16="http://schemas.microsoft.com/office/drawing/2014/main" id="{8B0C0379-CA3B-4875-8657-AE054DC5FF37}"/>
              </a:ext>
            </a:extLst>
          </p:cNvPr>
          <p:cNvSpPr>
            <a:spLocks noGrp="1"/>
          </p:cNvSpPr>
          <p:nvPr>
            <p:ph type="pic" idx="11"/>
          </p:nvPr>
        </p:nvSpPr>
        <p:spPr>
          <a:xfrm>
            <a:off x="6096000" y="3428999"/>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808716034"/>
      </p:ext>
    </p:extLst>
  </p:cSld>
  <p:clrMapOvr>
    <a:masterClrMapping/>
  </p:clrMapOvr>
  <p:transition spd="slow">
    <p:push dir="u"/>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451869" y="3429000"/>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6" name="Picture Placeholder 4">
            <a:extLst>
              <a:ext uri="{FF2B5EF4-FFF2-40B4-BE49-F238E27FC236}">
                <a16:creationId xmlns:a16="http://schemas.microsoft.com/office/drawing/2014/main" id="{708B0586-7137-4BAF-974C-AE64B5D1B57D}"/>
              </a:ext>
            </a:extLst>
          </p:cNvPr>
          <p:cNvSpPr>
            <a:spLocks noGrp="1"/>
          </p:cNvSpPr>
          <p:nvPr>
            <p:ph type="pic" idx="10"/>
          </p:nvPr>
        </p:nvSpPr>
        <p:spPr>
          <a:xfrm>
            <a:off x="1451869" y="861637"/>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7" name="Picture Placeholder 4">
            <a:extLst>
              <a:ext uri="{FF2B5EF4-FFF2-40B4-BE49-F238E27FC236}">
                <a16:creationId xmlns:a16="http://schemas.microsoft.com/office/drawing/2014/main" id="{8B0C0379-CA3B-4875-8657-AE054DC5FF37}"/>
              </a:ext>
            </a:extLst>
          </p:cNvPr>
          <p:cNvSpPr>
            <a:spLocks noGrp="1"/>
          </p:cNvSpPr>
          <p:nvPr>
            <p:ph type="pic" idx="11"/>
          </p:nvPr>
        </p:nvSpPr>
        <p:spPr>
          <a:xfrm>
            <a:off x="6096000" y="3428999"/>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80871603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22/04/1445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739040047"/>
      </p:ext>
    </p:extLst>
  </p:cSld>
  <p:clrMapOvr>
    <a:masterClrMapping/>
  </p:clrMapOvr>
  <p:transition spd="slow">
    <p:push dir="u"/>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20/04/1445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73904004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1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slideLayout" Target="../slideLayouts/slideLayout120.xml"/><Relationship Id="rId2" Type="http://schemas.openxmlformats.org/officeDocument/2006/relationships/slideLayout" Target="../slideLayouts/slideLayout20.xml"/><Relationship Id="rId1" Type="http://schemas.openxmlformats.org/officeDocument/2006/relationships/slideLayout" Target="../slideLayouts/slideLayout13.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FC172C-02C3-4EDD-A774-13078D7FE6D7}"/>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CE4F7DD7-C4B0-48B0-8140-8D47A8574A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7863FDB-B3E6-46D0-83AD-2983F79993BE}"/>
                </a:ext>
              </a:extLst>
            </p:cNvPr>
            <p:cNvSpPr/>
            <p:nvPr/>
          </p:nvSpPr>
          <p:spPr>
            <a:xfrm>
              <a:off x="0" y="-1"/>
              <a:ext cx="12192000" cy="6857999"/>
            </a:xfrm>
            <a:prstGeom prst="rect">
              <a:avLst/>
            </a:prstGeom>
            <a:solidFill>
              <a:srgbClr val="ECECE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800"/>
            </a:p>
          </p:txBody>
        </p:sp>
      </p:gr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F7A59-BA59-48BB-959F-0117BF20671D}" type="datetimeFigureOut">
              <a:rPr lang="fa-IR" smtClean="0"/>
              <a:t>22/04/1445</a:t>
            </a:fld>
            <a:endParaRPr lang="fa-I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E7D8-C012-4C5D-9072-4B469F200407}" type="slidenum">
              <a:rPr lang="fa-IR" smtClean="0"/>
              <a:t>‹#›</a:t>
            </a:fld>
            <a:endParaRPr lang="fa-IR"/>
          </a:p>
        </p:txBody>
      </p:sp>
    </p:spTree>
    <p:extLst>
      <p:ext uri="{BB962C8B-B14F-4D97-AF65-F5344CB8AC3E}">
        <p14:creationId xmlns:p14="http://schemas.microsoft.com/office/powerpoint/2010/main" val="777417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ransition spd="slow">
    <p:push dir="u"/>
  </p:transition>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FC172C-02C3-4EDD-A774-13078D7FE6D7}"/>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CE4F7DD7-C4B0-48B0-8140-8D47A8574A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7863FDB-B3E6-46D0-83AD-2983F79993BE}"/>
                </a:ext>
              </a:extLst>
            </p:cNvPr>
            <p:cNvSpPr/>
            <p:nvPr/>
          </p:nvSpPr>
          <p:spPr>
            <a:xfrm>
              <a:off x="0" y="-1"/>
              <a:ext cx="12192000" cy="6857999"/>
            </a:xfrm>
            <a:prstGeom prst="rect">
              <a:avLst/>
            </a:prstGeom>
            <a:solidFill>
              <a:srgbClr val="ECECE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800"/>
            </a:p>
          </p:txBody>
        </p:sp>
      </p:gr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F7A59-BA59-48BB-959F-0117BF20671D}" type="datetimeFigureOut">
              <a:rPr lang="fa-IR" smtClean="0"/>
              <a:t>20/04/1445</a:t>
            </a:fld>
            <a:endParaRPr lang="fa-I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E7D8-C012-4C5D-9072-4B469F200407}" type="slidenum">
              <a:rPr lang="fa-IR" smtClean="0"/>
              <a:t>‹#›</a:t>
            </a:fld>
            <a:endParaRPr lang="fa-IR"/>
          </a:p>
        </p:txBody>
      </p:sp>
    </p:spTree>
    <p:extLst>
      <p:ext uri="{BB962C8B-B14F-4D97-AF65-F5344CB8AC3E}">
        <p14:creationId xmlns:p14="http://schemas.microsoft.com/office/powerpoint/2010/main" val="777417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ransition spd="slow">
    <p:push dir="u"/>
  </p:transition>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7.svg"/><Relationship Id="rId18" Type="http://schemas.openxmlformats.org/officeDocument/2006/relationships/image" Target="../media/image9.svg"/><Relationship Id="rId26" Type="http://schemas.openxmlformats.org/officeDocument/2006/relationships/image" Target="../media/image11.svg"/><Relationship Id="rId39" Type="http://schemas.openxmlformats.org/officeDocument/2006/relationships/slide" Target="slide310.xml"/><Relationship Id="rId21" Type="http://schemas.openxmlformats.org/officeDocument/2006/relationships/image" Target="../media/image9.svg"/><Relationship Id="rId34" Type="http://schemas.openxmlformats.org/officeDocument/2006/relationships/slide" Target="slide55.xml"/><Relationship Id="rId7" Type="http://schemas.openxmlformats.org/officeDocument/2006/relationships/image" Target="../media/image4.png"/><Relationship Id="rId2" Type="http://schemas.openxmlformats.org/officeDocument/2006/relationships/image" Target="../media/image2.png"/><Relationship Id="rId16" Type="http://schemas.openxmlformats.org/officeDocument/2006/relationships/image" Target="../media/image7.svg"/><Relationship Id="rId20" Type="http://schemas.openxmlformats.org/officeDocument/2006/relationships/image" Target="../media/image80.png"/><Relationship Id="rId29" Type="http://schemas.openxmlformats.org/officeDocument/2006/relationships/slide" Target="slide51.xml"/><Relationship Id="rId41"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5.svg"/><Relationship Id="rId24" Type="http://schemas.openxmlformats.org/officeDocument/2006/relationships/slide" Target="slide47.xml"/><Relationship Id="rId32" Type="http://schemas.openxmlformats.org/officeDocument/2006/relationships/image" Target="../media/image14.png"/><Relationship Id="rId37" Type="http://schemas.openxmlformats.org/officeDocument/2006/relationships/image" Target="../media/image16.png"/><Relationship Id="rId40" Type="http://schemas.openxmlformats.org/officeDocument/2006/relationships/image" Target="../media/image160.png"/><Relationship Id="rId5" Type="http://schemas.openxmlformats.org/officeDocument/2006/relationships/image" Target="../media/image21.png"/><Relationship Id="rId15" Type="http://schemas.openxmlformats.org/officeDocument/2006/relationships/image" Target="../media/image60.png"/><Relationship Id="rId23" Type="http://schemas.openxmlformats.org/officeDocument/2006/relationships/image" Target="../media/image11.svg"/><Relationship Id="rId28" Type="http://schemas.openxmlformats.org/officeDocument/2006/relationships/image" Target="../media/image13.svg"/><Relationship Id="rId36" Type="http://schemas.openxmlformats.org/officeDocument/2006/relationships/image" Target="../media/image15.svg"/><Relationship Id="rId10" Type="http://schemas.openxmlformats.org/officeDocument/2006/relationships/image" Target="../media/image40.png"/><Relationship Id="rId19" Type="http://schemas.openxmlformats.org/officeDocument/2006/relationships/slide" Target="slide43.xml"/><Relationship Id="rId31" Type="http://schemas.openxmlformats.org/officeDocument/2006/relationships/image" Target="../media/image13.svg"/><Relationship Id="rId4" Type="http://schemas.openxmlformats.org/officeDocument/2006/relationships/slide" Target="slide50.xml"/><Relationship Id="rId9" Type="http://schemas.openxmlformats.org/officeDocument/2006/relationships/slide" Target="slide90.xml"/><Relationship Id="rId14" Type="http://schemas.openxmlformats.org/officeDocument/2006/relationships/slide" Target="slide390.xml"/><Relationship Id="rId22" Type="http://schemas.openxmlformats.org/officeDocument/2006/relationships/image" Target="../media/image10.png"/><Relationship Id="rId27" Type="http://schemas.openxmlformats.org/officeDocument/2006/relationships/image" Target="../media/image12.png"/><Relationship Id="rId30" Type="http://schemas.openxmlformats.org/officeDocument/2006/relationships/image" Target="../media/image120.png"/><Relationship Id="rId35" Type="http://schemas.openxmlformats.org/officeDocument/2006/relationships/image" Target="../media/image140.png"/><Relationship Id="rId8" Type="http://schemas.openxmlformats.org/officeDocument/2006/relationships/image" Target="../media/image5.svg"/><Relationship Id="rId3" Type="http://schemas.openxmlformats.org/officeDocument/2006/relationships/image" Target="../media/image3.svg"/><Relationship Id="rId12" Type="http://schemas.openxmlformats.org/officeDocument/2006/relationships/image" Target="../media/image6.png"/><Relationship Id="rId17" Type="http://schemas.openxmlformats.org/officeDocument/2006/relationships/image" Target="../media/image8.png"/><Relationship Id="rId25" Type="http://schemas.openxmlformats.org/officeDocument/2006/relationships/image" Target="../media/image100.png"/><Relationship Id="rId33" Type="http://schemas.openxmlformats.org/officeDocument/2006/relationships/image" Target="../media/image15.svg"/><Relationship Id="rId38" Type="http://schemas.openxmlformats.org/officeDocument/2006/relationships/image" Target="../media/image1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D12686-7FE4-4928-B5C5-ADFAD3639378}"/>
              </a:ext>
            </a:extLst>
          </p:cNvPr>
          <p:cNvGrpSpPr/>
          <p:nvPr/>
        </p:nvGrpSpPr>
        <p:grpSpPr>
          <a:xfrm>
            <a:off x="0" y="-1"/>
            <a:ext cx="12192000" cy="6858001"/>
            <a:chOff x="0" y="-1"/>
            <a:chExt cx="12192000" cy="6858001"/>
          </a:xfrm>
        </p:grpSpPr>
        <p:pic>
          <p:nvPicPr>
            <p:cNvPr id="7" name="Picture 6">
              <a:extLst>
                <a:ext uri="{FF2B5EF4-FFF2-40B4-BE49-F238E27FC236}">
                  <a16:creationId xmlns:a16="http://schemas.microsoft.com/office/drawing/2014/main" id="{C0397BED-D89E-4B39-8915-70B290DB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99AE8C3-9006-4269-8BF2-588AAF73FF2F}"/>
                </a:ext>
              </a:extLst>
            </p:cNvPr>
            <p:cNvSpPr/>
            <p:nvPr/>
          </p:nvSpPr>
          <p:spPr>
            <a:xfrm>
              <a:off x="0" y="-1"/>
              <a:ext cx="12192000" cy="6857999"/>
            </a:xfrm>
            <a:prstGeom prst="rect">
              <a:avLst/>
            </a:prstGeom>
            <a:solidFill>
              <a:srgbClr val="ECECE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grpSp>
      <p:sp>
        <p:nvSpPr>
          <p:cNvPr id="5" name="TextBox 4">
            <a:extLst>
              <a:ext uri="{FF2B5EF4-FFF2-40B4-BE49-F238E27FC236}">
                <a16:creationId xmlns:a16="http://schemas.microsoft.com/office/drawing/2014/main" id="{86DE8940-0277-47BD-8895-0389B5144B83}"/>
              </a:ext>
            </a:extLst>
          </p:cNvPr>
          <p:cNvSpPr txBox="1"/>
          <p:nvPr/>
        </p:nvSpPr>
        <p:spPr>
          <a:xfrm>
            <a:off x="3200400" y="-2555011"/>
            <a:ext cx="5791200" cy="9248686"/>
          </a:xfrm>
          <a:prstGeom prst="rect">
            <a:avLst/>
          </a:prstGeom>
          <a:noFill/>
        </p:spPr>
        <p:txBody>
          <a:bodyPr wrap="square" rtlCol="1">
            <a:spAutoFit/>
          </a:bodyPr>
          <a:lstStyle/>
          <a:p>
            <a:pPr algn="ctr">
              <a:buClr>
                <a:srgbClr val="000000"/>
              </a:buClr>
              <a:buFont typeface="Arial"/>
              <a:buNone/>
            </a:pPr>
            <a:r>
              <a:rPr lang="en-US" sz="59500" kern="0" spc="50" dirty="0">
                <a:ln w="0"/>
                <a:solidFill>
                  <a:srgbClr val="595959"/>
                </a:solidFill>
                <a:effectLst>
                  <a:innerShdw blurRad="88900" dist="50800" dir="13500000">
                    <a:srgbClr val="000000">
                      <a:alpha val="80000"/>
                    </a:srgbClr>
                  </a:innerShdw>
                </a:effectLst>
                <a:latin typeface="S Besmellah 4" pitchFamily="2" charset="0"/>
                <a:cs typeface="Arial"/>
                <a:sym typeface="Arial"/>
              </a:rPr>
              <a:t>u</a:t>
            </a:r>
            <a:endParaRPr lang="fa-IR" sz="59500" kern="0" spc="50" dirty="0">
              <a:ln w="0"/>
              <a:solidFill>
                <a:srgbClr val="595959"/>
              </a:solidFill>
              <a:effectLst>
                <a:innerShdw blurRad="88900" dist="50800" dir="13500000">
                  <a:srgbClr val="000000">
                    <a:alpha val="80000"/>
                  </a:srgbClr>
                </a:innerShdw>
              </a:effectLst>
              <a:latin typeface="S Besmellah 4" pitchFamily="2" charset="0"/>
              <a:sym typeface="Arial"/>
            </a:endParaRPr>
          </a:p>
        </p:txBody>
      </p:sp>
    </p:spTree>
    <p:extLst>
      <p:ext uri="{BB962C8B-B14F-4D97-AF65-F5344CB8AC3E}">
        <p14:creationId xmlns:p14="http://schemas.microsoft.com/office/powerpoint/2010/main" val="334399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400"/>
                                        <p:tgtEl>
                                          <p:spTgt spid="5"/>
                                        </p:tgtEl>
                                      </p:cBhvr>
                                    </p:animEffect>
                                    <p:anim calcmode="lin" valueType="num">
                                      <p:cBhvr>
                                        <p:cTn id="8" dur="1400" fill="hold"/>
                                        <p:tgtEl>
                                          <p:spTgt spid="5"/>
                                        </p:tgtEl>
                                        <p:attrNameLst>
                                          <p:attrName>ppt_x</p:attrName>
                                        </p:attrNameLst>
                                      </p:cBhvr>
                                      <p:tavLst>
                                        <p:tav tm="0">
                                          <p:val>
                                            <p:strVal val="#ppt_x"/>
                                          </p:val>
                                        </p:tav>
                                        <p:tav tm="100000">
                                          <p:val>
                                            <p:strVal val="#ppt_x"/>
                                          </p:val>
                                        </p:tav>
                                      </p:tavLst>
                                    </p:anim>
                                    <p:anim calcmode="lin" valueType="num">
                                      <p:cBhvr>
                                        <p:cTn id="9" dur="14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7ECA0A-403A-42AA-9912-AC742416306F}"/>
              </a:ext>
            </a:extLst>
          </p:cNvPr>
          <p:cNvSpPr/>
          <p:nvPr/>
        </p:nvSpPr>
        <p:spPr>
          <a:xfrm>
            <a:off x="534641" y="552562"/>
            <a:ext cx="11122718" cy="519427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قادر به انجام تعدادی از اقدامات هستند، از جمله:</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مشاوره دادن</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کمک در تصمیم گیری انسانی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استخراج راه حل ها</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تشخیص</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تفسیر ورودی ها و ارائه خروجی های مرتبط</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 بینی نتایج</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توجیه نتیجه گیری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پیشنهادهایی برای راه حل های جایگزین برای یک</a:t>
            </a:r>
            <a:r>
              <a:rPr lang="fa-IR" sz="2400" dirty="0">
                <a:solidFill>
                  <a:schemeClr val="tx1">
                    <a:lumMod val="95000"/>
                    <a:lumOff val="5000"/>
                  </a:schemeClr>
                </a:solidFill>
                <a:cs typeface="B Mitra" panose="00000400000000000000" pitchFamily="2"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مشکل</a:t>
            </a:r>
          </a:p>
        </p:txBody>
      </p:sp>
      <p:grpSp>
        <p:nvGrpSpPr>
          <p:cNvPr id="6" name="Group 5">
            <a:extLst>
              <a:ext uri="{FF2B5EF4-FFF2-40B4-BE49-F238E27FC236}">
                <a16:creationId xmlns:a16="http://schemas.microsoft.com/office/drawing/2014/main" id="{DFD2D52E-F4B1-4F33-A24D-266A680CBF56}"/>
              </a:ext>
            </a:extLst>
          </p:cNvPr>
          <p:cNvGrpSpPr/>
          <p:nvPr/>
        </p:nvGrpSpPr>
        <p:grpSpPr>
          <a:xfrm>
            <a:off x="10823485" y="5984290"/>
            <a:ext cx="1224078" cy="734400"/>
            <a:chOff x="10781922" y="158400"/>
            <a:chExt cx="1224078" cy="734400"/>
          </a:xfrm>
        </p:grpSpPr>
        <p:sp>
          <p:nvSpPr>
            <p:cNvPr id="7" name="Rectangle: Rounded Corners 6">
              <a:extLst>
                <a:ext uri="{FF2B5EF4-FFF2-40B4-BE49-F238E27FC236}">
                  <a16:creationId xmlns:a16="http://schemas.microsoft.com/office/drawing/2014/main" id="{29D47839-F9ED-44F2-8034-275972D97E1C}"/>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10</a:t>
              </a:r>
            </a:p>
          </p:txBody>
        </p:sp>
        <p:grpSp>
          <p:nvGrpSpPr>
            <p:cNvPr id="8" name="Group 7">
              <a:extLst>
                <a:ext uri="{FF2B5EF4-FFF2-40B4-BE49-F238E27FC236}">
                  <a16:creationId xmlns:a16="http://schemas.microsoft.com/office/drawing/2014/main" id="{A00ADABD-9270-4880-88C3-C5DA0106B580}"/>
                </a:ext>
              </a:extLst>
            </p:cNvPr>
            <p:cNvGrpSpPr>
              <a:grpSpLocks noChangeAspect="1"/>
            </p:cNvGrpSpPr>
            <p:nvPr/>
          </p:nvGrpSpPr>
          <p:grpSpPr>
            <a:xfrm>
              <a:off x="11271600" y="158400"/>
              <a:ext cx="734400" cy="734400"/>
              <a:chOff x="4257356" y="2749104"/>
              <a:chExt cx="1145658" cy="1145658"/>
            </a:xfrm>
          </p:grpSpPr>
          <p:sp>
            <p:nvSpPr>
              <p:cNvPr id="9" name="Rectangle: Rounded Corners 8">
                <a:extLst>
                  <a:ext uri="{FF2B5EF4-FFF2-40B4-BE49-F238E27FC236}">
                    <a16:creationId xmlns:a16="http://schemas.microsoft.com/office/drawing/2014/main" id="{BB909B22-97AA-4C37-93EE-C2D5FE0F3B39}"/>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0" name="Graphic 22">
                <a:extLst>
                  <a:ext uri="{FF2B5EF4-FFF2-40B4-BE49-F238E27FC236}">
                    <a16:creationId xmlns:a16="http://schemas.microsoft.com/office/drawing/2014/main" id="{BD055544-2891-4774-B432-09EE09D418A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11" name="Freeform: Shape 10">
                  <a:extLst>
                    <a:ext uri="{FF2B5EF4-FFF2-40B4-BE49-F238E27FC236}">
                      <a16:creationId xmlns:a16="http://schemas.microsoft.com/office/drawing/2014/main" id="{9E3AA59C-8672-46FA-955E-25908E21E68A}"/>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49F5FC4A-F050-4F6E-97B5-146BD17483A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211CAD5E-A942-41FA-B1FE-3C0F957F6524}"/>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B3214427-7199-4403-B8FF-3DE5441E656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E5D4DFD4-1DB0-43A1-A00E-1BD05A5CC1E9}"/>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5F37FFDA-F393-42C2-845D-0AACFCE6396E}"/>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EA0CC05C-2062-4519-9DBE-E801134AF70B}"/>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6FE3FF28-2949-4D1C-9CAE-0BA054131898}"/>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D1010179-EB6C-4C2A-A0FD-05162D77B0D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91B3FDDF-FAF1-4FBF-98D1-1D9828D6F254}"/>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A5D54F8D-DF16-4A09-8572-62154B72503B}"/>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1C4D5673-78D4-4326-BF99-D471C6D55909}"/>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D536AE6F-EF64-425D-BCE5-858B178B44A5}"/>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89E5946-177A-41F4-BE96-53D7336A2C3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CEB8DB0B-C11A-4A22-A01A-903C9F6F4172}"/>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5510365-3122-4EFD-99F5-18473CE0999B}"/>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CA5A928B-347E-4B5A-8101-F61BD253E24C}"/>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45EEA75-E3CE-4662-8EF5-C354CFBC6EE2}"/>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2113030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11</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174654" y="450540"/>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ویژگی‌های</a:t>
            </a:r>
            <a:r>
              <a:rPr lang="en-US"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های خبره</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endPar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8958765"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مختلف</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تصمیم‌گیری‌های مهم </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6219941" y="1963316"/>
            <a:ext cx="2750165"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6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ارتباط با کاربر</a:t>
            </a:r>
            <a:r>
              <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a:t>
            </a: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با زبان انسان</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ارائه خروجی قابل فهم انسان</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3484338"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بر اساس واقعیت‌ها، تجربه‌ها و استنتاج‌های منطقی گذشته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749006" y="1963316"/>
            <a:ext cx="2746404"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حل پیچیده ‌ترین مسائل</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در کوتاه‌ترین زمان ممکن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8696590" y="3469469"/>
            <a:ext cx="3008849"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کارایی بالا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5960988" y="3469469"/>
            <a:ext cx="3009118"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قابل فهم</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3223640" y="3469469"/>
            <a:ext cx="3009118"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معتبر</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486561" y="3469469"/>
            <a:ext cx="3008849"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پاسخ در زمان کوتاه</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2420990" y="4493829"/>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5250608" y="2371590"/>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9332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اجزای سیستم های خبره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پایگاه دانش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Knowledge Base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User Interface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70" y="3348298"/>
            <a:ext cx="4442579" cy="1026389"/>
            <a:chOff x="6379566" y="1832757"/>
            <a:chExt cx="4442579"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6" y="1832757"/>
              <a:ext cx="4053812" cy="1026389"/>
              <a:chOff x="6445937" y="1961921"/>
              <a:chExt cx="3543899"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5"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Inferenc</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Engine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468558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دانش</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دانش مجموعه‌ای از داده‌های حقیقی و تجربه‌های حاصل شده از استنتاج‌های سیستم‌های خبره پیرامون موضوعی خاص است که در مواقع حل مسائل، مورد بررسی قرار می‌گیرند.</a:t>
            </a:r>
          </a:p>
        </p:txBody>
      </p:sp>
      <p:sp>
        <p:nvSpPr>
          <p:cNvPr id="2" name="Rectangle 1">
            <a:extLst>
              <a:ext uri="{FF2B5EF4-FFF2-40B4-BE49-F238E27FC236}">
                <a16:creationId xmlns:a16="http://schemas.microsoft.com/office/drawing/2014/main" id="{58E6DD95-3F66-AF78-B90F-E11E279EEB71}"/>
              </a:ext>
            </a:extLst>
          </p:cNvPr>
          <p:cNvSpPr/>
          <p:nvPr/>
        </p:nvSpPr>
        <p:spPr>
          <a:xfrm>
            <a:off x="794480" y="3831903"/>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میزان موفقیت سیستم‌های خبره در حل مسائل، تا حد زیادی به کیفیت،‌ جامع بودن و صحیح بودن دانش موجود در پایگاه داده بستگی دارد</a:t>
            </a:r>
          </a:p>
        </p:txBody>
      </p:sp>
    </p:spTree>
    <p:extLst>
      <p:ext uri="{BB962C8B-B14F-4D97-AF65-F5344CB8AC3E}">
        <p14:creationId xmlns:p14="http://schemas.microsoft.com/office/powerpoint/2010/main" val="722518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پایگاه دانش </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14</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سیستم‌های خبره، پایگاه دانش به عنوان حافظه‌ای محسوب می‌شود که دانش‌های استنتاج شده از سیستم‌های خبره مختلف را در خود نگهداری می‌کند. </a:t>
            </a:r>
          </a:p>
        </p:txBody>
      </p:sp>
    </p:spTree>
    <p:extLst>
      <p:ext uri="{BB962C8B-B14F-4D97-AF65-F5344CB8AC3E}">
        <p14:creationId xmlns:p14="http://schemas.microsoft.com/office/powerpoint/2010/main" val="3590936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رابط کاربری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منظور تعامل با کاربر و دریافت پرسمان‌های آن‌ها در قالبی مشخص طراحی می‌شوند.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78233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6539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موتور استنتاج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16</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به عنوان مغز سیستم‌های خبره محسوب می‌شود و وظیفه پردازش اصلی سیستم را بر عهده دارد. موتور استنتاج از قوانین استنتاجی استفاده می‌کند تا با استخراج دانش از پایگاه دانش، درباره مسئله‌ای تصمیم بگیرد یا به اطلاعات جدیدی دست یابد.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44564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20744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انواع سیستم های خبره چیست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2400" b="1" dirty="0">
                  <a:cs typeface="IRAN Sans" panose="020B0400000000000000" pitchFamily="34" charset="-78"/>
                </a:rPr>
                <a:t>17</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algn="ctr" rtl="1"/>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pPr algn="ctr" rtl="1"/>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pPr algn="ctr" rtl="1"/>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pPr algn="ctr" rtl="1"/>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pPr algn="ctr" rtl="1"/>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pPr algn="ctr" rtl="1"/>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pPr algn="ctr" rtl="1"/>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pPr algn="ctr" rtl="1"/>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قاعده‌مند</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Rule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مبتنی بر قاب</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Frame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ترکیبی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Hybrid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 name="Group 2">
            <a:extLst>
              <a:ext uri="{FF2B5EF4-FFF2-40B4-BE49-F238E27FC236}">
                <a16:creationId xmlns:a16="http://schemas.microsoft.com/office/drawing/2014/main" id="{5D23880C-1726-3A13-A1B7-5811ECD0D22E}"/>
              </a:ext>
            </a:extLst>
          </p:cNvPr>
          <p:cNvGrpSpPr/>
          <p:nvPr/>
        </p:nvGrpSpPr>
        <p:grpSpPr>
          <a:xfrm>
            <a:off x="6379564" y="4546522"/>
            <a:ext cx="4442580" cy="1026389"/>
            <a:chOff x="6379565" y="1832757"/>
            <a:chExt cx="4442580" cy="1026389"/>
          </a:xfrm>
        </p:grpSpPr>
        <p:grpSp>
          <p:nvGrpSpPr>
            <p:cNvPr id="4" name="Group 3">
              <a:extLst>
                <a:ext uri="{FF2B5EF4-FFF2-40B4-BE49-F238E27FC236}">
                  <a16:creationId xmlns:a16="http://schemas.microsoft.com/office/drawing/2014/main" id="{56264FCB-1DA2-A820-56BF-D2AA161BB6D2}"/>
                </a:ext>
              </a:extLst>
            </p:cNvPr>
            <p:cNvGrpSpPr/>
            <p:nvPr/>
          </p:nvGrpSpPr>
          <p:grpSpPr>
            <a:xfrm>
              <a:off x="6379565" y="1832757"/>
              <a:ext cx="4053813" cy="1026389"/>
              <a:chOff x="6445937" y="1961921"/>
              <a:chExt cx="3543900" cy="1364718"/>
            </a:xfrm>
          </p:grpSpPr>
          <p:sp>
            <p:nvSpPr>
              <p:cNvPr id="6" name="Google Shape;254;p28">
                <a:extLst>
                  <a:ext uri="{FF2B5EF4-FFF2-40B4-BE49-F238E27FC236}">
                    <a16:creationId xmlns:a16="http://schemas.microsoft.com/office/drawing/2014/main" id="{E81ABDD2-E1CA-622A-CF6B-390C44489B42}"/>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7" name="Google Shape;254;p28">
                <a:extLst>
                  <a:ext uri="{FF2B5EF4-FFF2-40B4-BE49-F238E27FC236}">
                    <a16:creationId xmlns:a16="http://schemas.microsoft.com/office/drawing/2014/main" id="{BCB061A2-E1D8-D261-FFED-1952704B3422}"/>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عصبی</a:t>
                </a:r>
              </a:p>
              <a:p>
                <a:pPr algn="ctr"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Expert Systems</a:t>
                </a:r>
              </a:p>
            </p:txBody>
          </p:sp>
        </p:grpSp>
        <p:sp>
          <p:nvSpPr>
            <p:cNvPr id="5" name="Google Shape;255;p28">
              <a:extLst>
                <a:ext uri="{FF2B5EF4-FFF2-40B4-BE49-F238E27FC236}">
                  <a16:creationId xmlns:a16="http://schemas.microsoft.com/office/drawing/2014/main" id="{607F9DF2-7875-2D59-5EB3-6EE28A71BA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8" name="Group 7">
            <a:extLst>
              <a:ext uri="{FF2B5EF4-FFF2-40B4-BE49-F238E27FC236}">
                <a16:creationId xmlns:a16="http://schemas.microsoft.com/office/drawing/2014/main" id="{ED3A974F-F723-70C3-8BAA-590130FCA8F8}"/>
              </a:ext>
            </a:extLst>
          </p:cNvPr>
          <p:cNvGrpSpPr/>
          <p:nvPr/>
        </p:nvGrpSpPr>
        <p:grpSpPr>
          <a:xfrm>
            <a:off x="1678224" y="4546522"/>
            <a:ext cx="4442580" cy="1026389"/>
            <a:chOff x="6379565" y="1832757"/>
            <a:chExt cx="4442580" cy="1026389"/>
          </a:xfrm>
        </p:grpSpPr>
        <p:grpSp>
          <p:nvGrpSpPr>
            <p:cNvPr id="9" name="Group 8">
              <a:extLst>
                <a:ext uri="{FF2B5EF4-FFF2-40B4-BE49-F238E27FC236}">
                  <a16:creationId xmlns:a16="http://schemas.microsoft.com/office/drawing/2014/main" id="{133BF019-F6EA-7211-5471-0E13B520646D}"/>
                </a:ext>
              </a:extLst>
            </p:cNvPr>
            <p:cNvGrpSpPr/>
            <p:nvPr/>
          </p:nvGrpSpPr>
          <p:grpSpPr>
            <a:xfrm>
              <a:off x="6379565" y="1832757"/>
              <a:ext cx="4053813" cy="1026389"/>
              <a:chOff x="6445937" y="1961921"/>
              <a:chExt cx="3543900" cy="1364718"/>
            </a:xfrm>
          </p:grpSpPr>
          <p:sp>
            <p:nvSpPr>
              <p:cNvPr id="11" name="Google Shape;254;p28">
                <a:extLst>
                  <a:ext uri="{FF2B5EF4-FFF2-40B4-BE49-F238E27FC236}">
                    <a16:creationId xmlns:a16="http://schemas.microsoft.com/office/drawing/2014/main" id="{B1F1EFD3-E3C5-A972-E41C-E3E2C67567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12" name="Google Shape;254;p28">
                <a:extLst>
                  <a:ext uri="{FF2B5EF4-FFF2-40B4-BE49-F238E27FC236}">
                    <a16:creationId xmlns:a16="http://schemas.microsoft.com/office/drawing/2014/main" id="{15E65EF6-4419-3682-4231-62869828CC3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 – عصبی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Neuro - Fuzzy Expert Systems</a:t>
                </a:r>
              </a:p>
            </p:txBody>
          </p:sp>
        </p:grpSp>
        <p:sp>
          <p:nvSpPr>
            <p:cNvPr id="10" name="Google Shape;255;p28">
              <a:extLst>
                <a:ext uri="{FF2B5EF4-FFF2-40B4-BE49-F238E27FC236}">
                  <a16:creationId xmlns:a16="http://schemas.microsoft.com/office/drawing/2014/main" id="{D475F46A-D627-CFD8-24C2-4E27878FA08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06</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95035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چرا از سیستم خبره استفاده می کنیم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18</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2" name="Group 1">
            <a:extLst>
              <a:ext uri="{FF2B5EF4-FFF2-40B4-BE49-F238E27FC236}">
                <a16:creationId xmlns:a16="http://schemas.microsoft.com/office/drawing/2014/main" id="{02D07F14-EBD2-9CB8-AD63-6F46798D7D34}"/>
              </a:ext>
            </a:extLst>
          </p:cNvPr>
          <p:cNvGrpSpPr/>
          <p:nvPr/>
        </p:nvGrpSpPr>
        <p:grpSpPr>
          <a:xfrm>
            <a:off x="6379564" y="1856776"/>
            <a:ext cx="4442580" cy="1026389"/>
            <a:chOff x="6379565" y="1832757"/>
            <a:chExt cx="4442580" cy="1026389"/>
          </a:xfrm>
        </p:grpSpPr>
        <p:grpSp>
          <p:nvGrpSpPr>
            <p:cNvPr id="5" name="Group 4">
              <a:extLst>
                <a:ext uri="{FF2B5EF4-FFF2-40B4-BE49-F238E27FC236}">
                  <a16:creationId xmlns:a16="http://schemas.microsoft.com/office/drawing/2014/main" id="{A28B6A28-0457-534A-710D-A67AE8B9F634}"/>
                </a:ext>
              </a:extLst>
            </p:cNvPr>
            <p:cNvGrpSpPr/>
            <p:nvPr/>
          </p:nvGrpSpPr>
          <p:grpSpPr>
            <a:xfrm>
              <a:off x="6379565" y="1832757"/>
              <a:ext cx="4053813" cy="1026389"/>
              <a:chOff x="6445937" y="1961921"/>
              <a:chExt cx="3543900" cy="1364718"/>
            </a:xfrm>
          </p:grpSpPr>
          <p:sp>
            <p:nvSpPr>
              <p:cNvPr id="8" name="Google Shape;254;p28">
                <a:extLst>
                  <a:ext uri="{FF2B5EF4-FFF2-40B4-BE49-F238E27FC236}">
                    <a16:creationId xmlns:a16="http://schemas.microsoft.com/office/drawing/2014/main" id="{9DAF4A65-9C83-E919-00CB-583B98ABDBE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9" name="Google Shape;254;p28">
                <a:extLst>
                  <a:ext uri="{FF2B5EF4-FFF2-40B4-BE49-F238E27FC236}">
                    <a16:creationId xmlns:a16="http://schemas.microsoft.com/office/drawing/2014/main" id="{E8003FCF-6A66-01D1-2D7C-14240AC822E3}"/>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عدم محدودیت حافظه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 name="Google Shape;255;p28">
              <a:extLst>
                <a:ext uri="{FF2B5EF4-FFF2-40B4-BE49-F238E27FC236}">
                  <a16:creationId xmlns:a16="http://schemas.microsoft.com/office/drawing/2014/main" id="{3E95F1A3-A89E-056D-88B0-E851D065C90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10" name="Group 9">
            <a:extLst>
              <a:ext uri="{FF2B5EF4-FFF2-40B4-BE49-F238E27FC236}">
                <a16:creationId xmlns:a16="http://schemas.microsoft.com/office/drawing/2014/main" id="{7CB846EF-CF08-3B3C-DE96-DB56810D48F5}"/>
              </a:ext>
            </a:extLst>
          </p:cNvPr>
          <p:cNvGrpSpPr/>
          <p:nvPr/>
        </p:nvGrpSpPr>
        <p:grpSpPr>
          <a:xfrm>
            <a:off x="1601379" y="1856776"/>
            <a:ext cx="4442580" cy="1026389"/>
            <a:chOff x="6379565" y="1832757"/>
            <a:chExt cx="4442580" cy="1026389"/>
          </a:xfrm>
        </p:grpSpPr>
        <p:grpSp>
          <p:nvGrpSpPr>
            <p:cNvPr id="31" name="Group 30">
              <a:extLst>
                <a:ext uri="{FF2B5EF4-FFF2-40B4-BE49-F238E27FC236}">
                  <a16:creationId xmlns:a16="http://schemas.microsoft.com/office/drawing/2014/main" id="{428E1E17-A9FE-AF6A-3647-B2BDA74C1A67}"/>
                </a:ext>
              </a:extLst>
            </p:cNvPr>
            <p:cNvGrpSpPr/>
            <p:nvPr/>
          </p:nvGrpSpPr>
          <p:grpSpPr>
            <a:xfrm>
              <a:off x="6379565" y="1832757"/>
              <a:ext cx="4053813" cy="1026389"/>
              <a:chOff x="6445937" y="1961921"/>
              <a:chExt cx="3543900" cy="1364718"/>
            </a:xfrm>
          </p:grpSpPr>
          <p:sp>
            <p:nvSpPr>
              <p:cNvPr id="34" name="Google Shape;254;p28">
                <a:extLst>
                  <a:ext uri="{FF2B5EF4-FFF2-40B4-BE49-F238E27FC236}">
                    <a16:creationId xmlns:a16="http://schemas.microsoft.com/office/drawing/2014/main" id="{8AD8D045-918E-E1BC-8D5C-E2EC43DBAD1E}"/>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5" name="Google Shape;254;p28">
                <a:extLst>
                  <a:ext uri="{FF2B5EF4-FFF2-40B4-BE49-F238E27FC236}">
                    <a16:creationId xmlns:a16="http://schemas.microsoft.com/office/drawing/2014/main" id="{922C9A8C-5559-9162-4A51-2BD7C869874B}"/>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بازدهی بالا</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3" name="Google Shape;255;p28">
              <a:extLst>
                <a:ext uri="{FF2B5EF4-FFF2-40B4-BE49-F238E27FC236}">
                  <a16:creationId xmlns:a16="http://schemas.microsoft.com/office/drawing/2014/main" id="{C30F20FD-A38A-CBE0-8F09-4006AFBF2809}"/>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6" name="Group 35">
            <a:extLst>
              <a:ext uri="{FF2B5EF4-FFF2-40B4-BE49-F238E27FC236}">
                <a16:creationId xmlns:a16="http://schemas.microsoft.com/office/drawing/2014/main" id="{023DED41-9127-0D0F-C1A6-822F7E256447}"/>
              </a:ext>
            </a:extLst>
          </p:cNvPr>
          <p:cNvGrpSpPr/>
          <p:nvPr/>
        </p:nvGrpSpPr>
        <p:grpSpPr>
          <a:xfrm>
            <a:off x="6379564" y="3201649"/>
            <a:ext cx="4442580" cy="1026389"/>
            <a:chOff x="6379565" y="1832757"/>
            <a:chExt cx="4442580" cy="1026389"/>
          </a:xfrm>
        </p:grpSpPr>
        <p:grpSp>
          <p:nvGrpSpPr>
            <p:cNvPr id="37" name="Group 36">
              <a:extLst>
                <a:ext uri="{FF2B5EF4-FFF2-40B4-BE49-F238E27FC236}">
                  <a16:creationId xmlns:a16="http://schemas.microsoft.com/office/drawing/2014/main" id="{76278ED4-E3D0-BA09-3F72-48BDCEA38F49}"/>
                </a:ext>
              </a:extLst>
            </p:cNvPr>
            <p:cNvGrpSpPr/>
            <p:nvPr/>
          </p:nvGrpSpPr>
          <p:grpSpPr>
            <a:xfrm>
              <a:off x="6379565" y="1832757"/>
              <a:ext cx="4053813" cy="1026389"/>
              <a:chOff x="6445937" y="1961921"/>
              <a:chExt cx="3543900" cy="1364718"/>
            </a:xfrm>
          </p:grpSpPr>
          <p:sp>
            <p:nvSpPr>
              <p:cNvPr id="39" name="Google Shape;254;p28">
                <a:extLst>
                  <a:ext uri="{FF2B5EF4-FFF2-40B4-BE49-F238E27FC236}">
                    <a16:creationId xmlns:a16="http://schemas.microsoft.com/office/drawing/2014/main" id="{0D806D0D-A75D-CCC2-E616-6327DB7C7A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0" name="Google Shape;254;p28">
                <a:extLst>
                  <a:ext uri="{FF2B5EF4-FFF2-40B4-BE49-F238E27FC236}">
                    <a16:creationId xmlns:a16="http://schemas.microsoft.com/office/drawing/2014/main" id="{D82D9FBC-A277-C60D-1A09-C4C87AF86447}"/>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تخصصی</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8" name="Google Shape;255;p28">
              <a:extLst>
                <a:ext uri="{FF2B5EF4-FFF2-40B4-BE49-F238E27FC236}">
                  <a16:creationId xmlns:a16="http://schemas.microsoft.com/office/drawing/2014/main" id="{4402BBF7-876F-EA79-EAA9-CA59B0774C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1" name="Group 40">
            <a:extLst>
              <a:ext uri="{FF2B5EF4-FFF2-40B4-BE49-F238E27FC236}">
                <a16:creationId xmlns:a16="http://schemas.microsoft.com/office/drawing/2014/main" id="{2F4BA535-71C8-38B7-5A2C-DD8224511E4F}"/>
              </a:ext>
            </a:extLst>
          </p:cNvPr>
          <p:cNvGrpSpPr/>
          <p:nvPr/>
        </p:nvGrpSpPr>
        <p:grpSpPr>
          <a:xfrm>
            <a:off x="1601379" y="3201649"/>
            <a:ext cx="4442580" cy="1026389"/>
            <a:chOff x="6379565" y="1832757"/>
            <a:chExt cx="4442580" cy="1026389"/>
          </a:xfrm>
        </p:grpSpPr>
        <p:grpSp>
          <p:nvGrpSpPr>
            <p:cNvPr id="42" name="Group 41">
              <a:extLst>
                <a:ext uri="{FF2B5EF4-FFF2-40B4-BE49-F238E27FC236}">
                  <a16:creationId xmlns:a16="http://schemas.microsoft.com/office/drawing/2014/main" id="{FE74093C-1706-C06F-9F72-9CCD3095F869}"/>
                </a:ext>
              </a:extLst>
            </p:cNvPr>
            <p:cNvGrpSpPr/>
            <p:nvPr/>
          </p:nvGrpSpPr>
          <p:grpSpPr>
            <a:xfrm>
              <a:off x="6379565" y="1832757"/>
              <a:ext cx="4053813" cy="1026389"/>
              <a:chOff x="6445937" y="1961921"/>
              <a:chExt cx="3543900" cy="1364718"/>
            </a:xfrm>
          </p:grpSpPr>
          <p:sp>
            <p:nvSpPr>
              <p:cNvPr id="44" name="Google Shape;254;p28">
                <a:extLst>
                  <a:ext uri="{FF2B5EF4-FFF2-40B4-BE49-F238E27FC236}">
                    <a16:creationId xmlns:a16="http://schemas.microsoft.com/office/drawing/2014/main" id="{B5DE92ED-7928-5368-ACB2-152E0BE49E3B}"/>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45" name="Google Shape;254;p28">
                <a:extLst>
                  <a:ext uri="{FF2B5EF4-FFF2-40B4-BE49-F238E27FC236}">
                    <a16:creationId xmlns:a16="http://schemas.microsoft.com/office/drawing/2014/main" id="{AF59BEB6-A08C-1391-02A4-93B2A24B74D9}"/>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ارائه خروجی بدون لحاظ کردن احساسات</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3" name="Google Shape;255;p28">
              <a:extLst>
                <a:ext uri="{FF2B5EF4-FFF2-40B4-BE49-F238E27FC236}">
                  <a16:creationId xmlns:a16="http://schemas.microsoft.com/office/drawing/2014/main" id="{0CB4FC7B-0BEF-33D1-4EF7-BD6BA34DF23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6" name="Group 45">
            <a:extLst>
              <a:ext uri="{FF2B5EF4-FFF2-40B4-BE49-F238E27FC236}">
                <a16:creationId xmlns:a16="http://schemas.microsoft.com/office/drawing/2014/main" id="{D52FB439-0E49-D47D-2160-97EE8069BBAD}"/>
              </a:ext>
            </a:extLst>
          </p:cNvPr>
          <p:cNvGrpSpPr/>
          <p:nvPr/>
        </p:nvGrpSpPr>
        <p:grpSpPr>
          <a:xfrm>
            <a:off x="3874710" y="4713756"/>
            <a:ext cx="4442580" cy="1026389"/>
            <a:chOff x="6379565" y="1832757"/>
            <a:chExt cx="4442580" cy="1026389"/>
          </a:xfrm>
        </p:grpSpPr>
        <p:grpSp>
          <p:nvGrpSpPr>
            <p:cNvPr id="47" name="Group 46">
              <a:extLst>
                <a:ext uri="{FF2B5EF4-FFF2-40B4-BE49-F238E27FC236}">
                  <a16:creationId xmlns:a16="http://schemas.microsoft.com/office/drawing/2014/main" id="{7B7EDAF9-B205-7BAC-A18C-CE3A0A4E7DB3}"/>
                </a:ext>
              </a:extLst>
            </p:cNvPr>
            <p:cNvGrpSpPr/>
            <p:nvPr/>
          </p:nvGrpSpPr>
          <p:grpSpPr>
            <a:xfrm>
              <a:off x="6379565" y="1832757"/>
              <a:ext cx="4053813" cy="1026389"/>
              <a:chOff x="6445937" y="1961921"/>
              <a:chExt cx="3543900" cy="1364718"/>
            </a:xfrm>
          </p:grpSpPr>
          <p:sp>
            <p:nvSpPr>
              <p:cNvPr id="49" name="Google Shape;254;p28">
                <a:extLst>
                  <a:ext uri="{FF2B5EF4-FFF2-40B4-BE49-F238E27FC236}">
                    <a16:creationId xmlns:a16="http://schemas.microsoft.com/office/drawing/2014/main" id="{6D4CBB26-AF5A-1359-2298-3518F3ECFCCB}"/>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50" name="Google Shape;254;p28">
                <a:extLst>
                  <a:ext uri="{FF2B5EF4-FFF2-40B4-BE49-F238E27FC236}">
                    <a16:creationId xmlns:a16="http://schemas.microsoft.com/office/drawing/2014/main" id="{3A0384C2-80AF-F974-76F9-6BCDEA33A715}"/>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به‌روزرسانی پایگاه دانش</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8" name="Google Shape;255;p28">
              <a:extLst>
                <a:ext uri="{FF2B5EF4-FFF2-40B4-BE49-F238E27FC236}">
                  <a16:creationId xmlns:a16="http://schemas.microsoft.com/office/drawing/2014/main" id="{BD866BF4-FEB4-E689-110B-6C8AB032ABD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1456389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19</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3878746" y="471326"/>
            <a:ext cx="443450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کاربردهای سیستم های خبره چیست ؟</a:t>
            </a: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9450331" y="4087563"/>
            <a:ext cx="2255107"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لنزهای دوربین اتومبیل‌های خودران </a:t>
            </a: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7330022" y="1956772"/>
            <a:ext cx="2164028"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کلاه‌برداری و فعالیت‌های مشکوک مالی</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تخصیص وام</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5300055" y="4052551"/>
            <a:ext cx="202421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بیماری مریضان</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تجویز دارو</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پیشنهاد روش درمان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3184605" y="1967360"/>
            <a:ext cx="2115449"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اتخاذ تصمیمات مهم شرکت برای سوددهی بیشتر</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9250723" y="3469469"/>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1400" b="1" dirty="0">
                <a:solidFill>
                  <a:schemeClr val="bg1"/>
                </a:solidFill>
                <a:effectLst>
                  <a:outerShdw blurRad="50800" dist="38100" dir="5400000" algn="t" rotWithShape="0">
                    <a:prstClr val="black">
                      <a:alpha val="40000"/>
                    </a:prstClr>
                  </a:outerShdw>
                </a:effectLst>
                <a:cs typeface="IRAN Sans" panose="020B0400000000000000" pitchFamily="34" charset="-78"/>
              </a:rPr>
              <a:t>طراحی و ساخت قطعات سخت‌افزاری</a:t>
            </a:r>
            <a:endParaRPr sz="1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7086695" y="3469469"/>
            <a:ext cx="2363637"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حوزه مالی</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5105306" y="3456954"/>
            <a:ext cx="2224717"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حوزه پزشکی</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2997123" y="3456954"/>
            <a:ext cx="2318065"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سازمان‌ها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4043928" y="4275003"/>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6312162" y="2049213"/>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2;p32">
            <a:extLst>
              <a:ext uri="{FF2B5EF4-FFF2-40B4-BE49-F238E27FC236}">
                <a16:creationId xmlns:a16="http://schemas.microsoft.com/office/drawing/2014/main" id="{04A7A380-0C9F-F317-C6B5-4EFE1F4544CA}"/>
              </a:ext>
            </a:extLst>
          </p:cNvPr>
          <p:cNvSpPr/>
          <p:nvPr/>
        </p:nvSpPr>
        <p:spPr>
          <a:xfrm flipH="1">
            <a:off x="779071" y="3476201"/>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000" b="1" dirty="0">
                <a:solidFill>
                  <a:schemeClr val="bg1"/>
                </a:solidFill>
                <a:effectLst>
                  <a:outerShdw blurRad="50800" dist="38100" dir="5400000" algn="t" rotWithShape="0">
                    <a:prstClr val="black">
                      <a:alpha val="40000"/>
                    </a:prstClr>
                  </a:outerShdw>
                </a:effectLst>
                <a:cs typeface="IRAN Sans" panose="020B0400000000000000" pitchFamily="34" charset="-78"/>
              </a:rPr>
              <a:t>مدیریت زمان و برنامه‌ریزی</a:t>
            </a:r>
            <a:endParaRPr sz="20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26" name="Google Shape;380;p32">
            <a:extLst>
              <a:ext uri="{FF2B5EF4-FFF2-40B4-BE49-F238E27FC236}">
                <a16:creationId xmlns:a16="http://schemas.microsoft.com/office/drawing/2014/main" id="{FBC5B026-9DBF-09EE-0CCD-6839A9CF6EF7}"/>
              </a:ext>
            </a:extLst>
          </p:cNvPr>
          <p:cNvSpPr/>
          <p:nvPr/>
        </p:nvSpPr>
        <p:spPr>
          <a:xfrm flipH="1">
            <a:off x="1026543" y="4091500"/>
            <a:ext cx="2189668"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برنامه‌ریزی خطوط هوایی و آژانس‌های هواپیمایی </a:t>
            </a:r>
          </a:p>
        </p:txBody>
      </p:sp>
    </p:spTree>
    <p:extLst>
      <p:ext uri="{BB962C8B-B14F-4D97-AF65-F5344CB8AC3E}">
        <p14:creationId xmlns:p14="http://schemas.microsoft.com/office/powerpoint/2010/main" val="4981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P spid="3"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65F601F-22A0-4E5D-86F3-CE7891E615DB}"/>
              </a:ext>
            </a:extLst>
          </p:cNvPr>
          <p:cNvGrpSpPr/>
          <p:nvPr/>
        </p:nvGrpSpPr>
        <p:grpSpPr>
          <a:xfrm>
            <a:off x="1976609" y="968015"/>
            <a:ext cx="8305076" cy="4539090"/>
            <a:chOff x="1976609" y="1148130"/>
            <a:chExt cx="8305076" cy="4539090"/>
          </a:xfrm>
        </p:grpSpPr>
        <p:grpSp>
          <p:nvGrpSpPr>
            <p:cNvPr id="7" name="Group 6">
              <a:extLst>
                <a:ext uri="{FF2B5EF4-FFF2-40B4-BE49-F238E27FC236}">
                  <a16:creationId xmlns:a16="http://schemas.microsoft.com/office/drawing/2014/main" id="{D4DCCBD5-96C9-4B40-97F1-313936B1789E}"/>
                </a:ext>
              </a:extLst>
            </p:cNvPr>
            <p:cNvGrpSpPr/>
            <p:nvPr/>
          </p:nvGrpSpPr>
          <p:grpSpPr>
            <a:xfrm>
              <a:off x="1980949" y="1148130"/>
              <a:ext cx="8300736" cy="4539090"/>
              <a:chOff x="1980949" y="1148130"/>
              <a:chExt cx="8300736" cy="4539090"/>
            </a:xfrm>
          </p:grpSpPr>
          <p:sp>
            <p:nvSpPr>
              <p:cNvPr id="249" name="Freeform: Shape 248">
                <a:extLst>
                  <a:ext uri="{FF2B5EF4-FFF2-40B4-BE49-F238E27FC236}">
                    <a16:creationId xmlns:a16="http://schemas.microsoft.com/office/drawing/2014/main" id="{FE2B5B46-DC64-4045-8568-146DC506C1B0}"/>
                  </a:ext>
                </a:extLst>
              </p:cNvPr>
              <p:cNvSpPr/>
              <p:nvPr/>
            </p:nvSpPr>
            <p:spPr>
              <a:xfrm>
                <a:off x="1980949" y="1148130"/>
                <a:ext cx="8300736" cy="4539090"/>
              </a:xfrm>
              <a:custGeom>
                <a:avLst/>
                <a:gdLst>
                  <a:gd name="connsiteX0" fmla="*/ 2267702 w 8300736"/>
                  <a:gd name="connsiteY0" fmla="*/ 0 h 4539090"/>
                  <a:gd name="connsiteX1" fmla="*/ 5852782 w 8300736"/>
                  <a:gd name="connsiteY1" fmla="*/ 0 h 4539090"/>
                  <a:gd name="connsiteX2" fmla="*/ 5852782 w 8300736"/>
                  <a:gd name="connsiteY2" fmla="*/ 442515 h 4539090"/>
                  <a:gd name="connsiteX3" fmla="*/ 7878127 w 8300736"/>
                  <a:gd name="connsiteY3" fmla="*/ 442515 h 4539090"/>
                  <a:gd name="connsiteX4" fmla="*/ 8300736 w 8300736"/>
                  <a:gd name="connsiteY4" fmla="*/ 865124 h 4539090"/>
                  <a:gd name="connsiteX5" fmla="*/ 8300736 w 8300736"/>
                  <a:gd name="connsiteY5" fmla="*/ 3719215 h 4539090"/>
                  <a:gd name="connsiteX6" fmla="*/ 7878127 w 8300736"/>
                  <a:gd name="connsiteY6" fmla="*/ 4141824 h 4539090"/>
                  <a:gd name="connsiteX7" fmla="*/ 5852782 w 8300736"/>
                  <a:gd name="connsiteY7" fmla="*/ 4141824 h 4539090"/>
                  <a:gd name="connsiteX8" fmla="*/ 5852782 w 8300736"/>
                  <a:gd name="connsiteY8" fmla="*/ 4539090 h 4539090"/>
                  <a:gd name="connsiteX9" fmla="*/ 2267702 w 8300736"/>
                  <a:gd name="connsiteY9" fmla="*/ 4539090 h 4539090"/>
                  <a:gd name="connsiteX10" fmla="*/ 2267702 w 8300736"/>
                  <a:gd name="connsiteY10" fmla="*/ 4141824 h 4539090"/>
                  <a:gd name="connsiteX11" fmla="*/ 422609 w 8300736"/>
                  <a:gd name="connsiteY11" fmla="*/ 4141824 h 4539090"/>
                  <a:gd name="connsiteX12" fmla="*/ 0 w 8300736"/>
                  <a:gd name="connsiteY12" fmla="*/ 3719215 h 4539090"/>
                  <a:gd name="connsiteX13" fmla="*/ 0 w 8300736"/>
                  <a:gd name="connsiteY13" fmla="*/ 865124 h 4539090"/>
                  <a:gd name="connsiteX14" fmla="*/ 422609 w 8300736"/>
                  <a:gd name="connsiteY14" fmla="*/ 442515 h 4539090"/>
                  <a:gd name="connsiteX15" fmla="*/ 2267702 w 8300736"/>
                  <a:gd name="connsiteY15" fmla="*/ 442515 h 453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00736" h="4539090">
                    <a:moveTo>
                      <a:pt x="2267702" y="0"/>
                    </a:moveTo>
                    <a:lnTo>
                      <a:pt x="5852782" y="0"/>
                    </a:lnTo>
                    <a:lnTo>
                      <a:pt x="5852782" y="442515"/>
                    </a:lnTo>
                    <a:lnTo>
                      <a:pt x="7878127" y="442515"/>
                    </a:lnTo>
                    <a:cubicBezTo>
                      <a:pt x="8111528" y="442515"/>
                      <a:pt x="8300736" y="631723"/>
                      <a:pt x="8300736" y="865124"/>
                    </a:cubicBezTo>
                    <a:lnTo>
                      <a:pt x="8300736" y="3719215"/>
                    </a:lnTo>
                    <a:cubicBezTo>
                      <a:pt x="8300736" y="3952616"/>
                      <a:pt x="8111528" y="4141824"/>
                      <a:pt x="7878127" y="4141824"/>
                    </a:cubicBezTo>
                    <a:lnTo>
                      <a:pt x="5852782" y="4141824"/>
                    </a:lnTo>
                    <a:lnTo>
                      <a:pt x="5852782" y="4539090"/>
                    </a:lnTo>
                    <a:lnTo>
                      <a:pt x="2267702" y="4539090"/>
                    </a:lnTo>
                    <a:lnTo>
                      <a:pt x="2267702" y="4141824"/>
                    </a:lnTo>
                    <a:lnTo>
                      <a:pt x="422609" y="4141824"/>
                    </a:lnTo>
                    <a:cubicBezTo>
                      <a:pt x="189208" y="4141824"/>
                      <a:pt x="0" y="3952616"/>
                      <a:pt x="0" y="3719215"/>
                    </a:cubicBezTo>
                    <a:lnTo>
                      <a:pt x="0" y="865124"/>
                    </a:lnTo>
                    <a:cubicBezTo>
                      <a:pt x="0" y="631723"/>
                      <a:pt x="189208" y="442515"/>
                      <a:pt x="422609" y="442515"/>
                    </a:cubicBezTo>
                    <a:lnTo>
                      <a:pt x="2267702" y="442515"/>
                    </a:lnTo>
                    <a:close/>
                  </a:path>
                </a:pathLst>
              </a:custGeom>
              <a:noFill/>
              <a:ln w="2857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fa-IR" dirty="0"/>
              </a:p>
            </p:txBody>
          </p:sp>
          <p:cxnSp>
            <p:nvCxnSpPr>
              <p:cNvPr id="5" name="Straight Connector 4">
                <a:extLst>
                  <a:ext uri="{FF2B5EF4-FFF2-40B4-BE49-F238E27FC236}">
                    <a16:creationId xmlns:a16="http://schemas.microsoft.com/office/drawing/2014/main" id="{3DE81DB2-8FD4-4A29-AD81-65438A0CA27E}"/>
                  </a:ext>
                </a:extLst>
              </p:cNvPr>
              <p:cNvCxnSpPr>
                <a:cxnSpLocks/>
              </p:cNvCxnSpPr>
              <p:nvPr/>
            </p:nvCxnSpPr>
            <p:spPr>
              <a:xfrm>
                <a:off x="10281685" y="4075544"/>
                <a:ext cx="0" cy="471318"/>
              </a:xfrm>
              <a:prstGeom prst="line">
                <a:avLst/>
              </a:prstGeom>
              <a:ln w="38100">
                <a:solidFill>
                  <a:srgbClr val="F4F4F4"/>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275951DE-4247-46E9-BCA9-EEC5BC18494B}"/>
                </a:ext>
              </a:extLst>
            </p:cNvPr>
            <p:cNvCxnSpPr>
              <a:cxnSpLocks/>
            </p:cNvCxnSpPr>
            <p:nvPr/>
          </p:nvCxnSpPr>
          <p:spPr>
            <a:xfrm>
              <a:off x="1976609" y="4059366"/>
              <a:ext cx="0" cy="471318"/>
            </a:xfrm>
            <a:prstGeom prst="line">
              <a:avLst/>
            </a:prstGeom>
            <a:ln w="57150">
              <a:solidFill>
                <a:srgbClr val="EEEEEE"/>
              </a:solidFill>
            </a:ln>
          </p:spPr>
          <p:style>
            <a:lnRef idx="1">
              <a:schemeClr val="accent1"/>
            </a:lnRef>
            <a:fillRef idx="0">
              <a:schemeClr val="accent1"/>
            </a:fillRef>
            <a:effectRef idx="0">
              <a:schemeClr val="accent1"/>
            </a:effectRef>
            <a:fontRef idx="minor">
              <a:schemeClr val="tx1"/>
            </a:fontRef>
          </p:style>
        </p:cxnSp>
      </p:grpSp>
      <p:sp>
        <p:nvSpPr>
          <p:cNvPr id="112" name="Rectangle: Rounded Corners 111">
            <a:extLst>
              <a:ext uri="{FF2B5EF4-FFF2-40B4-BE49-F238E27FC236}">
                <a16:creationId xmlns:a16="http://schemas.microsoft.com/office/drawing/2014/main" id="{7E6F071B-3DD6-4798-8B65-2CCFB9266C28}"/>
              </a:ext>
            </a:extLst>
          </p:cNvPr>
          <p:cNvSpPr/>
          <p:nvPr/>
        </p:nvSpPr>
        <p:spPr>
          <a:xfrm>
            <a:off x="3130663"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24" name="Rectangle: Rounded Corners 123">
            <a:extLst>
              <a:ext uri="{FF2B5EF4-FFF2-40B4-BE49-F238E27FC236}">
                <a16:creationId xmlns:a16="http://schemas.microsoft.com/office/drawing/2014/main" id="{74C6A03D-D436-4829-A595-7044ACA55D49}"/>
              </a:ext>
            </a:extLst>
          </p:cNvPr>
          <p:cNvSpPr/>
          <p:nvPr/>
        </p:nvSpPr>
        <p:spPr>
          <a:xfrm>
            <a:off x="7814736" y="82274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41" name="Rectangle: Rounded Corners 140">
            <a:extLst>
              <a:ext uri="{FF2B5EF4-FFF2-40B4-BE49-F238E27FC236}">
                <a16:creationId xmlns:a16="http://schemas.microsoft.com/office/drawing/2014/main" id="{32EA187B-BCC3-48A7-82A0-78A694FFD260}"/>
              </a:ext>
            </a:extLst>
          </p:cNvPr>
          <p:cNvSpPr/>
          <p:nvPr/>
        </p:nvSpPr>
        <p:spPr>
          <a:xfrm>
            <a:off x="9678878"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56" name="Rectangle: Rounded Corners 155">
            <a:extLst>
              <a:ext uri="{FF2B5EF4-FFF2-40B4-BE49-F238E27FC236}">
                <a16:creationId xmlns:a16="http://schemas.microsoft.com/office/drawing/2014/main" id="{AA5A202A-4DE2-462D-A43A-6685971599BA}"/>
              </a:ext>
            </a:extLst>
          </p:cNvPr>
          <p:cNvSpPr/>
          <p:nvPr/>
        </p:nvSpPr>
        <p:spPr>
          <a:xfrm>
            <a:off x="5470520" y="493427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65" name="Rectangle: Rounded Corners 164">
            <a:extLst>
              <a:ext uri="{FF2B5EF4-FFF2-40B4-BE49-F238E27FC236}">
                <a16:creationId xmlns:a16="http://schemas.microsoft.com/office/drawing/2014/main" id="{636106E9-A7C8-4A22-AD98-2784BF5EE5A1}"/>
              </a:ext>
            </a:extLst>
          </p:cNvPr>
          <p:cNvSpPr/>
          <p:nvPr/>
        </p:nvSpPr>
        <p:spPr>
          <a:xfrm>
            <a:off x="1367463"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76" name="Rectangle: Rounded Corners 175">
            <a:extLst>
              <a:ext uri="{FF2B5EF4-FFF2-40B4-BE49-F238E27FC236}">
                <a16:creationId xmlns:a16="http://schemas.microsoft.com/office/drawing/2014/main" id="{1D7DD909-5DFB-4E43-97A1-07B54DE99F55}"/>
              </a:ext>
            </a:extLst>
          </p:cNvPr>
          <p:cNvSpPr/>
          <p:nvPr/>
        </p:nvSpPr>
        <p:spPr>
          <a:xfrm>
            <a:off x="7810378"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85" name="Rectangle: Rounded Corners 184">
            <a:extLst>
              <a:ext uri="{FF2B5EF4-FFF2-40B4-BE49-F238E27FC236}">
                <a16:creationId xmlns:a16="http://schemas.microsoft.com/office/drawing/2014/main" id="{AACDD8AC-1094-4426-89CF-C6E872F524E0}"/>
              </a:ext>
            </a:extLst>
          </p:cNvPr>
          <p:cNvSpPr/>
          <p:nvPr/>
        </p:nvSpPr>
        <p:spPr>
          <a:xfrm>
            <a:off x="5466855" y="32869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06" name="Rectangle: Rounded Corners 205">
            <a:extLst>
              <a:ext uri="{FF2B5EF4-FFF2-40B4-BE49-F238E27FC236}">
                <a16:creationId xmlns:a16="http://schemas.microsoft.com/office/drawing/2014/main" id="{9197B895-6D23-4122-9852-B3347DB2846C}"/>
              </a:ext>
            </a:extLst>
          </p:cNvPr>
          <p:cNvSpPr/>
          <p:nvPr/>
        </p:nvSpPr>
        <p:spPr>
          <a:xfrm>
            <a:off x="3130663" y="82001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 name="Rectangle: Rounded Corners 1">
            <a:extLst>
              <a:ext uri="{FF2B5EF4-FFF2-40B4-BE49-F238E27FC236}">
                <a16:creationId xmlns:a16="http://schemas.microsoft.com/office/drawing/2014/main" id="{01ACDD89-D267-4706-84DA-FA4E1E198CAD}"/>
              </a:ext>
            </a:extLst>
          </p:cNvPr>
          <p:cNvSpPr/>
          <p:nvPr/>
        </p:nvSpPr>
        <p:spPr>
          <a:xfrm>
            <a:off x="4404820" y="2968241"/>
            <a:ext cx="3382363" cy="708718"/>
          </a:xfrm>
          <a:prstGeom prst="roundRect">
            <a:avLst/>
          </a:prstGeom>
          <a:solidFill>
            <a:srgbClr val="6D4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cs typeface="IRAN Sans" panose="020B0400000000000000" pitchFamily="34" charset="-78"/>
              </a:rPr>
              <a:t>طراحی و پیاده سازی رابط گرافیکی کاربر برای نرم افزار کلیپس با ویژگی تطبیق پذیر بودن</a:t>
            </a:r>
          </a:p>
        </p:txBody>
      </p:sp>
      <p:cxnSp>
        <p:nvCxnSpPr>
          <p:cNvPr id="216" name="Straight Connector 215">
            <a:extLst>
              <a:ext uri="{FF2B5EF4-FFF2-40B4-BE49-F238E27FC236}">
                <a16:creationId xmlns:a16="http://schemas.microsoft.com/office/drawing/2014/main" id="{3F134A2B-171A-4791-B507-43B0B5BAE8C4}"/>
              </a:ext>
            </a:extLst>
          </p:cNvPr>
          <p:cNvCxnSpPr>
            <a:cxnSpLocks/>
            <a:stCxn id="165" idx="3"/>
            <a:endCxn id="2" idx="1"/>
          </p:cNvCxnSpPr>
          <p:nvPr/>
        </p:nvCxnSpPr>
        <p:spPr>
          <a:xfrm>
            <a:off x="251312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4F5099B-B4E0-481D-8DA1-FB198630F039}"/>
              </a:ext>
            </a:extLst>
          </p:cNvPr>
          <p:cNvCxnSpPr>
            <a:cxnSpLocks/>
            <a:stCxn id="2" idx="3"/>
            <a:endCxn id="141" idx="1"/>
          </p:cNvCxnSpPr>
          <p:nvPr/>
        </p:nvCxnSpPr>
        <p:spPr>
          <a:xfrm>
            <a:off x="778718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02C4983-A92E-400E-8B34-42DBD0292A77}"/>
              </a:ext>
            </a:extLst>
          </p:cNvPr>
          <p:cNvCxnSpPr>
            <a:cxnSpLocks/>
          </p:cNvCxnSpPr>
          <p:nvPr/>
        </p:nvCxnSpPr>
        <p:spPr>
          <a:xfrm flipV="1">
            <a:off x="6043349" y="387925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C5FD732-1F8E-4B88-90DF-8455D9D90998}"/>
              </a:ext>
            </a:extLst>
          </p:cNvPr>
          <p:cNvCxnSpPr>
            <a:cxnSpLocks/>
          </p:cNvCxnSpPr>
          <p:nvPr/>
        </p:nvCxnSpPr>
        <p:spPr>
          <a:xfrm flipV="1">
            <a:off x="6039684" y="212118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C0285E9-0B4D-4615-A695-2CDB9D73C788}"/>
              </a:ext>
            </a:extLst>
          </p:cNvPr>
          <p:cNvSpPr txBox="1"/>
          <p:nvPr/>
        </p:nvSpPr>
        <p:spPr>
          <a:xfrm>
            <a:off x="9760203" y="3887344"/>
            <a:ext cx="983011"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معرفی</a:t>
            </a:r>
          </a:p>
        </p:txBody>
      </p:sp>
      <p:sp>
        <p:nvSpPr>
          <p:cNvPr id="34" name="TextBox 33">
            <a:extLst>
              <a:ext uri="{FF2B5EF4-FFF2-40B4-BE49-F238E27FC236}">
                <a16:creationId xmlns:a16="http://schemas.microsoft.com/office/drawing/2014/main" id="{7BDC54C6-F1B4-41FD-9D68-C22FEB136B04}"/>
              </a:ext>
            </a:extLst>
          </p:cNvPr>
          <p:cNvSpPr txBox="1"/>
          <p:nvPr/>
        </p:nvSpPr>
        <p:spPr>
          <a:xfrm>
            <a:off x="1094182" y="3906270"/>
            <a:ext cx="1764854"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منابع و مراجع</a:t>
            </a:r>
          </a:p>
        </p:txBody>
      </p:sp>
      <p:sp>
        <p:nvSpPr>
          <p:cNvPr id="35" name="TextBox 34">
            <a:extLst>
              <a:ext uri="{FF2B5EF4-FFF2-40B4-BE49-F238E27FC236}">
                <a16:creationId xmlns:a16="http://schemas.microsoft.com/office/drawing/2014/main" id="{1E110152-A06D-49CB-B7A7-C8A7F2115328}"/>
              </a:ext>
            </a:extLst>
          </p:cNvPr>
          <p:cNvSpPr txBox="1"/>
          <p:nvPr/>
        </p:nvSpPr>
        <p:spPr>
          <a:xfrm>
            <a:off x="7822126" y="2032615"/>
            <a:ext cx="1090155"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1.مقدمه</a:t>
            </a:r>
          </a:p>
        </p:txBody>
      </p:sp>
      <p:sp>
        <p:nvSpPr>
          <p:cNvPr id="36" name="TextBox 35">
            <a:extLst>
              <a:ext uri="{FF2B5EF4-FFF2-40B4-BE49-F238E27FC236}">
                <a16:creationId xmlns:a16="http://schemas.microsoft.com/office/drawing/2014/main" id="{9831D0DB-7503-4248-AC34-EA63C298E752}"/>
              </a:ext>
            </a:extLst>
          </p:cNvPr>
          <p:cNvSpPr txBox="1"/>
          <p:nvPr/>
        </p:nvSpPr>
        <p:spPr>
          <a:xfrm>
            <a:off x="5176208" y="1567588"/>
            <a:ext cx="1738641"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2. </a:t>
            </a:r>
            <a:r>
              <a:rPr lang="fa-IR" sz="2000" b="1" dirty="0">
                <a:solidFill>
                  <a:schemeClr val="tx1">
                    <a:lumMod val="65000"/>
                    <a:lumOff val="35000"/>
                  </a:schemeClr>
                </a:solidFill>
                <a:cs typeface="IRAN Sans" panose="020B0400000000000000" pitchFamily="34" charset="-78"/>
              </a:rPr>
              <a:t>سیستم خبره</a:t>
            </a:r>
          </a:p>
        </p:txBody>
      </p:sp>
      <p:sp>
        <p:nvSpPr>
          <p:cNvPr id="37" name="TextBox 36">
            <a:extLst>
              <a:ext uri="{FF2B5EF4-FFF2-40B4-BE49-F238E27FC236}">
                <a16:creationId xmlns:a16="http://schemas.microsoft.com/office/drawing/2014/main" id="{EC2673A9-46A6-49C1-B899-1D15D3D99468}"/>
              </a:ext>
            </a:extLst>
          </p:cNvPr>
          <p:cNvSpPr txBox="1"/>
          <p:nvPr/>
        </p:nvSpPr>
        <p:spPr>
          <a:xfrm>
            <a:off x="2633064" y="2048732"/>
            <a:ext cx="2135529"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3. برنامه کلیپس</a:t>
            </a:r>
          </a:p>
        </p:txBody>
      </p:sp>
      <p:sp>
        <p:nvSpPr>
          <p:cNvPr id="38" name="TextBox 37">
            <a:extLst>
              <a:ext uri="{FF2B5EF4-FFF2-40B4-BE49-F238E27FC236}">
                <a16:creationId xmlns:a16="http://schemas.microsoft.com/office/drawing/2014/main" id="{BD091B7A-1C47-4137-B982-3790A63C6138}"/>
              </a:ext>
            </a:extLst>
          </p:cNvPr>
          <p:cNvSpPr txBox="1"/>
          <p:nvPr/>
        </p:nvSpPr>
        <p:spPr>
          <a:xfrm>
            <a:off x="6999990" y="5696997"/>
            <a:ext cx="2796635" cy="769441"/>
          </a:xfrm>
          <a:prstGeom prst="rect">
            <a:avLst/>
          </a:prstGeom>
          <a:noFill/>
        </p:spPr>
        <p:txBody>
          <a:bodyPr wrap="square" rtlCol="1">
            <a:spAutoFit/>
          </a:bodyPr>
          <a:lstStyle/>
          <a:p>
            <a:pPr algn="ctr" rtl="1"/>
            <a:r>
              <a:rPr lang="fa-IR" sz="2200" b="1" dirty="0">
                <a:solidFill>
                  <a:schemeClr val="tx1">
                    <a:lumMod val="65000"/>
                    <a:lumOff val="35000"/>
                  </a:schemeClr>
                </a:solidFill>
                <a:cs typeface="IRAN Sans" panose="020B0400000000000000" pitchFamily="34" charset="-78"/>
              </a:rPr>
              <a:t>4. رابط کاربری محاوره ای گرافیکی برای </a:t>
            </a:r>
            <a:r>
              <a:rPr lang="en-US" sz="2200" b="1" dirty="0">
                <a:solidFill>
                  <a:schemeClr val="tx1">
                    <a:lumMod val="65000"/>
                    <a:lumOff val="35000"/>
                  </a:schemeClr>
                </a:solidFill>
                <a:cs typeface="IRAN Sans" panose="020B0400000000000000" pitchFamily="34" charset="-78"/>
              </a:rPr>
              <a:t>CLIPS</a:t>
            </a:r>
            <a:endParaRPr lang="fa-IR" sz="2200" b="1" dirty="0">
              <a:solidFill>
                <a:schemeClr val="tx1">
                  <a:lumMod val="65000"/>
                  <a:lumOff val="35000"/>
                </a:schemeClr>
              </a:solidFill>
              <a:cs typeface="IRAN Sans" panose="020B0400000000000000" pitchFamily="34" charset="-78"/>
            </a:endParaRPr>
          </a:p>
        </p:txBody>
      </p:sp>
      <p:sp>
        <p:nvSpPr>
          <p:cNvPr id="39" name="TextBox 38">
            <a:extLst>
              <a:ext uri="{FF2B5EF4-FFF2-40B4-BE49-F238E27FC236}">
                <a16:creationId xmlns:a16="http://schemas.microsoft.com/office/drawing/2014/main" id="{6EC4ED17-7072-45B4-A479-D4DB7E61EADB}"/>
              </a:ext>
            </a:extLst>
          </p:cNvPr>
          <p:cNvSpPr txBox="1"/>
          <p:nvPr/>
        </p:nvSpPr>
        <p:spPr>
          <a:xfrm>
            <a:off x="4800922" y="6158267"/>
            <a:ext cx="266079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5. پیاده سازی یک سناریو</a:t>
            </a:r>
          </a:p>
        </p:txBody>
      </p:sp>
      <p:sp>
        <p:nvSpPr>
          <p:cNvPr id="40" name="TextBox 39">
            <a:extLst>
              <a:ext uri="{FF2B5EF4-FFF2-40B4-BE49-F238E27FC236}">
                <a16:creationId xmlns:a16="http://schemas.microsoft.com/office/drawing/2014/main" id="{2DDB57FC-59D8-4381-9459-926945E8D1AC}"/>
              </a:ext>
            </a:extLst>
          </p:cNvPr>
          <p:cNvSpPr txBox="1"/>
          <p:nvPr/>
        </p:nvSpPr>
        <p:spPr>
          <a:xfrm>
            <a:off x="2972983" y="5710476"/>
            <a:ext cx="147422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6. جمع بندی</a:t>
            </a:r>
          </a:p>
        </p:txBody>
      </p:sp>
      <mc:AlternateContent xmlns:mc="http://schemas.openxmlformats.org/markup-compatibility/2006" xmlns:psez="http://schemas.microsoft.com/office/powerpoint/2016/sectionzoom">
        <mc:Choice Requires="psez">
          <p:graphicFrame>
            <p:nvGraphicFramePr>
              <p:cNvPr id="26" name="Section Zoom 25">
                <a:extLst>
                  <a:ext uri="{FF2B5EF4-FFF2-40B4-BE49-F238E27FC236}">
                    <a16:creationId xmlns:a16="http://schemas.microsoft.com/office/drawing/2014/main" id="{DFD324C4-1D7F-456E-A501-3F9D6E75839F}"/>
                  </a:ext>
                </a:extLst>
              </p:cNvPr>
              <p:cNvGraphicFramePr>
                <a:graphicFrameLocks noChangeAspect="1"/>
              </p:cNvGraphicFramePr>
              <p:nvPr/>
            </p:nvGraphicFramePr>
            <p:xfrm>
              <a:off x="7955235" y="968015"/>
              <a:ext cx="886147" cy="870601"/>
            </p:xfrm>
            <a:graphic>
              <a:graphicData uri="http://schemas.microsoft.com/office/powerpoint/2016/sectionzoom">
                <psez:sectionZm>
                  <psez:sectionZmObj sectionId="{977EE755-E60E-4E9F-B554-61C802931F3B}">
                    <psez:zmPr id="{51919D93-7BDF-4BF0-B0F9-180EE3EE5BB9}" imageType="cover" transitionDur="1000">
                      <p166:blipFill xmlns:p166="http://schemas.microsoft.com/office/powerpoint/2016/6/main">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166:blipFill>
                      <p166:spPr xmlns:p166="http://schemas.microsoft.com/office/powerpoint/2016/6/main">
                        <a:xfrm>
                          <a:off x="0" y="0"/>
                          <a:ext cx="886147" cy="870601"/>
                        </a:xfrm>
                        <a:prstGeom prst="rect">
                          <a:avLst/>
                        </a:prstGeom>
                        <a:ln w="3175">
                          <a:noFill/>
                        </a:ln>
                      </p166:spPr>
                    </psez:zmPr>
                  </psez:sectionZmObj>
                </psez:sectionZm>
              </a:graphicData>
            </a:graphic>
          </p:graphicFrame>
        </mc:Choice>
        <mc:Fallback xmlns="">
          <p:pic>
            <p:nvPicPr>
              <p:cNvPr id="26" name="Section Zoom 25">
                <a:hlinkClick r:id="rId4" action="ppaction://hlinksldjump"/>
                <a:extLst>
                  <a:ext uri="{FF2B5EF4-FFF2-40B4-BE49-F238E27FC236}">
                    <a16:creationId xmlns:a16="http://schemas.microsoft.com/office/drawing/2014/main" id="{DFD324C4-1D7F-456E-A501-3F9D6E75839F}"/>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5235" y="968015"/>
                <a:ext cx="886147" cy="870601"/>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8" name="Section Zoom 27">
                <a:extLst>
                  <a:ext uri="{FF2B5EF4-FFF2-40B4-BE49-F238E27FC236}">
                    <a16:creationId xmlns:a16="http://schemas.microsoft.com/office/drawing/2014/main" id="{1C33AB38-419B-4446-B9DA-B05154D8190B}"/>
                  </a:ext>
                </a:extLst>
              </p:cNvPr>
              <p:cNvGraphicFramePr>
                <a:graphicFrameLocks noChangeAspect="1"/>
              </p:cNvGraphicFramePr>
              <p:nvPr/>
            </p:nvGraphicFramePr>
            <p:xfrm>
              <a:off x="5732114" y="474883"/>
              <a:ext cx="597295" cy="853279"/>
            </p:xfrm>
            <a:graphic>
              <a:graphicData uri="http://schemas.microsoft.com/office/powerpoint/2016/sectionzoom">
                <psez:sectionZm>
                  <psez:sectionZmObj sectionId="{D084D64E-757C-4A5D-8F8E-AAE5191EC044}">
                    <psez:zmPr id="{0B482867-2989-4461-9C7E-2E2A11F0B4A6}" imageType="cover" transitionDur="1000">
                      <p166:blipFill xmlns:p166="http://schemas.microsoft.com/office/powerpoint/2016/6/main">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166:blipFill>
                      <p166:spPr xmlns:p166="http://schemas.microsoft.com/office/powerpoint/2016/6/main">
                        <a:xfrm>
                          <a:off x="0" y="0"/>
                          <a:ext cx="597295" cy="853279"/>
                        </a:xfrm>
                        <a:prstGeom prst="rect">
                          <a:avLst/>
                        </a:prstGeom>
                        <a:ln w="3175">
                          <a:noFill/>
                        </a:ln>
                      </p166:spPr>
                    </psez:zmPr>
                  </psez:sectionZmObj>
                </psez:sectionZm>
              </a:graphicData>
            </a:graphic>
          </p:graphicFrame>
        </mc:Choice>
        <mc:Fallback xmlns="">
          <p:pic>
            <p:nvPicPr>
              <p:cNvPr id="28" name="Section Zoom 27">
                <a:hlinkClick r:id="rId9" action="ppaction://hlinksldjump"/>
                <a:extLst>
                  <a:ext uri="{FF2B5EF4-FFF2-40B4-BE49-F238E27FC236}">
                    <a16:creationId xmlns:a16="http://schemas.microsoft.com/office/drawing/2014/main" id="{1C33AB38-419B-4446-B9DA-B05154D8190B}"/>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2114" y="474883"/>
                <a:ext cx="597295" cy="85327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0" name="Section Zoom 29">
                <a:extLst>
                  <a:ext uri="{FF2B5EF4-FFF2-40B4-BE49-F238E27FC236}">
                    <a16:creationId xmlns:a16="http://schemas.microsoft.com/office/drawing/2014/main" id="{8798DB8C-980D-4D5C-9312-7DE270FEA29D}"/>
                  </a:ext>
                </a:extLst>
              </p:cNvPr>
              <p:cNvGraphicFramePr>
                <a:graphicFrameLocks noChangeAspect="1"/>
              </p:cNvGraphicFramePr>
              <p:nvPr/>
            </p:nvGraphicFramePr>
            <p:xfrm>
              <a:off x="3267630" y="966233"/>
              <a:ext cx="884926" cy="830747"/>
            </p:xfrm>
            <a:graphic>
              <a:graphicData uri="http://schemas.microsoft.com/office/powerpoint/2016/sectionzoom">
                <psez:sectionZm>
                  <psez:sectionZmObj sectionId="{68726A94-6175-44E0-85DF-9ED7CD4F29B2}">
                    <psez:zmPr id="{1B62D6C5-C7B3-4557-B88F-33651B634F29}" imageType="cover" transitionDur="1000">
                      <p166:blipFill xmlns:p166="http://schemas.microsoft.com/office/powerpoint/2016/6/main">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166:blipFill>
                      <p166:spPr xmlns:p166="http://schemas.microsoft.com/office/powerpoint/2016/6/main">
                        <a:xfrm>
                          <a:off x="0" y="0"/>
                          <a:ext cx="884926" cy="830747"/>
                        </a:xfrm>
                        <a:prstGeom prst="rect">
                          <a:avLst/>
                        </a:prstGeom>
                        <a:ln w="3175">
                          <a:noFill/>
                        </a:ln>
                      </p166:spPr>
                    </psez:zmPr>
                  </psez:sectionZmObj>
                </psez:sectionZm>
              </a:graphicData>
            </a:graphic>
          </p:graphicFrame>
        </mc:Choice>
        <mc:Fallback xmlns="">
          <p:pic>
            <p:nvPicPr>
              <p:cNvPr id="30" name="Section Zoom 29">
                <a:hlinkClick r:id="rId14" action="ppaction://hlinksldjump"/>
                <a:extLst>
                  <a:ext uri="{FF2B5EF4-FFF2-40B4-BE49-F238E27FC236}">
                    <a16:creationId xmlns:a16="http://schemas.microsoft.com/office/drawing/2014/main" id="{8798DB8C-980D-4D5C-9312-7DE270FEA29D}"/>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630" y="966233"/>
                <a:ext cx="884926" cy="830747"/>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EA061C5D-524F-45CA-AEA6-328C4A6FA987}"/>
                  </a:ext>
                </a:extLst>
              </p:cNvPr>
              <p:cNvGraphicFramePr>
                <a:graphicFrameLocks noChangeAspect="1"/>
              </p:cNvGraphicFramePr>
              <p:nvPr/>
            </p:nvGraphicFramePr>
            <p:xfrm>
              <a:off x="7935106" y="4652721"/>
              <a:ext cx="896199" cy="896199"/>
            </p:xfrm>
            <a:graphic>
              <a:graphicData uri="http://schemas.microsoft.com/office/powerpoint/2016/sectionzoom">
                <psez:sectionZm>
                  <psez:sectionZmObj sectionId="{F0391145-9738-478E-8E4A-0D04BB1A1157}">
                    <psez:zmPr id="{BA31C8B9-2F06-473C-8E4F-20CD602AA05F}" imageType="cover" transitionDur="1000">
                      <p166:blipFill xmlns:p166="http://schemas.microsoft.com/office/powerpoint/2016/6/main">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166:blipFill>
                      <p166:spPr xmlns:p166="http://schemas.microsoft.com/office/powerpoint/2016/6/main">
                        <a:xfrm>
                          <a:off x="0" y="0"/>
                          <a:ext cx="896199" cy="896199"/>
                        </a:xfrm>
                        <a:prstGeom prst="rect">
                          <a:avLst/>
                        </a:prstGeom>
                        <a:ln w="3175">
                          <a:noFill/>
                        </a:ln>
                      </p166:spPr>
                    </psez:zmPr>
                  </psez:sectionZmObj>
                </psez:sectionZm>
              </a:graphicData>
            </a:graphic>
          </p:graphicFrame>
        </mc:Choice>
        <mc:Fallback xmlns="">
          <p:pic>
            <p:nvPicPr>
              <p:cNvPr id="33" name="Section Zoom 32">
                <a:hlinkClick r:id="rId19" action="ppaction://hlinksldjump"/>
                <a:extLst>
                  <a:ext uri="{FF2B5EF4-FFF2-40B4-BE49-F238E27FC236}">
                    <a16:creationId xmlns:a16="http://schemas.microsoft.com/office/drawing/2014/main" id="{EA061C5D-524F-45CA-AEA6-328C4A6FA987}"/>
                  </a:ext>
                </a:extLst>
              </p:cNvPr>
              <p:cNvPicPr>
                <a:picLocks noGrp="1" noRot="1" noChangeAspect="1" noMove="1" noResize="1" noEditPoints="1" noAdjustHandles="1" noChangeArrowheads="1" noChangeShapeType="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935106" y="4652721"/>
                <a:ext cx="896199" cy="89619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2" name="Section Zoom 41">
                <a:extLst>
                  <a:ext uri="{FF2B5EF4-FFF2-40B4-BE49-F238E27FC236}">
                    <a16:creationId xmlns:a16="http://schemas.microsoft.com/office/drawing/2014/main" id="{9C86E812-04FA-41E1-B2FB-2ECB41B2B671}"/>
                  </a:ext>
                </a:extLst>
              </p:cNvPr>
              <p:cNvGraphicFramePr>
                <a:graphicFrameLocks noChangeAspect="1"/>
              </p:cNvGraphicFramePr>
              <p:nvPr/>
            </p:nvGraphicFramePr>
            <p:xfrm>
              <a:off x="5612784" y="5085435"/>
              <a:ext cx="909484" cy="843339"/>
            </p:xfrm>
            <a:graphic>
              <a:graphicData uri="http://schemas.microsoft.com/office/powerpoint/2016/sectionzoom">
                <psez:sectionZm>
                  <psez:sectionZmObj sectionId="{F45E106E-31DC-4535-86EB-D7FB42F1ADEF}">
                    <psez:zmPr id="{E0894AE9-B674-434B-9B0E-C0DFEB807543}" imageType="cover" transitionDur="1000">
                      <p166:blipFill xmlns:p166="http://schemas.microsoft.com/office/powerpoint/2016/6/main">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166:blipFill>
                      <p166:spPr xmlns:p166="http://schemas.microsoft.com/office/powerpoint/2016/6/main">
                        <a:xfrm>
                          <a:off x="0" y="0"/>
                          <a:ext cx="909484" cy="843339"/>
                        </a:xfrm>
                        <a:prstGeom prst="rect">
                          <a:avLst/>
                        </a:prstGeom>
                        <a:ln w="3175">
                          <a:noFill/>
                        </a:ln>
                      </p166:spPr>
                    </psez:zmPr>
                  </psez:sectionZmObj>
                </psez:sectionZm>
              </a:graphicData>
            </a:graphic>
          </p:graphicFrame>
        </mc:Choice>
        <mc:Fallback xmlns="">
          <p:pic>
            <p:nvPicPr>
              <p:cNvPr id="42" name="Section Zoom 41">
                <a:hlinkClick r:id="rId24" action="ppaction://hlinksldjump"/>
                <a:extLst>
                  <a:ext uri="{FF2B5EF4-FFF2-40B4-BE49-F238E27FC236}">
                    <a16:creationId xmlns:a16="http://schemas.microsoft.com/office/drawing/2014/main" id="{9C86E812-04FA-41E1-B2FB-2ECB41B2B671}"/>
                  </a:ext>
                </a:extLst>
              </p:cNvPr>
              <p:cNvPicPr>
                <a:picLocks noGrp="1" noRot="1" noChangeAspect="1" noMove="1" noResize="1" noEditPoints="1" noAdjustHandles="1" noChangeArrowheads="1" noChangeShapeType="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612784" y="5085435"/>
                <a:ext cx="909484" cy="84333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4" name="Section Zoom 43">
                <a:extLst>
                  <a:ext uri="{FF2B5EF4-FFF2-40B4-BE49-F238E27FC236}">
                    <a16:creationId xmlns:a16="http://schemas.microsoft.com/office/drawing/2014/main" id="{86CFE16E-F112-4BB1-B185-93BFA53D51EB}"/>
                  </a:ext>
                </a:extLst>
              </p:cNvPr>
              <p:cNvGraphicFramePr>
                <a:graphicFrameLocks noChangeAspect="1"/>
              </p:cNvGraphicFramePr>
              <p:nvPr/>
            </p:nvGraphicFramePr>
            <p:xfrm>
              <a:off x="3199131" y="4745210"/>
              <a:ext cx="1021924" cy="738930"/>
            </p:xfrm>
            <a:graphic>
              <a:graphicData uri="http://schemas.microsoft.com/office/powerpoint/2016/sectionzoom">
                <psez:sectionZm>
                  <psez:sectionZmObj sectionId="{E0748DBE-E68E-4ABA-A833-5E3A787CCBCE}">
                    <psez:zmPr id="{01635D89-490B-477D-A941-9D59BA45CD1E}" imageType="cover" transitionDur="1000">
                      <p166:blipFill xmlns:p166="http://schemas.microsoft.com/office/powerpoint/2016/6/main">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166:blipFill>
                      <p166:spPr xmlns:p166="http://schemas.microsoft.com/office/powerpoint/2016/6/main">
                        <a:xfrm>
                          <a:off x="0" y="0"/>
                          <a:ext cx="1021924" cy="738930"/>
                        </a:xfrm>
                        <a:prstGeom prst="rect">
                          <a:avLst/>
                        </a:prstGeom>
                        <a:ln w="3175">
                          <a:noFill/>
                        </a:ln>
                      </p166:spPr>
                    </psez:zmPr>
                  </psez:sectionZmObj>
                </psez:sectionZm>
              </a:graphicData>
            </a:graphic>
          </p:graphicFrame>
        </mc:Choice>
        <mc:Fallback xmlns="">
          <p:pic>
            <p:nvPicPr>
              <p:cNvPr id="44" name="Section Zoom 43">
                <a:hlinkClick r:id="rId29" action="ppaction://hlinksldjump"/>
                <a:extLst>
                  <a:ext uri="{FF2B5EF4-FFF2-40B4-BE49-F238E27FC236}">
                    <a16:creationId xmlns:a16="http://schemas.microsoft.com/office/drawing/2014/main" id="{86CFE16E-F112-4BB1-B185-93BFA53D51EB}"/>
                  </a:ext>
                </a:extLst>
              </p:cNvPr>
              <p:cNvPicPr>
                <a:picLocks noGrp="1" noRot="1" noChangeAspect="1" noMove="1" noResize="1" noEditPoints="1" noAdjustHandles="1" noChangeArrowheads="1" noChangeShapeType="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199131" y="4745210"/>
                <a:ext cx="1021924" cy="73893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6" name="Section Zoom 45">
                <a:extLst>
                  <a:ext uri="{FF2B5EF4-FFF2-40B4-BE49-F238E27FC236}">
                    <a16:creationId xmlns:a16="http://schemas.microsoft.com/office/drawing/2014/main" id="{DB7CE82E-1738-4A5A-8EB3-E5ABCF2AD7A8}"/>
                  </a:ext>
                </a:extLst>
              </p:cNvPr>
              <p:cNvGraphicFramePr>
                <a:graphicFrameLocks noChangeAspect="1"/>
              </p:cNvGraphicFramePr>
              <p:nvPr/>
            </p:nvGraphicFramePr>
            <p:xfrm>
              <a:off x="1574296" y="2826357"/>
              <a:ext cx="756180" cy="992486"/>
            </p:xfrm>
            <a:graphic>
              <a:graphicData uri="http://schemas.microsoft.com/office/powerpoint/2016/sectionzoom">
                <psez:sectionZm>
                  <psez:sectionZmObj sectionId="{28BD5CD7-7B79-4044-85E6-1A6E275C7A13}">
                    <psez:zmPr id="{43013054-BA18-4F47-BF12-52AED6F5A1F1}" imageType="cover" transitionDur="1000">
                      <p166:blipFill xmlns:p166="http://schemas.microsoft.com/office/powerpoint/2016/6/main">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166:blipFill>
                      <p166:spPr xmlns:p166="http://schemas.microsoft.com/office/powerpoint/2016/6/main">
                        <a:xfrm>
                          <a:off x="0" y="0"/>
                          <a:ext cx="756180" cy="992486"/>
                        </a:xfrm>
                        <a:prstGeom prst="rect">
                          <a:avLst/>
                        </a:prstGeom>
                        <a:ln w="3175">
                          <a:noFill/>
                        </a:ln>
                      </p166:spPr>
                    </psez:zmPr>
                  </psez:sectionZmObj>
                </psez:sectionZm>
              </a:graphicData>
            </a:graphic>
          </p:graphicFrame>
        </mc:Choice>
        <mc:Fallback xmlns="">
          <p:pic>
            <p:nvPicPr>
              <p:cNvPr id="46" name="Section Zoom 45">
                <a:hlinkClick r:id="rId34" action="ppaction://hlinksldjump"/>
                <a:extLst>
                  <a:ext uri="{FF2B5EF4-FFF2-40B4-BE49-F238E27FC236}">
                    <a16:creationId xmlns:a16="http://schemas.microsoft.com/office/drawing/2014/main" id="{DB7CE82E-1738-4A5A-8EB3-E5ABCF2AD7A8}"/>
                  </a:ext>
                </a:extLst>
              </p:cNvPr>
              <p:cNvPicPr>
                <a:picLocks noGrp="1" noRot="1" noChangeAspect="1" noMove="1" noResize="1" noEditPoints="1" noAdjustHandles="1" noChangeArrowheads="1" noChangeShapeType="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574296" y="2826357"/>
                <a:ext cx="756180" cy="99248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8" name="Section Zoom 47">
                <a:extLst>
                  <a:ext uri="{FF2B5EF4-FFF2-40B4-BE49-F238E27FC236}">
                    <a16:creationId xmlns:a16="http://schemas.microsoft.com/office/drawing/2014/main" id="{275323C3-084C-4564-8855-BC28379087A7}"/>
                  </a:ext>
                </a:extLst>
              </p:cNvPr>
              <p:cNvGraphicFramePr>
                <a:graphicFrameLocks noChangeAspect="1"/>
              </p:cNvGraphicFramePr>
              <p:nvPr/>
            </p:nvGraphicFramePr>
            <p:xfrm>
              <a:off x="9835979" y="2872586"/>
              <a:ext cx="852359" cy="882800"/>
            </p:xfrm>
            <a:graphic>
              <a:graphicData uri="http://schemas.microsoft.com/office/powerpoint/2016/sectionzoom">
                <psez:sectionZm>
                  <psez:sectionZmObj sectionId="{8E888B95-2332-497E-99AB-30527E3E2544}">
                    <psez:zmPr id="{233E767B-7343-4620-9140-B1F2DFAB506A}" imageType="cover" transitionDur="1000">
                      <p166:blipFill xmlns:p166="http://schemas.microsoft.com/office/powerpoint/2016/6/main">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166:blipFill>
                      <p166:spPr xmlns:p166="http://schemas.microsoft.com/office/powerpoint/2016/6/main">
                        <a:xfrm>
                          <a:off x="0" y="0"/>
                          <a:ext cx="852359" cy="882800"/>
                        </a:xfrm>
                        <a:prstGeom prst="rect">
                          <a:avLst/>
                        </a:prstGeom>
                        <a:ln w="3175">
                          <a:noFill/>
                        </a:ln>
                      </p166:spPr>
                    </psez:zmPr>
                  </psez:sectionZmObj>
                </psez:sectionZm>
              </a:graphicData>
            </a:graphic>
          </p:graphicFrame>
        </mc:Choice>
        <mc:Fallback xmlns="">
          <p:pic>
            <p:nvPicPr>
              <p:cNvPr id="48" name="Section Zoom 47">
                <a:hlinkClick r:id="rId39" action="ppaction://hlinksldjump"/>
                <a:extLst>
                  <a:ext uri="{FF2B5EF4-FFF2-40B4-BE49-F238E27FC236}">
                    <a16:creationId xmlns:a16="http://schemas.microsoft.com/office/drawing/2014/main" id="{275323C3-084C-4564-8855-BC28379087A7}"/>
                  </a:ext>
                </a:extLst>
              </p:cNvPr>
              <p:cNvPicPr>
                <a:picLocks noGrp="1" noRot="1" noChangeAspect="1" noMove="1" noResize="1" noEditPoints="1" noAdjustHandles="1" noChangeArrowheads="1" noChangeShapeType="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835979" y="2872586"/>
                <a:ext cx="852359" cy="882800"/>
              </a:xfrm>
              <a:prstGeom prst="rect">
                <a:avLst/>
              </a:prstGeom>
              <a:ln w="3175">
                <a:noFill/>
              </a:ln>
            </p:spPr>
          </p:pic>
        </mc:Fallback>
      </mc:AlternateContent>
    </p:spTree>
    <p:extLst>
      <p:ext uri="{BB962C8B-B14F-4D97-AF65-F5344CB8AC3E}">
        <p14:creationId xmlns:p14="http://schemas.microsoft.com/office/powerpoint/2010/main" val="153949963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20</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3878746" y="471326"/>
            <a:ext cx="443450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مثال هایی از سیستم خبره</a:t>
            </a: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9450331" y="4087563"/>
            <a:ext cx="2255107"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شناسایی باکتری‌های مختلف</a:t>
            </a: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7330022" y="1956772"/>
            <a:ext cx="2164028"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شیمی</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5300055" y="4052551"/>
            <a:ext cx="202421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نوع و میزان وخیم بودن سرطان ریه بیماران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3184605" y="1967360"/>
            <a:ext cx="2115449"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سرطان در مراحل اولیه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9250723" y="3469469"/>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en-US" sz="1400" b="1" dirty="0">
                <a:solidFill>
                  <a:schemeClr val="bg1"/>
                </a:solidFill>
                <a:effectLst>
                  <a:outerShdw blurRad="50800" dist="38100" dir="5400000" algn="t" rotWithShape="0">
                    <a:prstClr val="black">
                      <a:alpha val="40000"/>
                    </a:prstClr>
                  </a:outerShdw>
                </a:effectLst>
                <a:cs typeface="IRAN Sans" panose="020B0400000000000000" pitchFamily="34" charset="-78"/>
              </a:rPr>
              <a:t>MYCIN </a:t>
            </a:r>
            <a:endParaRPr sz="1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7086695" y="3469469"/>
            <a:ext cx="2363637"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en-US" sz="2400" b="1" dirty="0">
                <a:solidFill>
                  <a:schemeClr val="bg1"/>
                </a:solidFill>
                <a:effectLst>
                  <a:outerShdw blurRad="50800" dist="38100" dir="5400000" algn="t" rotWithShape="0">
                    <a:prstClr val="black">
                      <a:alpha val="40000"/>
                    </a:prstClr>
                  </a:outerShdw>
                </a:effectLst>
                <a:cs typeface="IRAN Sans" panose="020B0400000000000000" pitchFamily="34" charset="-78"/>
              </a:rPr>
              <a:t>DENDRAL </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5105306" y="3456954"/>
            <a:ext cx="2224717"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en-US" sz="2400" b="1" dirty="0">
                <a:solidFill>
                  <a:schemeClr val="bg1"/>
                </a:solidFill>
                <a:effectLst>
                  <a:outerShdw blurRad="50800" dist="38100" dir="5400000" algn="t" rotWithShape="0">
                    <a:prstClr val="black">
                      <a:alpha val="40000"/>
                    </a:prstClr>
                  </a:outerShdw>
                </a:effectLst>
                <a:cs typeface="IRAN Sans" panose="020B0400000000000000" pitchFamily="34" charset="-78"/>
              </a:rPr>
              <a:t>PXDES </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2997123" y="3456954"/>
            <a:ext cx="2318065"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en-US" sz="2400" b="1" dirty="0" err="1">
                <a:solidFill>
                  <a:schemeClr val="bg1"/>
                </a:solidFill>
                <a:effectLst>
                  <a:outerShdw blurRad="50800" dist="38100" dir="5400000" algn="t" rotWithShape="0">
                    <a:prstClr val="black">
                      <a:alpha val="40000"/>
                    </a:prstClr>
                  </a:outerShdw>
                </a:effectLst>
                <a:cs typeface="IRAN Sans" panose="020B0400000000000000" pitchFamily="34" charset="-78"/>
              </a:rPr>
              <a:t>CaDet</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4043928" y="4275003"/>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6312162" y="2049213"/>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2;p32">
            <a:extLst>
              <a:ext uri="{FF2B5EF4-FFF2-40B4-BE49-F238E27FC236}">
                <a16:creationId xmlns:a16="http://schemas.microsoft.com/office/drawing/2014/main" id="{04A7A380-0C9F-F317-C6B5-4EFE1F4544CA}"/>
              </a:ext>
            </a:extLst>
          </p:cNvPr>
          <p:cNvSpPr/>
          <p:nvPr/>
        </p:nvSpPr>
        <p:spPr>
          <a:xfrm flipH="1">
            <a:off x="779071" y="3476201"/>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en-US" sz="2000" b="1" dirty="0" err="1">
                <a:solidFill>
                  <a:schemeClr val="bg1"/>
                </a:solidFill>
                <a:effectLst>
                  <a:outerShdw blurRad="50800" dist="38100" dir="5400000" algn="t" rotWithShape="0">
                    <a:prstClr val="black">
                      <a:alpha val="40000"/>
                    </a:prstClr>
                  </a:outerShdw>
                </a:effectLst>
                <a:cs typeface="IRAN Sans" panose="020B0400000000000000" pitchFamily="34" charset="-78"/>
              </a:rPr>
              <a:t>DXplain</a:t>
            </a:r>
            <a:endParaRPr sz="20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26" name="Google Shape;380;p32">
            <a:extLst>
              <a:ext uri="{FF2B5EF4-FFF2-40B4-BE49-F238E27FC236}">
                <a16:creationId xmlns:a16="http://schemas.microsoft.com/office/drawing/2014/main" id="{FBC5B026-9DBF-09EE-0CCD-6839A9CF6EF7}"/>
              </a:ext>
            </a:extLst>
          </p:cNvPr>
          <p:cNvSpPr/>
          <p:nvPr/>
        </p:nvSpPr>
        <p:spPr>
          <a:xfrm flipH="1">
            <a:off x="1026543" y="4091500"/>
            <a:ext cx="2189668"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سیستم پشتیبانی بالینی </a:t>
            </a:r>
          </a:p>
        </p:txBody>
      </p:sp>
    </p:spTree>
    <p:extLst>
      <p:ext uri="{BB962C8B-B14F-4D97-AF65-F5344CB8AC3E}">
        <p14:creationId xmlns:p14="http://schemas.microsoft.com/office/powerpoint/2010/main" val="1300295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P spid="3"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مزایای سیستم های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21</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47903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با بسط دانش این سیستم‌ها، می‌توان دقت خروجی آن‌ها را افزایش داد و دانش حوزه‌های تخصصی مختلف را به آن اضافه کرد.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از این نوع سیستم‌ها می‌توان در شرایط بحرانی و حادی استفاده کرد که نیاز به تصمیم‌گیری با حداقل ریسک وجود دارد.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میزان خطای موجود در استنتاج و نتیجه‌گیری سیستم با افزایش اطلاعات پایگاه دانش به مراتب کم‌تر می‌شود.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خروجی این سیستم‌ها تحت تاثیر عوامل مختلف احساسی نظیر ترس، عصبانیت، دلسوزی و مواردی از این قبیل قرار نمی‌گیرد.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با استفاده از سیستم های خبره می‌توان در کوتاه‌ترین زمان ممکن، مسائل پیچیده را با دقت بالا حل کرد.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سیستم های خبره با بیان ادله‌ و توضیحات مناسب، خروجی خود را به کاربر ارائه می‌دهند.</a:t>
            </a:r>
          </a:p>
        </p:txBody>
      </p:sp>
    </p:spTree>
    <p:extLst>
      <p:ext uri="{BB962C8B-B14F-4D97-AF65-F5344CB8AC3E}">
        <p14:creationId xmlns:p14="http://schemas.microsoft.com/office/powerpoint/2010/main" val="134907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محدودیت های سیستم های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22</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47903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استنتاج و نتیجه‌گیری سیستم های خبره تا حد زیادی به دانش موجود در پایگاه دانش وابسته است. بدین‌ترتیب، چنانچه پایگاه دانش شامل دانش نادرست باشد، نتیجه استنتاج سیستم های خبره نیز نادرست خواهد بود.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سیستم‌‌های خبره نمی‌تواند همانند انسان خبره، بر اساس سناریوهای مختلف، نتیجه‌گیری‌های خلاقانه ارائه دهد.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هزینه‌های توسعه و نگهداری چنین سیستم‌هایی بسیار بالا هستند.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برای هر حوزه تخصصی، باید پایگاه دانش مجزایی تهیه شود که آماده‌سازی آن‌ها بسیار زمان‌بر و هزینه‌بر خواهد بود.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به منظور افزایش کارایی سیستم های خبره، باید دانش مورد نیاز آن‌ها را به‌روزرسانی کرد، زیرا چنین سیستم‌هایی نمی‌توانند دانش جدید را یاد بگیرند و باید مهندس دانش، دانش مورد نیازشان را به‌طور دستی تهیه کند.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116083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animEffect transition="in" filter="fade">
                                      <p:cBhvr>
                                        <p:cTn id="21" dur="500"/>
                                        <p:tgtEl>
                                          <p:spTgt spid="3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xEl>
                                              <p:pRg st="1" end="1"/>
                                            </p:txEl>
                                          </p:spTgt>
                                        </p:tgtEl>
                                        <p:attrNameLst>
                                          <p:attrName>style.visibility</p:attrName>
                                        </p:attrNameLst>
                                      </p:cBhvr>
                                      <p:to>
                                        <p:strVal val="visible"/>
                                      </p:to>
                                    </p:set>
                                    <p:animEffect transition="in" filter="fade">
                                      <p:cBhvr>
                                        <p:cTn id="26" dur="500"/>
                                        <p:tgtEl>
                                          <p:spTgt spid="3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xEl>
                                              <p:pRg st="2" end="2"/>
                                            </p:txEl>
                                          </p:spTgt>
                                        </p:tgtEl>
                                        <p:attrNameLst>
                                          <p:attrName>style.visibility</p:attrName>
                                        </p:attrNameLst>
                                      </p:cBhvr>
                                      <p:to>
                                        <p:strVal val="visible"/>
                                      </p:to>
                                    </p:set>
                                    <p:animEffect transition="in" filter="fade">
                                      <p:cBhvr>
                                        <p:cTn id="31" dur="500"/>
                                        <p:tgtEl>
                                          <p:spTgt spid="3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پوسته های سیستم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23</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یک خبره شروع آسان و راحت برای ساخت سیستم های خبره ایجاد می کنند چرا که کاربرد آن ها ساده می باشد. </a:t>
            </a:r>
          </a:p>
        </p:txBody>
      </p:sp>
      <p:sp>
        <p:nvSpPr>
          <p:cNvPr id="2" name="Rectangle 1">
            <a:extLst>
              <a:ext uri="{FF2B5EF4-FFF2-40B4-BE49-F238E27FC236}">
                <a16:creationId xmlns:a16="http://schemas.microsoft.com/office/drawing/2014/main" id="{5A20926C-A49E-6882-1F14-CC8C23A3944C}"/>
              </a:ext>
            </a:extLst>
          </p:cNvPr>
          <p:cNvSpPr/>
          <p:nvPr/>
        </p:nvSpPr>
        <p:spPr>
          <a:xfrm>
            <a:off x="794480" y="3429000"/>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سیستم خبره ابزارهایی هستند که می توانند برای توسعه سیستم های خبره استفاده شوند. آنها از برخی اجزای سیستم خبره ساخته شده با پایگاه دانش خالی تشکیل شده اند. از این رو، در بیشتر موارد، مهندس دانش تنها با پر کردن پایگاه دانش باقی می ماند</a:t>
            </a:r>
          </a:p>
        </p:txBody>
      </p:sp>
    </p:spTree>
    <p:extLst>
      <p:ext uri="{BB962C8B-B14F-4D97-AF65-F5344CB8AC3E}">
        <p14:creationId xmlns:p14="http://schemas.microsoft.com/office/powerpoint/2010/main" val="4250683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پوسته های محبوب</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Expert System</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24</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ES-Builder</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CLIPS</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JESS</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PyKE</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381439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FE2B471-B629-4F24-9F80-F3466219970E}"/>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bg2"/>
              </a:solidFill>
              <a:cs typeface="IRAN Sans" panose="020B0400000000000000" pitchFamily="34" charset="-78"/>
            </a:endParaRPr>
          </a:p>
          <a:p>
            <a:pPr algn="ctr"/>
            <a:r>
              <a:rPr lang="fa-IR" sz="5400" b="1" dirty="0">
                <a:solidFill>
                  <a:schemeClr val="bg2"/>
                </a:solidFill>
                <a:cs typeface="IRAN Sans" panose="020B0400000000000000" pitchFamily="34" charset="-78"/>
              </a:rPr>
              <a:t>3. برنامه کلیپس</a:t>
            </a:r>
          </a:p>
          <a:p>
            <a:pPr algn="ctr"/>
            <a:endParaRPr lang="fa-IR" sz="8800" b="1" dirty="0">
              <a:solidFill>
                <a:schemeClr val="bg2"/>
              </a:solidFill>
              <a:cs typeface="IRAN Sans" panose="020B0400000000000000" pitchFamily="34" charset="-78"/>
            </a:endParaRPr>
          </a:p>
        </p:txBody>
      </p:sp>
      <p:grpSp>
        <p:nvGrpSpPr>
          <p:cNvPr id="53" name="Group 52">
            <a:extLst>
              <a:ext uri="{FF2B5EF4-FFF2-40B4-BE49-F238E27FC236}">
                <a16:creationId xmlns:a16="http://schemas.microsoft.com/office/drawing/2014/main" id="{C8DE02F8-86F2-4E2E-9F8C-5389BD8D93DF}"/>
              </a:ext>
            </a:extLst>
          </p:cNvPr>
          <p:cNvGrpSpPr>
            <a:grpSpLocks noChangeAspect="1"/>
          </p:cNvGrpSpPr>
          <p:nvPr/>
        </p:nvGrpSpPr>
        <p:grpSpPr>
          <a:xfrm>
            <a:off x="7063044" y="1735501"/>
            <a:ext cx="3273017" cy="3273017"/>
            <a:chOff x="8634005" y="4124909"/>
            <a:chExt cx="1145658" cy="1145658"/>
          </a:xfrm>
        </p:grpSpPr>
        <p:sp>
          <p:nvSpPr>
            <p:cNvPr id="54" name="Rectangle: Rounded Corners 53">
              <a:extLst>
                <a:ext uri="{FF2B5EF4-FFF2-40B4-BE49-F238E27FC236}">
                  <a16:creationId xmlns:a16="http://schemas.microsoft.com/office/drawing/2014/main" id="{F911CE68-1C00-478F-AE9A-A78A0ABC048B}"/>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5" name="Graphic 2">
              <a:extLst>
                <a:ext uri="{FF2B5EF4-FFF2-40B4-BE49-F238E27FC236}">
                  <a16:creationId xmlns:a16="http://schemas.microsoft.com/office/drawing/2014/main" id="{70B24E1D-009E-4284-B24A-525DE020C0FA}"/>
                </a:ext>
              </a:extLst>
            </p:cNvPr>
            <p:cNvGrpSpPr/>
            <p:nvPr/>
          </p:nvGrpSpPr>
          <p:grpSpPr>
            <a:xfrm>
              <a:off x="8881255" y="4348647"/>
              <a:ext cx="722125" cy="673978"/>
              <a:chOff x="5152915" y="1771708"/>
              <a:chExt cx="722125" cy="673978"/>
            </a:xfrm>
            <a:solidFill>
              <a:schemeClr val="accent1"/>
            </a:solidFill>
          </p:grpSpPr>
          <p:sp>
            <p:nvSpPr>
              <p:cNvPr id="56" name="Freeform: Shape 55">
                <a:extLst>
                  <a:ext uri="{FF2B5EF4-FFF2-40B4-BE49-F238E27FC236}">
                    <a16:creationId xmlns:a16="http://schemas.microsoft.com/office/drawing/2014/main" id="{BE91F759-4B09-4B51-A53C-E0FFF9262F1E}"/>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BD74B9AE-2741-4B10-A06E-B8AB0EB707EE}"/>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1281350E-61B8-4269-B567-0B4CBB1BCA6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E21A4F00-958A-4036-9346-3B3D51868594}"/>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96714B5-E2E3-471A-8765-B17B96D20C4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95F4FC7-59F3-47AC-A023-0A699B7ABEC4}"/>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3AC4363E-C826-404B-A350-84912AB1A399}"/>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1E099EC5-D9CD-4732-96D5-DA32A3A4F18D}"/>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109262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righ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نرم افزار کلیپس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CLIPS‏</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26</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48744"/>
            <a:ext cx="10027666" cy="4286334"/>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از اين نرم افزار براى ساخت سيستم هاى خبره استفاده مي شود.</a:t>
            </a:r>
          </a:p>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برخى از ویژگی های نرم افزار به شرح زير مى باشد.</a:t>
            </a:r>
          </a:p>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براى اولين با توسط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NASA‏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واحد فناورى نرم افزار‎</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Software Technology Branch‏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توليد شده است .</a:t>
            </a:r>
          </a:p>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اين نرم افزار رایگان بوده و در حال حاضر نسخه 6.4.1‏ آن موجود مى باشد.</a:t>
            </a:r>
          </a:p>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اين نرم افزار بر روى سيستم عامل هاى متفاوت مانند ويندوز لينوكس. مك نصب مى گردد.</a:t>
            </a:r>
          </a:p>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اين نرم افزار با استفاده از زبان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C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ساخته شده است.</a:t>
            </a:r>
          </a:p>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اين نرم افزار چند كاره مى باشد يعنى مى توانيد بصورت مدل هاى زير با آن برنامه نويسى كنيد.</a:t>
            </a:r>
          </a:p>
          <a:p>
            <a:pPr algn="justLow"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o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 مبناى قواعد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Rule-based ‏</a:t>
            </a:r>
          </a:p>
          <a:p>
            <a:pPr algn="justLow"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o	‏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 مبناى شی گرایی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Object-oriented‏</a:t>
            </a:r>
          </a:p>
          <a:p>
            <a:pPr algn="justLow"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o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 مبناى روال ها‏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Procedural programming ‏</a:t>
            </a:r>
          </a:p>
          <a:p>
            <a:pPr algn="justLow"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نرم افزار كليبس فقط قواعد زنجيره اى بيشرو را يشتيبانى مى كند.</a:t>
            </a:r>
          </a:p>
        </p:txBody>
      </p:sp>
    </p:spTree>
    <p:extLst>
      <p:ext uri="{BB962C8B-B14F-4D97-AF65-F5344CB8AC3E}">
        <p14:creationId xmlns:p14="http://schemas.microsoft.com/office/powerpoint/2010/main" val="2425971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نرم افزار کلیپس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CLIPS‏</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27</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برنامه کلیپس شامل دو کنسول برای نوشتن و اجرا نمودن برنامه ها می باشد. یک کنسول تحت داس می باشد محیط شبیه سیستم عامل داس  </a:t>
            </a:r>
            <a:r>
              <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Command Prompt </a:t>
            </a: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دارد و تمام محیط تعاملی به صورت دستوری می باشد. و دارای یک محیط ویژوالی مانند دیگر نرم افزار های تحت ویندوز می باشد.</a:t>
            </a:r>
          </a:p>
        </p:txBody>
      </p:sp>
      <p:pic>
        <p:nvPicPr>
          <p:cNvPr id="1026" name="Picture 2">
            <a:extLst>
              <a:ext uri="{FF2B5EF4-FFF2-40B4-BE49-F238E27FC236}">
                <a16:creationId xmlns:a16="http://schemas.microsoft.com/office/drawing/2014/main" id="{CFC5DA14-3EF3-893B-1301-5BB0CF496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889" t="29932" r="20461" b="23621"/>
          <a:stretch>
            <a:fillRect/>
          </a:stretch>
        </p:blipFill>
        <p:spPr bwMode="auto">
          <a:xfrm>
            <a:off x="794480" y="3377818"/>
            <a:ext cx="4638757" cy="233996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67137631-2226-34E4-56F7-F41B25E8A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7" t="26065" r="56894" b="24887"/>
          <a:stretch>
            <a:fillRect/>
          </a:stretch>
        </p:blipFill>
        <p:spPr bwMode="auto">
          <a:xfrm>
            <a:off x="5808313" y="3377818"/>
            <a:ext cx="5013832" cy="23455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8FA3416-D10F-E008-5073-08703895E7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61CA41F8-8F03-A98C-5D91-7BEF12D119F9}"/>
              </a:ext>
            </a:extLst>
          </p:cNvPr>
          <p:cNvSpPr>
            <a:spLocks noChangeArrowheads="1"/>
          </p:cNvSpPr>
          <p:nvPr/>
        </p:nvSpPr>
        <p:spPr bwMode="auto">
          <a:xfrm>
            <a:off x="0" y="2009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03EB4503-612F-732D-1095-F1289CCD4882}"/>
              </a:ext>
            </a:extLst>
          </p:cNvPr>
          <p:cNvSpPr>
            <a:spLocks noChangeArrowheads="1"/>
          </p:cNvSpPr>
          <p:nvPr/>
        </p:nvSpPr>
        <p:spPr bwMode="auto">
          <a:xfrm>
            <a:off x="0" y="399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0006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fill="hold"/>
                                        <p:tgtEl>
                                          <p:spTgt spid="1026"/>
                                        </p:tgtEl>
                                        <p:attrNameLst>
                                          <p:attrName>ppt_x</p:attrName>
                                        </p:attrNameLst>
                                      </p:cBhvr>
                                      <p:tavLst>
                                        <p:tav tm="0">
                                          <p:val>
                                            <p:strVal val="#ppt_x"/>
                                          </p:val>
                                        </p:tav>
                                        <p:tav tm="100000">
                                          <p:val>
                                            <p:strVal val="#ppt_x"/>
                                          </p:val>
                                        </p:tav>
                                      </p:tavLst>
                                    </p:anim>
                                    <p:anim calcmode="lin" valueType="num">
                                      <p:cBhvr additive="base">
                                        <p:cTn id="22" dur="500" fill="hold"/>
                                        <p:tgtEl>
                                          <p:spTgt spid="102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5"/>
                                        </p:tgtEl>
                                        <p:attrNameLst>
                                          <p:attrName>style.visibility</p:attrName>
                                        </p:attrNameLst>
                                      </p:cBhvr>
                                      <p:to>
                                        <p:strVal val="visible"/>
                                      </p:to>
                                    </p:set>
                                    <p:anim calcmode="lin" valueType="num">
                                      <p:cBhvr additive="base">
                                        <p:cTn id="25" dur="500" fill="hold"/>
                                        <p:tgtEl>
                                          <p:spTgt spid="1025"/>
                                        </p:tgtEl>
                                        <p:attrNameLst>
                                          <p:attrName>ppt_x</p:attrName>
                                        </p:attrNameLst>
                                      </p:cBhvr>
                                      <p:tavLst>
                                        <p:tav tm="0">
                                          <p:val>
                                            <p:strVal val="#ppt_x"/>
                                          </p:val>
                                        </p:tav>
                                        <p:tav tm="100000">
                                          <p:val>
                                            <p:strVal val="#ppt_x"/>
                                          </p:val>
                                        </p:tav>
                                      </p:tavLst>
                                    </p:anim>
                                    <p:anim calcmode="lin" valueType="num">
                                      <p:cBhvr additive="base">
                                        <p:cTn id="26"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مولفه های پایه نرم افزار</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28</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978284"/>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فیلد</a:t>
            </a: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field </a:t>
            </a:r>
          </a:p>
          <a:p>
            <a:pPr algn="justLow" rtl="1">
              <a:lnSpc>
                <a:spcPct val="150000"/>
              </a:lnSpc>
            </a:pP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واقعیات</a:t>
            </a: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fact </a:t>
            </a:r>
          </a:p>
          <a:p>
            <a:pPr algn="justLow" rtl="1">
              <a:lnSpc>
                <a:spcPct val="150000"/>
              </a:lnSpc>
            </a:pP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قواعد</a:t>
            </a: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rule </a:t>
            </a:r>
          </a:p>
          <a:p>
            <a:pPr algn="justLow" rtl="1">
              <a:lnSpc>
                <a:spcPct val="150000"/>
              </a:lnSpc>
            </a:pP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الگو</a:t>
            </a: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template </a:t>
            </a:r>
          </a:p>
          <a:p>
            <a:pPr algn="justLow" rtl="1">
              <a:lnSpc>
                <a:spcPct val="150000"/>
              </a:lnSpc>
            </a:pP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کلاس</a:t>
            </a:r>
            <a:r>
              <a:rPr lang="en-US" sz="2400">
                <a:solidFill>
                  <a:schemeClr val="tx1">
                    <a:lumMod val="95000"/>
                    <a:lumOff val="5000"/>
                  </a:schemeClr>
                </a:solidFill>
                <a:latin typeface="IRANSans(MonoSpacedNum) Light" panose="020B0506030804020204" pitchFamily="34" charset="-78"/>
                <a:cs typeface="IRANSans(MonoSpacedNum) Light" panose="020B0506030804020204" pitchFamily="34" charset="-78"/>
              </a:rPr>
              <a:t>class </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590836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محدودیت های کاربری </a:t>
            </a:r>
            <a:r>
              <a:rPr lang="en-US"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CLIPS</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29</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سیستم خبره یک وسیله سریع وکم هزینه رابرای آشنایی با تکنولوژی مهیا می سازد. اگرچه برای محدوده های خاصی درسیستم های پیچیده استفاده ازپوسته های سیستم خبره میسرنمی باشد. اما با تمام این محدودیت ها، پوسته ها بطور زیادی مورد استفاده قرارمی گیرند.</a:t>
            </a:r>
          </a:p>
        </p:txBody>
      </p:sp>
      <p:sp>
        <p:nvSpPr>
          <p:cNvPr id="2" name="Rectangle 1">
            <a:extLst>
              <a:ext uri="{FF2B5EF4-FFF2-40B4-BE49-F238E27FC236}">
                <a16:creationId xmlns:a16="http://schemas.microsoft.com/office/drawing/2014/main" id="{11BF6169-4682-F0BA-9926-BF5296444527}"/>
              </a:ext>
            </a:extLst>
          </p:cNvPr>
          <p:cNvSpPr/>
          <p:nvPr/>
        </p:nvSpPr>
        <p:spPr>
          <a:xfrm>
            <a:off x="794480" y="3772475"/>
            <a:ext cx="10027666" cy="188183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برای توسعه پروژه های </a:t>
            </a:r>
            <a:r>
              <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CLIPS، </a:t>
            </a: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برنامه نویسان باید یا از یک ابزار مبتنی بر دستور یا یک </a:t>
            </a:r>
            <a:r>
              <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IDE </a:t>
            </a: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استفاده کنند که برای کمک به برنامه نویسان ایجاد شده است، اما، این محیط برای کاربران نهایی کاربر پسند نیست، بنابراین، با ایجاد یک رابط برای کد خود، می توانیم کاربران نهایی را حفظ کنیم. کاربر را از پیچیدگی های سیستم در پشت صحنه دور کرده و همچنین به آنها کمک می کند تا راحت تر از برنامه استفاده کنند.</a:t>
            </a:r>
          </a:p>
        </p:txBody>
      </p:sp>
    </p:spTree>
    <p:extLst>
      <p:ext uri="{BB962C8B-B14F-4D97-AF65-F5344CB8AC3E}">
        <p14:creationId xmlns:p14="http://schemas.microsoft.com/office/powerpoint/2010/main" val="600893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2F111B09-5901-451F-9935-4C1B07EDE0CC}"/>
              </a:ext>
            </a:extLst>
          </p:cNvPr>
          <p:cNvSpPr/>
          <p:nvPr/>
        </p:nvSpPr>
        <p:spPr>
          <a:xfrm>
            <a:off x="4167788" y="900773"/>
            <a:ext cx="5423237" cy="82403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دانشجو : علی اسدی</a:t>
            </a:r>
          </a:p>
        </p:txBody>
      </p:sp>
      <p:sp>
        <p:nvSpPr>
          <p:cNvPr id="28" name="Rectangle: Rounded Corners 27">
            <a:extLst>
              <a:ext uri="{FF2B5EF4-FFF2-40B4-BE49-F238E27FC236}">
                <a16:creationId xmlns:a16="http://schemas.microsoft.com/office/drawing/2014/main" id="{9410E9F4-AB88-4963-953E-89530A31B162}"/>
              </a:ext>
            </a:extLst>
          </p:cNvPr>
          <p:cNvSpPr/>
          <p:nvPr/>
        </p:nvSpPr>
        <p:spPr>
          <a:xfrm>
            <a:off x="4167788" y="4962081"/>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تاریخ ارائه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1402/08/10</a:t>
            </a:r>
          </a:p>
        </p:txBody>
      </p:sp>
      <p:sp>
        <p:nvSpPr>
          <p:cNvPr id="57" name="Rectangle: Rounded Corners 56">
            <a:extLst>
              <a:ext uri="{FF2B5EF4-FFF2-40B4-BE49-F238E27FC236}">
                <a16:creationId xmlns:a16="http://schemas.microsoft.com/office/drawing/2014/main" id="{E6D52DF0-3B5F-4366-A977-BD5537E99543}"/>
              </a:ext>
            </a:extLst>
          </p:cNvPr>
          <p:cNvSpPr/>
          <p:nvPr/>
        </p:nvSpPr>
        <p:spPr>
          <a:xfrm>
            <a:off x="4167788" y="2931427"/>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رشته : مهندسی کامپیوتر</a:t>
            </a:r>
          </a:p>
        </p:txBody>
      </p:sp>
      <p:grpSp>
        <p:nvGrpSpPr>
          <p:cNvPr id="30" name="Group 29">
            <a:extLst>
              <a:ext uri="{FF2B5EF4-FFF2-40B4-BE49-F238E27FC236}">
                <a16:creationId xmlns:a16="http://schemas.microsoft.com/office/drawing/2014/main" id="{02CFC297-3F6D-491F-8598-D7612AE5F4AD}"/>
              </a:ext>
            </a:extLst>
          </p:cNvPr>
          <p:cNvGrpSpPr/>
          <p:nvPr/>
        </p:nvGrpSpPr>
        <p:grpSpPr>
          <a:xfrm>
            <a:off x="1200733" y="1407898"/>
            <a:ext cx="3871095" cy="3871095"/>
            <a:chOff x="4160454" y="1024857"/>
            <a:chExt cx="3871095" cy="3871095"/>
          </a:xfrm>
        </p:grpSpPr>
        <p:pic>
          <p:nvPicPr>
            <p:cNvPr id="31" name="Picture 30">
              <a:extLst>
                <a:ext uri="{FF2B5EF4-FFF2-40B4-BE49-F238E27FC236}">
                  <a16:creationId xmlns:a16="http://schemas.microsoft.com/office/drawing/2014/main" id="{3E174FC3-C61A-4A91-BFCC-6514C1EBEDBA}"/>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42" name="Oval 41">
              <a:extLst>
                <a:ext uri="{FF2B5EF4-FFF2-40B4-BE49-F238E27FC236}">
                  <a16:creationId xmlns:a16="http://schemas.microsoft.com/office/drawing/2014/main" id="{A5C86BA7-1C47-4EC5-B0CA-D7FA300500D7}"/>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sp>
        <p:nvSpPr>
          <p:cNvPr id="58" name="Rectangle: Rounded Corners 57">
            <a:extLst>
              <a:ext uri="{FF2B5EF4-FFF2-40B4-BE49-F238E27FC236}">
                <a16:creationId xmlns:a16="http://schemas.microsoft.com/office/drawing/2014/main" id="{F780C755-2440-4E16-ADFF-7E151D64D309}"/>
              </a:ext>
            </a:extLst>
          </p:cNvPr>
          <p:cNvSpPr/>
          <p:nvPr/>
        </p:nvSpPr>
        <p:spPr>
          <a:xfrm>
            <a:off x="4167788" y="1916100"/>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شماره دانشجو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96521038</a:t>
            </a:r>
          </a:p>
        </p:txBody>
      </p:sp>
      <p:sp>
        <p:nvSpPr>
          <p:cNvPr id="29" name="Rectangle: Rounded Corners 28">
            <a:extLst>
              <a:ext uri="{FF2B5EF4-FFF2-40B4-BE49-F238E27FC236}">
                <a16:creationId xmlns:a16="http://schemas.microsoft.com/office/drawing/2014/main" id="{8EAD0942-ADFC-47F0-A732-7E37422320BB}"/>
              </a:ext>
            </a:extLst>
          </p:cNvPr>
          <p:cNvSpPr/>
          <p:nvPr/>
        </p:nvSpPr>
        <p:spPr>
          <a:xfrm>
            <a:off x="4167788" y="3946754"/>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استاد راهنما : محمدرضا کنگاوری</a:t>
            </a:r>
          </a:p>
        </p:txBody>
      </p:sp>
      <p:grpSp>
        <p:nvGrpSpPr>
          <p:cNvPr id="32" name="Group 31">
            <a:extLst>
              <a:ext uri="{FF2B5EF4-FFF2-40B4-BE49-F238E27FC236}">
                <a16:creationId xmlns:a16="http://schemas.microsoft.com/office/drawing/2014/main" id="{C478148A-EEAC-4FDF-80A6-016C4ED896D5}"/>
              </a:ext>
            </a:extLst>
          </p:cNvPr>
          <p:cNvGrpSpPr/>
          <p:nvPr/>
        </p:nvGrpSpPr>
        <p:grpSpPr>
          <a:xfrm>
            <a:off x="10836000" y="6012000"/>
            <a:ext cx="1221391" cy="732745"/>
            <a:chOff x="10781922" y="157657"/>
            <a:chExt cx="1221391" cy="732745"/>
          </a:xfrm>
        </p:grpSpPr>
        <p:sp>
          <p:nvSpPr>
            <p:cNvPr id="33" name="Rectangle: Rounded Corners 32">
              <a:extLst>
                <a:ext uri="{FF2B5EF4-FFF2-40B4-BE49-F238E27FC236}">
                  <a16:creationId xmlns:a16="http://schemas.microsoft.com/office/drawing/2014/main" id="{748F2A89-4951-462B-B038-678D879B149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a:t>
              </a:r>
            </a:p>
          </p:txBody>
        </p:sp>
        <p:grpSp>
          <p:nvGrpSpPr>
            <p:cNvPr id="34" name="Group 33">
              <a:extLst>
                <a:ext uri="{FF2B5EF4-FFF2-40B4-BE49-F238E27FC236}">
                  <a16:creationId xmlns:a16="http://schemas.microsoft.com/office/drawing/2014/main" id="{2F3B4FE6-C3EC-4D14-9B49-AA31E4242AAA}"/>
                </a:ext>
              </a:extLst>
            </p:cNvPr>
            <p:cNvGrpSpPr>
              <a:grpSpLocks noChangeAspect="1"/>
            </p:cNvGrpSpPr>
            <p:nvPr/>
          </p:nvGrpSpPr>
          <p:grpSpPr>
            <a:xfrm>
              <a:off x="11270568" y="157657"/>
              <a:ext cx="732745" cy="732745"/>
              <a:chOff x="5775010" y="4142107"/>
              <a:chExt cx="1145658" cy="1145658"/>
            </a:xfrm>
          </p:grpSpPr>
          <p:sp>
            <p:nvSpPr>
              <p:cNvPr id="35" name="Rectangle: Rounded Corners 34">
                <a:extLst>
                  <a:ext uri="{FF2B5EF4-FFF2-40B4-BE49-F238E27FC236}">
                    <a16:creationId xmlns:a16="http://schemas.microsoft.com/office/drawing/2014/main" id="{B6767189-AA82-48B2-A30A-BBF0948634E5}"/>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6" name="Graphic 30">
                <a:extLst>
                  <a:ext uri="{FF2B5EF4-FFF2-40B4-BE49-F238E27FC236}">
                    <a16:creationId xmlns:a16="http://schemas.microsoft.com/office/drawing/2014/main" id="{75ACAD84-DDFC-454F-B7BE-1013851625F9}"/>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7" name="Freeform: Shape 36">
                  <a:extLst>
                    <a:ext uri="{FF2B5EF4-FFF2-40B4-BE49-F238E27FC236}">
                      <a16:creationId xmlns:a16="http://schemas.microsoft.com/office/drawing/2014/main" id="{797536DE-A5C7-4FA4-A077-4E70F82EFF73}"/>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65B820D9-B4B4-4D58-9168-0EAC6978D062}"/>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F111C321-104F-4F9B-9770-FE9CA965D8A2}"/>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F533392-929D-4D58-95EE-6A3843EDD9D6}"/>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B1D2504B-1503-4A58-AEAA-2269DECC38AD}"/>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51" name="Graphic 30">
                  <a:extLst>
                    <a:ext uri="{FF2B5EF4-FFF2-40B4-BE49-F238E27FC236}">
                      <a16:creationId xmlns:a16="http://schemas.microsoft.com/office/drawing/2014/main" id="{B22072D3-9580-463C-8B1C-AF3DF8D92C64}"/>
                    </a:ext>
                  </a:extLst>
                </p:cNvPr>
                <p:cNvGrpSpPr/>
                <p:nvPr/>
              </p:nvGrpSpPr>
              <p:grpSpPr>
                <a:xfrm>
                  <a:off x="2287627" y="986069"/>
                  <a:ext cx="205137" cy="299706"/>
                  <a:chOff x="2287627" y="986069"/>
                  <a:chExt cx="205137" cy="299706"/>
                </a:xfrm>
                <a:solidFill>
                  <a:srgbClr val="6745FF"/>
                </a:solidFill>
              </p:grpSpPr>
              <p:sp>
                <p:nvSpPr>
                  <p:cNvPr id="63" name="Freeform: Shape 62">
                    <a:extLst>
                      <a:ext uri="{FF2B5EF4-FFF2-40B4-BE49-F238E27FC236}">
                        <a16:creationId xmlns:a16="http://schemas.microsoft.com/office/drawing/2014/main" id="{A8272134-8F10-48FA-8B90-2BE2F5A1208B}"/>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FD47A8AC-AA49-46D4-A0A1-2C8B044F2AA5}"/>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53" name="Freeform: Shape 52">
                  <a:extLst>
                    <a:ext uri="{FF2B5EF4-FFF2-40B4-BE49-F238E27FC236}">
                      <a16:creationId xmlns:a16="http://schemas.microsoft.com/office/drawing/2014/main" id="{93EBDA98-55F6-4869-898F-DE71C1D717DF}"/>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6C182965-F313-4901-B517-E7D592A3BD72}"/>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3C92A524-F904-43F4-AC2A-14332DE71614}"/>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2B4F16B-756F-4B84-A6C2-C75BB4B149A1}"/>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pic>
        <p:nvPicPr>
          <p:cNvPr id="6" name="Picture 5">
            <a:extLst>
              <a:ext uri="{FF2B5EF4-FFF2-40B4-BE49-F238E27FC236}">
                <a16:creationId xmlns:a16="http://schemas.microsoft.com/office/drawing/2014/main" id="{2325741D-8EDE-7064-7556-A3D6EB698E06}"/>
              </a:ext>
            </a:extLst>
          </p:cNvPr>
          <p:cNvPicPr>
            <a:picLocks noChangeAspect="1"/>
          </p:cNvPicPr>
          <p:nvPr/>
        </p:nvPicPr>
        <p:blipFill>
          <a:blip r:embed="rId3"/>
          <a:stretch>
            <a:fillRect/>
          </a:stretch>
        </p:blipFill>
        <p:spPr>
          <a:xfrm>
            <a:off x="2054144" y="2272708"/>
            <a:ext cx="2164268" cy="2164268"/>
          </a:xfrm>
          <a:prstGeom prst="rect">
            <a:avLst/>
          </a:prstGeom>
        </p:spPr>
      </p:pic>
    </p:spTree>
    <p:extLst>
      <p:ext uri="{BB962C8B-B14F-4D97-AF65-F5344CB8AC3E}">
        <p14:creationId xmlns:p14="http://schemas.microsoft.com/office/powerpoint/2010/main" val="36303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900"/>
                            </p:stCondLst>
                            <p:childTnLst>
                              <p:par>
                                <p:cTn id="26" presetID="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8" grpId="0" animBg="1"/>
      <p:bldP spid="57" grpId="0" animBg="1"/>
      <p:bldP spid="5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4400" b="1" dirty="0">
                <a:solidFill>
                  <a:schemeClr val="tx2"/>
                </a:solidFill>
                <a:cs typeface="IRAN Sans" panose="020B0400000000000000" pitchFamily="34" charset="-78"/>
              </a:rPr>
              <a:t>4. رابط کاربری محاوره ای گرافیکی برای </a:t>
            </a:r>
            <a:r>
              <a:rPr lang="en-US" sz="4400" b="1" dirty="0">
                <a:solidFill>
                  <a:schemeClr val="tx2"/>
                </a:solidFill>
                <a:cs typeface="IRAN Sans" panose="020B0400000000000000" pitchFamily="34" charset="-78"/>
              </a:rPr>
              <a:t>CLIPS</a:t>
            </a:r>
            <a:endParaRPr lang="fa-IR" sz="4400" b="1" dirty="0">
              <a:solidFill>
                <a:schemeClr val="tx2"/>
              </a:solidFill>
              <a:cs typeface="IRAN Sans" panose="020B0400000000000000" pitchFamily="34" charset="-78"/>
            </a:endParaRPr>
          </a:p>
        </p:txBody>
      </p:sp>
      <p:grpSp>
        <p:nvGrpSpPr>
          <p:cNvPr id="45" name="Group 44">
            <a:extLst>
              <a:ext uri="{FF2B5EF4-FFF2-40B4-BE49-F238E27FC236}">
                <a16:creationId xmlns:a16="http://schemas.microsoft.com/office/drawing/2014/main" id="{3385AE8C-E885-45D3-B81E-715D004E6D48}"/>
              </a:ext>
            </a:extLst>
          </p:cNvPr>
          <p:cNvGrpSpPr>
            <a:grpSpLocks noChangeAspect="1"/>
          </p:cNvGrpSpPr>
          <p:nvPr/>
        </p:nvGrpSpPr>
        <p:grpSpPr>
          <a:xfrm>
            <a:off x="7063044" y="1730808"/>
            <a:ext cx="3239187" cy="3239187"/>
            <a:chOff x="5666444" y="2728786"/>
            <a:chExt cx="1145658" cy="1145658"/>
          </a:xfrm>
        </p:grpSpPr>
        <p:sp>
          <p:nvSpPr>
            <p:cNvPr id="46" name="Rectangle: Rounded Corners 45">
              <a:extLst>
                <a:ext uri="{FF2B5EF4-FFF2-40B4-BE49-F238E27FC236}">
                  <a16:creationId xmlns:a16="http://schemas.microsoft.com/office/drawing/2014/main" id="{BC2D387D-E9B4-4E2D-81DB-046DD6FF643D}"/>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4">
              <a:extLst>
                <a:ext uri="{FF2B5EF4-FFF2-40B4-BE49-F238E27FC236}">
                  <a16:creationId xmlns:a16="http://schemas.microsoft.com/office/drawing/2014/main" id="{CDDF7F20-49C9-483D-8A4C-C92E63A55FD2}"/>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48" name="Freeform: Shape 47">
                <a:extLst>
                  <a:ext uri="{FF2B5EF4-FFF2-40B4-BE49-F238E27FC236}">
                    <a16:creationId xmlns:a16="http://schemas.microsoft.com/office/drawing/2014/main" id="{130E3BC1-B98D-4B1E-BB0F-DCDB7522CFE6}"/>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49" name="Graphic 24">
                <a:extLst>
                  <a:ext uri="{FF2B5EF4-FFF2-40B4-BE49-F238E27FC236}">
                    <a16:creationId xmlns:a16="http://schemas.microsoft.com/office/drawing/2014/main" id="{15021A38-16A0-48F8-8E2A-64BD330F5D99}"/>
                  </a:ext>
                </a:extLst>
              </p:cNvPr>
              <p:cNvGrpSpPr/>
              <p:nvPr/>
            </p:nvGrpSpPr>
            <p:grpSpPr>
              <a:xfrm>
                <a:off x="5085852" y="789728"/>
                <a:ext cx="507271" cy="507271"/>
                <a:chOff x="5085852" y="789728"/>
                <a:chExt cx="507271" cy="507271"/>
              </a:xfrm>
              <a:solidFill>
                <a:srgbClr val="6745FF"/>
              </a:solidFill>
            </p:grpSpPr>
            <p:sp>
              <p:nvSpPr>
                <p:cNvPr id="50" name="Freeform: Shape 49">
                  <a:extLst>
                    <a:ext uri="{FF2B5EF4-FFF2-40B4-BE49-F238E27FC236}">
                      <a16:creationId xmlns:a16="http://schemas.microsoft.com/office/drawing/2014/main" id="{11ABB9F0-A385-4F09-8EA7-AF2A6B45875D}"/>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16444A3D-DF00-4D92-8DCD-3009338F73B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74B0AEAB-9757-4EFB-93CA-42119EAB3303}"/>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8E4EFC3F-EC53-4676-9441-295535F970FE}"/>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4166478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نحوه کار برنامه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31</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pic>
        <p:nvPicPr>
          <p:cNvPr id="2" name="Picture 1">
            <a:extLst>
              <a:ext uri="{FF2B5EF4-FFF2-40B4-BE49-F238E27FC236}">
                <a16:creationId xmlns:a16="http://schemas.microsoft.com/office/drawing/2014/main" id="{CCDAABF2-F94D-1BC1-7779-60D1A0A06B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6737" y="1689417"/>
            <a:ext cx="5978525" cy="3479165"/>
          </a:xfrm>
          <a:prstGeom prst="rect">
            <a:avLst/>
          </a:prstGeom>
          <a:noFill/>
          <a:ln>
            <a:noFill/>
          </a:ln>
        </p:spPr>
      </p:pic>
    </p:spTree>
    <p:extLst>
      <p:ext uri="{BB962C8B-B14F-4D97-AF65-F5344CB8AC3E}">
        <p14:creationId xmlns:p14="http://schemas.microsoft.com/office/powerpoint/2010/main" val="2556067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2F111B09-5901-451F-9935-4C1B07EDE0CC}"/>
              </a:ext>
            </a:extLst>
          </p:cNvPr>
          <p:cNvSpPr/>
          <p:nvPr/>
        </p:nvSpPr>
        <p:spPr>
          <a:xfrm>
            <a:off x="4167788" y="900773"/>
            <a:ext cx="5423237" cy="82403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دانشجو : علی اسدی</a:t>
            </a:r>
          </a:p>
        </p:txBody>
      </p:sp>
      <p:sp>
        <p:nvSpPr>
          <p:cNvPr id="28" name="Rectangle: Rounded Corners 27">
            <a:extLst>
              <a:ext uri="{FF2B5EF4-FFF2-40B4-BE49-F238E27FC236}">
                <a16:creationId xmlns:a16="http://schemas.microsoft.com/office/drawing/2014/main" id="{9410E9F4-AB88-4963-953E-89530A31B162}"/>
              </a:ext>
            </a:extLst>
          </p:cNvPr>
          <p:cNvSpPr/>
          <p:nvPr/>
        </p:nvSpPr>
        <p:spPr>
          <a:xfrm>
            <a:off x="4167788" y="4962081"/>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تاریخ ارائه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1402/08/10</a:t>
            </a:r>
          </a:p>
        </p:txBody>
      </p:sp>
      <p:sp>
        <p:nvSpPr>
          <p:cNvPr id="57" name="Rectangle: Rounded Corners 56">
            <a:extLst>
              <a:ext uri="{FF2B5EF4-FFF2-40B4-BE49-F238E27FC236}">
                <a16:creationId xmlns:a16="http://schemas.microsoft.com/office/drawing/2014/main" id="{E6D52DF0-3B5F-4366-A977-BD5537E99543}"/>
              </a:ext>
            </a:extLst>
          </p:cNvPr>
          <p:cNvSpPr/>
          <p:nvPr/>
        </p:nvSpPr>
        <p:spPr>
          <a:xfrm>
            <a:off x="4167788" y="2931427"/>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رشته : مهندسی کامپیوتر</a:t>
            </a:r>
          </a:p>
        </p:txBody>
      </p:sp>
      <p:grpSp>
        <p:nvGrpSpPr>
          <p:cNvPr id="30" name="Group 29">
            <a:extLst>
              <a:ext uri="{FF2B5EF4-FFF2-40B4-BE49-F238E27FC236}">
                <a16:creationId xmlns:a16="http://schemas.microsoft.com/office/drawing/2014/main" id="{02CFC297-3F6D-491F-8598-D7612AE5F4AD}"/>
              </a:ext>
            </a:extLst>
          </p:cNvPr>
          <p:cNvGrpSpPr/>
          <p:nvPr/>
        </p:nvGrpSpPr>
        <p:grpSpPr>
          <a:xfrm>
            <a:off x="1200733" y="1407898"/>
            <a:ext cx="3871095" cy="3871095"/>
            <a:chOff x="4160454" y="1024857"/>
            <a:chExt cx="3871095" cy="3871095"/>
          </a:xfrm>
        </p:grpSpPr>
        <p:pic>
          <p:nvPicPr>
            <p:cNvPr id="31" name="Picture 30">
              <a:extLst>
                <a:ext uri="{FF2B5EF4-FFF2-40B4-BE49-F238E27FC236}">
                  <a16:creationId xmlns:a16="http://schemas.microsoft.com/office/drawing/2014/main" id="{3E174FC3-C61A-4A91-BFCC-6514C1EBEDBA}"/>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42" name="Oval 41">
              <a:extLst>
                <a:ext uri="{FF2B5EF4-FFF2-40B4-BE49-F238E27FC236}">
                  <a16:creationId xmlns:a16="http://schemas.microsoft.com/office/drawing/2014/main" id="{A5C86BA7-1C47-4EC5-B0CA-D7FA300500D7}"/>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sp>
        <p:nvSpPr>
          <p:cNvPr id="58" name="Rectangle: Rounded Corners 57">
            <a:extLst>
              <a:ext uri="{FF2B5EF4-FFF2-40B4-BE49-F238E27FC236}">
                <a16:creationId xmlns:a16="http://schemas.microsoft.com/office/drawing/2014/main" id="{F780C755-2440-4E16-ADFF-7E151D64D309}"/>
              </a:ext>
            </a:extLst>
          </p:cNvPr>
          <p:cNvSpPr/>
          <p:nvPr/>
        </p:nvSpPr>
        <p:spPr>
          <a:xfrm>
            <a:off x="4167788" y="1916100"/>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شماره دانشجو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96521038</a:t>
            </a:r>
          </a:p>
        </p:txBody>
      </p:sp>
      <p:sp>
        <p:nvSpPr>
          <p:cNvPr id="29" name="Rectangle: Rounded Corners 28">
            <a:extLst>
              <a:ext uri="{FF2B5EF4-FFF2-40B4-BE49-F238E27FC236}">
                <a16:creationId xmlns:a16="http://schemas.microsoft.com/office/drawing/2014/main" id="{8EAD0942-ADFC-47F0-A732-7E37422320BB}"/>
              </a:ext>
            </a:extLst>
          </p:cNvPr>
          <p:cNvSpPr/>
          <p:nvPr/>
        </p:nvSpPr>
        <p:spPr>
          <a:xfrm>
            <a:off x="4167788" y="3946754"/>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استاد راهنما : محمدرضا کنگاوری</a:t>
            </a:r>
          </a:p>
        </p:txBody>
      </p:sp>
      <p:grpSp>
        <p:nvGrpSpPr>
          <p:cNvPr id="32" name="Group 31">
            <a:extLst>
              <a:ext uri="{FF2B5EF4-FFF2-40B4-BE49-F238E27FC236}">
                <a16:creationId xmlns:a16="http://schemas.microsoft.com/office/drawing/2014/main" id="{C478148A-EEAC-4FDF-80A6-016C4ED896D5}"/>
              </a:ext>
            </a:extLst>
          </p:cNvPr>
          <p:cNvGrpSpPr/>
          <p:nvPr/>
        </p:nvGrpSpPr>
        <p:grpSpPr>
          <a:xfrm>
            <a:off x="10836000" y="6012000"/>
            <a:ext cx="1221391" cy="732745"/>
            <a:chOff x="10781922" y="157657"/>
            <a:chExt cx="1221391" cy="732745"/>
          </a:xfrm>
        </p:grpSpPr>
        <p:sp>
          <p:nvSpPr>
            <p:cNvPr id="33" name="Rectangle: Rounded Corners 32">
              <a:extLst>
                <a:ext uri="{FF2B5EF4-FFF2-40B4-BE49-F238E27FC236}">
                  <a16:creationId xmlns:a16="http://schemas.microsoft.com/office/drawing/2014/main" id="{748F2A89-4951-462B-B038-678D879B149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a:t>
              </a:r>
            </a:p>
          </p:txBody>
        </p:sp>
        <p:grpSp>
          <p:nvGrpSpPr>
            <p:cNvPr id="34" name="Group 33">
              <a:extLst>
                <a:ext uri="{FF2B5EF4-FFF2-40B4-BE49-F238E27FC236}">
                  <a16:creationId xmlns:a16="http://schemas.microsoft.com/office/drawing/2014/main" id="{2F3B4FE6-C3EC-4D14-9B49-AA31E4242AAA}"/>
                </a:ext>
              </a:extLst>
            </p:cNvPr>
            <p:cNvGrpSpPr>
              <a:grpSpLocks noChangeAspect="1"/>
            </p:cNvGrpSpPr>
            <p:nvPr/>
          </p:nvGrpSpPr>
          <p:grpSpPr>
            <a:xfrm>
              <a:off x="11270568" y="157657"/>
              <a:ext cx="732745" cy="732745"/>
              <a:chOff x="5775010" y="4142107"/>
              <a:chExt cx="1145658" cy="1145658"/>
            </a:xfrm>
          </p:grpSpPr>
          <p:sp>
            <p:nvSpPr>
              <p:cNvPr id="35" name="Rectangle: Rounded Corners 34">
                <a:extLst>
                  <a:ext uri="{FF2B5EF4-FFF2-40B4-BE49-F238E27FC236}">
                    <a16:creationId xmlns:a16="http://schemas.microsoft.com/office/drawing/2014/main" id="{B6767189-AA82-48B2-A30A-BBF0948634E5}"/>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6" name="Graphic 30">
                <a:extLst>
                  <a:ext uri="{FF2B5EF4-FFF2-40B4-BE49-F238E27FC236}">
                    <a16:creationId xmlns:a16="http://schemas.microsoft.com/office/drawing/2014/main" id="{75ACAD84-DDFC-454F-B7BE-1013851625F9}"/>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7" name="Freeform: Shape 36">
                  <a:extLst>
                    <a:ext uri="{FF2B5EF4-FFF2-40B4-BE49-F238E27FC236}">
                      <a16:creationId xmlns:a16="http://schemas.microsoft.com/office/drawing/2014/main" id="{797536DE-A5C7-4FA4-A077-4E70F82EFF73}"/>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65B820D9-B4B4-4D58-9168-0EAC6978D062}"/>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F111C321-104F-4F9B-9770-FE9CA965D8A2}"/>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F533392-929D-4D58-95EE-6A3843EDD9D6}"/>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B1D2504B-1503-4A58-AEAA-2269DECC38AD}"/>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51" name="Graphic 30">
                  <a:extLst>
                    <a:ext uri="{FF2B5EF4-FFF2-40B4-BE49-F238E27FC236}">
                      <a16:creationId xmlns:a16="http://schemas.microsoft.com/office/drawing/2014/main" id="{B22072D3-9580-463C-8B1C-AF3DF8D92C64}"/>
                    </a:ext>
                  </a:extLst>
                </p:cNvPr>
                <p:cNvGrpSpPr/>
                <p:nvPr/>
              </p:nvGrpSpPr>
              <p:grpSpPr>
                <a:xfrm>
                  <a:off x="2287627" y="986069"/>
                  <a:ext cx="205137" cy="299706"/>
                  <a:chOff x="2287627" y="986069"/>
                  <a:chExt cx="205137" cy="299706"/>
                </a:xfrm>
                <a:solidFill>
                  <a:srgbClr val="6745FF"/>
                </a:solidFill>
              </p:grpSpPr>
              <p:sp>
                <p:nvSpPr>
                  <p:cNvPr id="63" name="Freeform: Shape 62">
                    <a:extLst>
                      <a:ext uri="{FF2B5EF4-FFF2-40B4-BE49-F238E27FC236}">
                        <a16:creationId xmlns:a16="http://schemas.microsoft.com/office/drawing/2014/main" id="{A8272134-8F10-48FA-8B90-2BE2F5A1208B}"/>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FD47A8AC-AA49-46D4-A0A1-2C8B044F2AA5}"/>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53" name="Freeform: Shape 52">
                  <a:extLst>
                    <a:ext uri="{FF2B5EF4-FFF2-40B4-BE49-F238E27FC236}">
                      <a16:creationId xmlns:a16="http://schemas.microsoft.com/office/drawing/2014/main" id="{93EBDA98-55F6-4869-898F-DE71C1D717DF}"/>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6C182965-F313-4901-B517-E7D592A3BD72}"/>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3C92A524-F904-43F4-AC2A-14332DE71614}"/>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2B4F16B-756F-4B84-A6C2-C75BB4B149A1}"/>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pic>
        <p:nvPicPr>
          <p:cNvPr id="6" name="Picture 5">
            <a:extLst>
              <a:ext uri="{FF2B5EF4-FFF2-40B4-BE49-F238E27FC236}">
                <a16:creationId xmlns:a16="http://schemas.microsoft.com/office/drawing/2014/main" id="{2325741D-8EDE-7064-7556-A3D6EB698E06}"/>
              </a:ext>
            </a:extLst>
          </p:cNvPr>
          <p:cNvPicPr>
            <a:picLocks noChangeAspect="1"/>
          </p:cNvPicPr>
          <p:nvPr/>
        </p:nvPicPr>
        <p:blipFill>
          <a:blip r:embed="rId3"/>
          <a:stretch>
            <a:fillRect/>
          </a:stretch>
        </p:blipFill>
        <p:spPr>
          <a:xfrm>
            <a:off x="2054144" y="2272708"/>
            <a:ext cx="2164268" cy="2164268"/>
          </a:xfrm>
          <a:prstGeom prst="rect">
            <a:avLst/>
          </a:prstGeom>
        </p:spPr>
      </p:pic>
    </p:spTree>
    <p:extLst>
      <p:ext uri="{BB962C8B-B14F-4D97-AF65-F5344CB8AC3E}">
        <p14:creationId xmlns:p14="http://schemas.microsoft.com/office/powerpoint/2010/main" val="36303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900"/>
                            </p:stCondLst>
                            <p:childTnLst>
                              <p:par>
                                <p:cTn id="26" presetID="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8" grpId="0" animBg="1"/>
      <p:bldP spid="57" grpId="0" animBg="1"/>
      <p:bldP spid="5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5400" b="1" dirty="0">
                <a:solidFill>
                  <a:schemeClr val="bg2"/>
                </a:solidFill>
                <a:cs typeface="IRAN Sans" panose="020B0400000000000000" pitchFamily="34" charset="-78"/>
              </a:rPr>
              <a:t>5. پیاده سازی یک سناریو</a:t>
            </a:r>
          </a:p>
        </p:txBody>
      </p:sp>
      <p:grpSp>
        <p:nvGrpSpPr>
          <p:cNvPr id="45" name="Group 44">
            <a:extLst>
              <a:ext uri="{FF2B5EF4-FFF2-40B4-BE49-F238E27FC236}">
                <a16:creationId xmlns:a16="http://schemas.microsoft.com/office/drawing/2014/main" id="{86F2A512-4A7D-4D98-B9D7-A25493758055}"/>
              </a:ext>
            </a:extLst>
          </p:cNvPr>
          <p:cNvGrpSpPr>
            <a:grpSpLocks noChangeAspect="1"/>
          </p:cNvGrpSpPr>
          <p:nvPr/>
        </p:nvGrpSpPr>
        <p:grpSpPr>
          <a:xfrm>
            <a:off x="7063043" y="1730807"/>
            <a:ext cx="3239185" cy="3239185"/>
            <a:chOff x="7260001" y="4139938"/>
            <a:chExt cx="1145658" cy="1145658"/>
          </a:xfrm>
        </p:grpSpPr>
        <p:sp>
          <p:nvSpPr>
            <p:cNvPr id="46" name="Rectangle: Rounded Corners 45">
              <a:extLst>
                <a:ext uri="{FF2B5EF4-FFF2-40B4-BE49-F238E27FC236}">
                  <a16:creationId xmlns:a16="http://schemas.microsoft.com/office/drawing/2014/main" id="{D08C6A42-FB4A-4DF2-B83E-8CDC8C9FEC74}"/>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6">
              <a:extLst>
                <a:ext uri="{FF2B5EF4-FFF2-40B4-BE49-F238E27FC236}">
                  <a16:creationId xmlns:a16="http://schemas.microsoft.com/office/drawing/2014/main" id="{1B459ED9-E31B-48E1-A8E7-D9467D3A3ADA}"/>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48" name="Freeform: Shape 47">
                <a:extLst>
                  <a:ext uri="{FF2B5EF4-FFF2-40B4-BE49-F238E27FC236}">
                    <a16:creationId xmlns:a16="http://schemas.microsoft.com/office/drawing/2014/main" id="{9305A5D1-8FE0-4F97-BD2C-445B2EE2E053}"/>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B28F7D77-56C4-45EB-BECD-7B668F41F8E6}"/>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50" name="Graphic 6">
                <a:extLst>
                  <a:ext uri="{FF2B5EF4-FFF2-40B4-BE49-F238E27FC236}">
                    <a16:creationId xmlns:a16="http://schemas.microsoft.com/office/drawing/2014/main" id="{4985569B-4EE3-4901-9306-E03321D8934D}"/>
                  </a:ext>
                </a:extLst>
              </p:cNvPr>
              <p:cNvGrpSpPr/>
              <p:nvPr/>
            </p:nvGrpSpPr>
            <p:grpSpPr>
              <a:xfrm>
                <a:off x="1304790" y="1486757"/>
                <a:ext cx="1501867" cy="1642351"/>
                <a:chOff x="1304790" y="1486757"/>
                <a:chExt cx="1501867" cy="1642351"/>
              </a:xfrm>
              <a:solidFill>
                <a:srgbClr val="6745FF"/>
              </a:solidFill>
            </p:grpSpPr>
            <p:sp>
              <p:nvSpPr>
                <p:cNvPr id="52" name="Freeform: Shape 51">
                  <a:extLst>
                    <a:ext uri="{FF2B5EF4-FFF2-40B4-BE49-F238E27FC236}">
                      <a16:creationId xmlns:a16="http://schemas.microsoft.com/office/drawing/2014/main" id="{A28E6841-2463-428B-A9CF-DCAF9A3B9398}"/>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E7F30E4E-6AB3-437D-8973-6059E74BD913}"/>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51" name="Freeform: Shape 50">
                <a:extLst>
                  <a:ext uri="{FF2B5EF4-FFF2-40B4-BE49-F238E27FC236}">
                    <a16:creationId xmlns:a16="http://schemas.microsoft.com/office/drawing/2014/main" id="{1EDB1BFB-AA5C-44D9-8AE9-DC0B626E37B5}"/>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29141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ساده پزشکی‌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33</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pic>
        <p:nvPicPr>
          <p:cNvPr id="4" name="Picture 3">
            <a:extLst>
              <a:ext uri="{FF2B5EF4-FFF2-40B4-BE49-F238E27FC236}">
                <a16:creationId xmlns:a16="http://schemas.microsoft.com/office/drawing/2014/main" id="{86DA6FDF-2D3F-C312-329A-AFA1570691FC}"/>
              </a:ext>
            </a:extLst>
          </p:cNvPr>
          <p:cNvPicPr>
            <a:picLocks noChangeAspect="1"/>
          </p:cNvPicPr>
          <p:nvPr/>
        </p:nvPicPr>
        <p:blipFill rotWithShape="1">
          <a:blip r:embed="rId2"/>
          <a:srcRect l="56250" t="27442" r="4088" b="20305"/>
          <a:stretch/>
        </p:blipFill>
        <p:spPr>
          <a:xfrm>
            <a:off x="3678200" y="1637244"/>
            <a:ext cx="4835600" cy="3583511"/>
          </a:xfrm>
          <a:prstGeom prst="rect">
            <a:avLst/>
          </a:prstGeom>
        </p:spPr>
      </p:pic>
    </p:spTree>
    <p:extLst>
      <p:ext uri="{BB962C8B-B14F-4D97-AF65-F5344CB8AC3E}">
        <p14:creationId xmlns:p14="http://schemas.microsoft.com/office/powerpoint/2010/main" val="2666718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dirty="0">
                <a:solidFill>
                  <a:schemeClr val="tx2"/>
                </a:solidFill>
                <a:cs typeface="IRAN Sans" panose="020B0400000000000000" pitchFamily="34" charset="-78"/>
              </a:rPr>
              <a:t>6. جمع بندی</a:t>
            </a:r>
          </a:p>
        </p:txBody>
      </p:sp>
      <p:grpSp>
        <p:nvGrpSpPr>
          <p:cNvPr id="2" name="Group 1">
            <a:extLst>
              <a:ext uri="{FF2B5EF4-FFF2-40B4-BE49-F238E27FC236}">
                <a16:creationId xmlns:a16="http://schemas.microsoft.com/office/drawing/2014/main" id="{5EF436B2-DA47-447B-A451-02D0DCD3D9F6}"/>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9" name="Graphic 20">
              <a:extLst>
                <a:ext uri="{FF2B5EF4-FFF2-40B4-BE49-F238E27FC236}">
                  <a16:creationId xmlns:a16="http://schemas.microsoft.com/office/drawing/2014/main" id="{6F4DE329-2865-4D9E-BB76-C80BEF2D1CA7}"/>
                </a:ext>
              </a:extLst>
            </p:cNvPr>
            <p:cNvGrpSpPr>
              <a:grpSpLocks noChangeAspect="1"/>
            </p:cNvGrpSpPr>
            <p:nvPr/>
          </p:nvGrpSpPr>
          <p:grpSpPr>
            <a:xfrm>
              <a:off x="7221681" y="2204335"/>
              <a:ext cx="2921909" cy="2449326"/>
              <a:chOff x="2946705" y="795819"/>
              <a:chExt cx="781249" cy="654898"/>
            </a:xfrm>
            <a:solidFill>
              <a:schemeClr val="accent1"/>
            </a:solidFill>
          </p:grpSpPr>
          <p:sp>
            <p:nvSpPr>
              <p:cNvPr id="60" name="Freeform: Shape 59">
                <a:extLst>
                  <a:ext uri="{FF2B5EF4-FFF2-40B4-BE49-F238E27FC236}">
                    <a16:creationId xmlns:a16="http://schemas.microsoft.com/office/drawing/2014/main" id="{3ECA4124-9F78-41D9-9F60-FF7D2E94A9F8}"/>
                  </a:ext>
                </a:extLst>
              </p:cNvPr>
              <p:cNvSpPr/>
              <p:nvPr/>
            </p:nvSpPr>
            <p:spPr>
              <a:xfrm rot="-1650001">
                <a:off x="3031376" y="880490"/>
                <a:ext cx="485553" cy="485555"/>
              </a:xfrm>
              <a:custGeom>
                <a:avLst/>
                <a:gdLst>
                  <a:gd name="connsiteX0" fmla="*/ 485554 w 485553"/>
                  <a:gd name="connsiteY0" fmla="*/ 242778 h 485555"/>
                  <a:gd name="connsiteX1" fmla="*/ 242777 w 485553"/>
                  <a:gd name="connsiteY1" fmla="*/ 485556 h 485555"/>
                  <a:gd name="connsiteX2" fmla="*/ 0 w 485553"/>
                  <a:gd name="connsiteY2" fmla="*/ 242778 h 485555"/>
                  <a:gd name="connsiteX3" fmla="*/ 242777 w 485553"/>
                  <a:gd name="connsiteY3" fmla="*/ 0 h 485555"/>
                  <a:gd name="connsiteX4" fmla="*/ 485554 w 485553"/>
                  <a:gd name="connsiteY4" fmla="*/ 242778 h 48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553" h="485555">
                    <a:moveTo>
                      <a:pt x="485554" y="242778"/>
                    </a:moveTo>
                    <a:cubicBezTo>
                      <a:pt x="485554" y="376861"/>
                      <a:pt x="376859" y="485556"/>
                      <a:pt x="242777" y="485556"/>
                    </a:cubicBezTo>
                    <a:cubicBezTo>
                      <a:pt x="108695" y="485556"/>
                      <a:pt x="0" y="376861"/>
                      <a:pt x="0" y="242778"/>
                    </a:cubicBezTo>
                    <a:cubicBezTo>
                      <a:pt x="0" y="108695"/>
                      <a:pt x="108695" y="0"/>
                      <a:pt x="242777" y="0"/>
                    </a:cubicBezTo>
                    <a:cubicBezTo>
                      <a:pt x="376859" y="0"/>
                      <a:pt x="485554" y="108695"/>
                      <a:pt x="485554" y="242778"/>
                    </a:cubicBezTo>
                    <a:close/>
                  </a:path>
                </a:pathLst>
              </a:custGeom>
              <a:solidFill>
                <a:srgbClr val="FFB361"/>
              </a:solidFill>
              <a:ln w="10697"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A43B5E4D-0D87-44F6-82D6-3CD997DE7203}"/>
                  </a:ext>
                </a:extLst>
              </p:cNvPr>
              <p:cNvSpPr/>
              <p:nvPr/>
            </p:nvSpPr>
            <p:spPr>
              <a:xfrm rot="-2700000">
                <a:off x="3081912" y="930992"/>
                <a:ext cx="384539" cy="384541"/>
              </a:xfrm>
              <a:custGeom>
                <a:avLst/>
                <a:gdLst>
                  <a:gd name="connsiteX0" fmla="*/ 384540 w 384539"/>
                  <a:gd name="connsiteY0" fmla="*/ 192271 h 384541"/>
                  <a:gd name="connsiteX1" fmla="*/ 192270 w 384539"/>
                  <a:gd name="connsiteY1" fmla="*/ 384541 h 384541"/>
                  <a:gd name="connsiteX2" fmla="*/ 0 w 384539"/>
                  <a:gd name="connsiteY2" fmla="*/ 192271 h 384541"/>
                  <a:gd name="connsiteX3" fmla="*/ 192270 w 384539"/>
                  <a:gd name="connsiteY3" fmla="*/ 0 h 384541"/>
                  <a:gd name="connsiteX4" fmla="*/ 384540 w 384539"/>
                  <a:gd name="connsiteY4" fmla="*/ 192271 h 384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39" h="384541">
                    <a:moveTo>
                      <a:pt x="384540" y="192271"/>
                    </a:moveTo>
                    <a:cubicBezTo>
                      <a:pt x="384540" y="298459"/>
                      <a:pt x="298457" y="384541"/>
                      <a:pt x="192270" y="384541"/>
                    </a:cubicBezTo>
                    <a:cubicBezTo>
                      <a:pt x="86082" y="384541"/>
                      <a:pt x="0" y="298459"/>
                      <a:pt x="0" y="192271"/>
                    </a:cubicBezTo>
                    <a:cubicBezTo>
                      <a:pt x="0" y="86083"/>
                      <a:pt x="86082" y="0"/>
                      <a:pt x="192270" y="0"/>
                    </a:cubicBezTo>
                    <a:cubicBezTo>
                      <a:pt x="298457" y="0"/>
                      <a:pt x="384540" y="86083"/>
                      <a:pt x="384540" y="192271"/>
                    </a:cubicBezTo>
                    <a:close/>
                  </a:path>
                </a:pathLst>
              </a:custGeom>
              <a:solidFill>
                <a:srgbClr val="FFFFFF"/>
              </a:solidFill>
              <a:ln w="10697"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66DE637D-0B57-413B-91E4-FD1AA139A56E}"/>
                  </a:ext>
                </a:extLst>
              </p:cNvPr>
              <p:cNvSpPr/>
              <p:nvPr/>
            </p:nvSpPr>
            <p:spPr>
              <a:xfrm rot="-1349998">
                <a:off x="3128955" y="978149"/>
                <a:ext cx="290388" cy="290389"/>
              </a:xfrm>
              <a:custGeom>
                <a:avLst/>
                <a:gdLst>
                  <a:gd name="connsiteX0" fmla="*/ 290389 w 290388"/>
                  <a:gd name="connsiteY0" fmla="*/ 145195 h 290389"/>
                  <a:gd name="connsiteX1" fmla="*/ 145194 w 290388"/>
                  <a:gd name="connsiteY1" fmla="*/ 290390 h 290389"/>
                  <a:gd name="connsiteX2" fmla="*/ 0 w 290388"/>
                  <a:gd name="connsiteY2" fmla="*/ 145195 h 290389"/>
                  <a:gd name="connsiteX3" fmla="*/ 145194 w 290388"/>
                  <a:gd name="connsiteY3" fmla="*/ 0 h 290389"/>
                  <a:gd name="connsiteX4" fmla="*/ 290389 w 290388"/>
                  <a:gd name="connsiteY4" fmla="*/ 145195 h 2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88" h="290389">
                    <a:moveTo>
                      <a:pt x="290389" y="145195"/>
                    </a:moveTo>
                    <a:cubicBezTo>
                      <a:pt x="290389" y="225384"/>
                      <a:pt x="225383" y="290390"/>
                      <a:pt x="145194" y="290390"/>
                    </a:cubicBezTo>
                    <a:cubicBezTo>
                      <a:pt x="65006" y="290390"/>
                      <a:pt x="0" y="225384"/>
                      <a:pt x="0" y="145195"/>
                    </a:cubicBezTo>
                    <a:cubicBezTo>
                      <a:pt x="0" y="65006"/>
                      <a:pt x="65006" y="0"/>
                      <a:pt x="145194" y="0"/>
                    </a:cubicBezTo>
                    <a:cubicBezTo>
                      <a:pt x="225383" y="0"/>
                      <a:pt x="290389" y="65006"/>
                      <a:pt x="290389" y="145195"/>
                    </a:cubicBezTo>
                    <a:close/>
                  </a:path>
                </a:pathLst>
              </a:custGeom>
              <a:solidFill>
                <a:srgbClr val="FFB361"/>
              </a:solidFill>
              <a:ln w="10697"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F467B7C7-22CF-44B7-8579-BAFD4A42A6D1}"/>
                  </a:ext>
                </a:extLst>
              </p:cNvPr>
              <p:cNvSpPr/>
              <p:nvPr/>
            </p:nvSpPr>
            <p:spPr>
              <a:xfrm>
                <a:off x="3181492" y="1030656"/>
                <a:ext cx="185299" cy="185300"/>
              </a:xfrm>
              <a:custGeom>
                <a:avLst/>
                <a:gdLst>
                  <a:gd name="connsiteX0" fmla="*/ 185300 w 185299"/>
                  <a:gd name="connsiteY0" fmla="*/ 92650 h 185300"/>
                  <a:gd name="connsiteX1" fmla="*/ 92650 w 185299"/>
                  <a:gd name="connsiteY1" fmla="*/ 185300 h 185300"/>
                  <a:gd name="connsiteX2" fmla="*/ 0 w 185299"/>
                  <a:gd name="connsiteY2" fmla="*/ 92650 h 185300"/>
                  <a:gd name="connsiteX3" fmla="*/ 92650 w 185299"/>
                  <a:gd name="connsiteY3" fmla="*/ 0 h 185300"/>
                  <a:gd name="connsiteX4" fmla="*/ 185300 w 185299"/>
                  <a:gd name="connsiteY4" fmla="*/ 92650 h 18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99" h="185300">
                    <a:moveTo>
                      <a:pt x="185300" y="92650"/>
                    </a:moveTo>
                    <a:cubicBezTo>
                      <a:pt x="185300" y="143820"/>
                      <a:pt x="143819" y="185300"/>
                      <a:pt x="92650" y="185300"/>
                    </a:cubicBezTo>
                    <a:cubicBezTo>
                      <a:pt x="41481" y="185300"/>
                      <a:pt x="0" y="143820"/>
                      <a:pt x="0" y="92650"/>
                    </a:cubicBezTo>
                    <a:cubicBezTo>
                      <a:pt x="0" y="41481"/>
                      <a:pt x="41481" y="0"/>
                      <a:pt x="92650" y="0"/>
                    </a:cubicBezTo>
                    <a:cubicBezTo>
                      <a:pt x="143819" y="0"/>
                      <a:pt x="185300" y="41481"/>
                      <a:pt x="185300" y="92650"/>
                    </a:cubicBezTo>
                    <a:close/>
                  </a:path>
                </a:pathLst>
              </a:custGeom>
              <a:solidFill>
                <a:srgbClr val="FFFFFF"/>
              </a:solidFill>
              <a:ln w="10697" cap="flat">
                <a:noFill/>
                <a:prstDash val="solid"/>
                <a:miter/>
              </a:ln>
            </p:spPr>
            <p:txBody>
              <a:bodyPr rtlCol="1" anchor="ctr"/>
              <a:lstStyle/>
              <a:p>
                <a:endParaRPr lang="fa-IR"/>
              </a:p>
            </p:txBody>
          </p:sp>
          <p:sp>
            <p:nvSpPr>
              <p:cNvPr id="64" name="Freeform: Shape 63">
                <a:extLst>
                  <a:ext uri="{FF2B5EF4-FFF2-40B4-BE49-F238E27FC236}">
                    <a16:creationId xmlns:a16="http://schemas.microsoft.com/office/drawing/2014/main" id="{F6033420-F0F8-4CC2-BCEE-1E311C627A36}"/>
                  </a:ext>
                </a:extLst>
              </p:cNvPr>
              <p:cNvSpPr/>
              <p:nvPr/>
            </p:nvSpPr>
            <p:spPr>
              <a:xfrm>
                <a:off x="3231249" y="1080413"/>
                <a:ext cx="85786" cy="85787"/>
              </a:xfrm>
              <a:custGeom>
                <a:avLst/>
                <a:gdLst>
                  <a:gd name="connsiteX0" fmla="*/ 85787 w 85786"/>
                  <a:gd name="connsiteY0" fmla="*/ 42894 h 85787"/>
                  <a:gd name="connsiteX1" fmla="*/ 42893 w 85786"/>
                  <a:gd name="connsiteY1" fmla="*/ 85787 h 85787"/>
                  <a:gd name="connsiteX2" fmla="*/ 0 w 85786"/>
                  <a:gd name="connsiteY2" fmla="*/ 42894 h 85787"/>
                  <a:gd name="connsiteX3" fmla="*/ 42893 w 85786"/>
                  <a:gd name="connsiteY3" fmla="*/ 0 h 85787"/>
                  <a:gd name="connsiteX4" fmla="*/ 85787 w 85786"/>
                  <a:gd name="connsiteY4" fmla="*/ 42894 h 8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86" h="85787">
                    <a:moveTo>
                      <a:pt x="85787" y="42894"/>
                    </a:moveTo>
                    <a:cubicBezTo>
                      <a:pt x="85787" y="66583"/>
                      <a:pt x="66582" y="85787"/>
                      <a:pt x="42893" y="85787"/>
                    </a:cubicBezTo>
                    <a:cubicBezTo>
                      <a:pt x="19204" y="85787"/>
                      <a:pt x="0" y="66583"/>
                      <a:pt x="0" y="42894"/>
                    </a:cubicBezTo>
                    <a:cubicBezTo>
                      <a:pt x="0" y="19205"/>
                      <a:pt x="19204" y="0"/>
                      <a:pt x="42893" y="0"/>
                    </a:cubicBezTo>
                    <a:cubicBezTo>
                      <a:pt x="66582" y="0"/>
                      <a:pt x="85787" y="19205"/>
                      <a:pt x="85787" y="42894"/>
                    </a:cubicBezTo>
                    <a:close/>
                  </a:path>
                </a:pathLst>
              </a:custGeom>
              <a:solidFill>
                <a:srgbClr val="FFB361"/>
              </a:solidFill>
              <a:ln w="10697"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2DA9047C-9D34-414F-82BB-D8E3D96F7AA1}"/>
                  </a:ext>
                </a:extLst>
              </p:cNvPr>
              <p:cNvSpPr/>
              <p:nvPr/>
            </p:nvSpPr>
            <p:spPr>
              <a:xfrm>
                <a:off x="3272212" y="975967"/>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1071 h 150878"/>
                  <a:gd name="connsiteX4" fmla="*/ 143264 w 244921"/>
                  <a:gd name="connsiteY4" fmla="*/ 66485 h 150878"/>
                  <a:gd name="connsiteX5" fmla="*/ 0 w 244921"/>
                  <a:gd name="connsiteY5" fmla="*/ 143694 h 150878"/>
                  <a:gd name="connsiteX6" fmla="*/ 3860 w 244921"/>
                  <a:gd name="connsiteY6" fmla="*/ 150878 h 150878"/>
                  <a:gd name="connsiteX7" fmla="*/ 147982 w 244921"/>
                  <a:gd name="connsiteY7" fmla="*/ 73348 h 150878"/>
                  <a:gd name="connsiteX8" fmla="*/ 172861 w 244921"/>
                  <a:gd name="connsiteY8" fmla="*/ 81605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1071"/>
                    </a:lnTo>
                    <a:lnTo>
                      <a:pt x="143264" y="66485"/>
                    </a:lnTo>
                    <a:lnTo>
                      <a:pt x="0" y="143694"/>
                    </a:lnTo>
                    <a:lnTo>
                      <a:pt x="3860" y="150878"/>
                    </a:lnTo>
                    <a:lnTo>
                      <a:pt x="147982" y="73348"/>
                    </a:lnTo>
                    <a:lnTo>
                      <a:pt x="172861" y="81605"/>
                    </a:lnTo>
                    <a:lnTo>
                      <a:pt x="244921" y="40534"/>
                    </a:lnTo>
                    <a:close/>
                  </a:path>
                </a:pathLst>
              </a:custGeom>
              <a:solidFill>
                <a:srgbClr val="6745FF"/>
              </a:solidFill>
              <a:ln w="10697" cap="flat">
                <a:noFill/>
                <a:prstDash val="solid"/>
                <a:miter/>
              </a:ln>
            </p:spPr>
            <p:txBody>
              <a:bodyPr rtlCol="1" anchor="ctr"/>
              <a:lstStyle/>
              <a:p>
                <a:endParaRPr lang="fa-IR"/>
              </a:p>
            </p:txBody>
          </p:sp>
          <p:sp>
            <p:nvSpPr>
              <p:cNvPr id="66" name="Freeform: Shape 65">
                <a:extLst>
                  <a:ext uri="{FF2B5EF4-FFF2-40B4-BE49-F238E27FC236}">
                    <a16:creationId xmlns:a16="http://schemas.microsoft.com/office/drawing/2014/main" id="{A59EE335-D409-478B-A55C-18BB53410FE6}"/>
                  </a:ext>
                </a:extLst>
              </p:cNvPr>
              <p:cNvSpPr/>
              <p:nvPr/>
            </p:nvSpPr>
            <p:spPr>
              <a:xfrm>
                <a:off x="3308993" y="859511"/>
                <a:ext cx="245028" cy="150878"/>
              </a:xfrm>
              <a:custGeom>
                <a:avLst/>
                <a:gdLst>
                  <a:gd name="connsiteX0" fmla="*/ 245029 w 245028"/>
                  <a:gd name="connsiteY0" fmla="*/ 40534 h 150878"/>
                  <a:gd name="connsiteX1" fmla="*/ 216612 w 245028"/>
                  <a:gd name="connsiteY1" fmla="*/ 29811 h 150878"/>
                  <a:gd name="connsiteX2" fmla="*/ 221866 w 245028"/>
                  <a:gd name="connsiteY2" fmla="*/ 0 h 150878"/>
                  <a:gd name="connsiteX3" fmla="*/ 149912 w 245028"/>
                  <a:gd name="connsiteY3" fmla="*/ 40963 h 150878"/>
                  <a:gd name="connsiteX4" fmla="*/ 143371 w 245028"/>
                  <a:gd name="connsiteY4" fmla="*/ 66485 h 150878"/>
                  <a:gd name="connsiteX5" fmla="*/ 0 w 245028"/>
                  <a:gd name="connsiteY5" fmla="*/ 143694 h 150878"/>
                  <a:gd name="connsiteX6" fmla="*/ 3968 w 245028"/>
                  <a:gd name="connsiteY6" fmla="*/ 150878 h 150878"/>
                  <a:gd name="connsiteX7" fmla="*/ 148090 w 245028"/>
                  <a:gd name="connsiteY7" fmla="*/ 73241 h 150878"/>
                  <a:gd name="connsiteX8" fmla="*/ 172968 w 245028"/>
                  <a:gd name="connsiteY8" fmla="*/ 81605 h 150878"/>
                  <a:gd name="connsiteX9" fmla="*/ 245029 w 245028"/>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28" h="150878">
                    <a:moveTo>
                      <a:pt x="245029" y="40534"/>
                    </a:moveTo>
                    <a:lnTo>
                      <a:pt x="216612" y="29811"/>
                    </a:lnTo>
                    <a:lnTo>
                      <a:pt x="221866" y="0"/>
                    </a:lnTo>
                    <a:lnTo>
                      <a:pt x="149912" y="40963"/>
                    </a:lnTo>
                    <a:lnTo>
                      <a:pt x="143371" y="66485"/>
                    </a:lnTo>
                    <a:lnTo>
                      <a:pt x="0" y="143694"/>
                    </a:lnTo>
                    <a:lnTo>
                      <a:pt x="3968" y="150878"/>
                    </a:lnTo>
                    <a:lnTo>
                      <a:pt x="148090" y="73241"/>
                    </a:lnTo>
                    <a:lnTo>
                      <a:pt x="172968" y="81605"/>
                    </a:lnTo>
                    <a:lnTo>
                      <a:pt x="245029" y="40534"/>
                    </a:lnTo>
                    <a:close/>
                  </a:path>
                </a:pathLst>
              </a:custGeom>
              <a:solidFill>
                <a:srgbClr val="6745FF"/>
              </a:solidFill>
              <a:ln w="10697" cap="flat">
                <a:noFill/>
                <a:prstDash val="solid"/>
                <a:miter/>
              </a:ln>
            </p:spPr>
            <p:txBody>
              <a:bodyPr rtlCol="1" anchor="ctr"/>
              <a:lstStyle/>
              <a:p>
                <a:endParaRPr lang="fa-IR"/>
              </a:p>
            </p:txBody>
          </p:sp>
          <p:sp>
            <p:nvSpPr>
              <p:cNvPr id="67" name="Freeform: Shape 66">
                <a:extLst>
                  <a:ext uri="{FF2B5EF4-FFF2-40B4-BE49-F238E27FC236}">
                    <a16:creationId xmlns:a16="http://schemas.microsoft.com/office/drawing/2014/main" id="{7970F6B5-DE12-4932-88AA-3AC48CED40D7}"/>
                  </a:ext>
                </a:extLst>
              </p:cNvPr>
              <p:cNvSpPr/>
              <p:nvPr/>
            </p:nvSpPr>
            <p:spPr>
              <a:xfrm>
                <a:off x="3483033" y="986905"/>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0963 h 150878"/>
                  <a:gd name="connsiteX4" fmla="*/ 143371 w 244921"/>
                  <a:gd name="connsiteY4" fmla="*/ 66485 h 150878"/>
                  <a:gd name="connsiteX5" fmla="*/ 0 w 244921"/>
                  <a:gd name="connsiteY5" fmla="*/ 143586 h 150878"/>
                  <a:gd name="connsiteX6" fmla="*/ 3860 w 244921"/>
                  <a:gd name="connsiteY6" fmla="*/ 150878 h 150878"/>
                  <a:gd name="connsiteX7" fmla="*/ 147982 w 244921"/>
                  <a:gd name="connsiteY7" fmla="*/ 73241 h 150878"/>
                  <a:gd name="connsiteX8" fmla="*/ 172968 w 244921"/>
                  <a:gd name="connsiteY8" fmla="*/ 81498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0963"/>
                    </a:lnTo>
                    <a:lnTo>
                      <a:pt x="143371" y="66485"/>
                    </a:lnTo>
                    <a:lnTo>
                      <a:pt x="0" y="143586"/>
                    </a:lnTo>
                    <a:lnTo>
                      <a:pt x="3860" y="150878"/>
                    </a:lnTo>
                    <a:lnTo>
                      <a:pt x="147982" y="73241"/>
                    </a:lnTo>
                    <a:lnTo>
                      <a:pt x="172968" y="81498"/>
                    </a:lnTo>
                    <a:lnTo>
                      <a:pt x="244921" y="40534"/>
                    </a:lnTo>
                    <a:close/>
                  </a:path>
                </a:pathLst>
              </a:custGeom>
              <a:solidFill>
                <a:srgbClr val="6745FF"/>
              </a:solidFill>
              <a:ln w="1069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077519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جمع بندی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خبره به عنوان یکی از شاخه‌های مهم هوش مصنوعی محسوب می‌شود که کاربرد آن، ارائه راه‌حل منطقی و صحیح برای حل مسائل تخصصی است</a:t>
            </a:r>
            <a:endPar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2" name="Rectangle 1">
            <a:extLst>
              <a:ext uri="{FF2B5EF4-FFF2-40B4-BE49-F238E27FC236}">
                <a16:creationId xmlns:a16="http://schemas.microsoft.com/office/drawing/2014/main" id="{934769AE-C6A4-AA98-A5F2-E6D4C2EEE827}"/>
              </a:ext>
            </a:extLst>
          </p:cNvPr>
          <p:cNvSpPr/>
          <p:nvPr/>
        </p:nvSpPr>
        <p:spPr>
          <a:xfrm>
            <a:off x="794479" y="3116639"/>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a:t>
            </a:r>
            <a:r>
              <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ES </a:t>
            </a: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باید عمدتاً با توجه به الزامات و مقیاس/اندازه/پیچیدگی سیستم خبره ای که باید توسعه داده شود به درستی انتخاب شوند.</a:t>
            </a:r>
            <a:endPar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3" name="Rectangle 2">
            <a:extLst>
              <a:ext uri="{FF2B5EF4-FFF2-40B4-BE49-F238E27FC236}">
                <a16:creationId xmlns:a16="http://schemas.microsoft.com/office/drawing/2014/main" id="{BFF3D47B-FA95-836A-7334-5BE7E5E90C5F}"/>
              </a:ext>
            </a:extLst>
          </p:cNvPr>
          <p:cNvSpPr/>
          <p:nvPr/>
        </p:nvSpPr>
        <p:spPr>
          <a:xfrm>
            <a:off x="794479" y="4473901"/>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حیاتی ترین بخش نرم افزار سیستم خبره است. این کامپوننت پرس و جوی کاربر را به شکلی خوانا می گیرد و به موتور استنتاج ارسال می کند. پس از آن، نتایج را به کاربر نمایش می دهد. به عبارت دیگر، این یک رابط است که به کاربر کمک می کند تا با سیستم خبره ارتباط برقرار کند.</a:t>
            </a:r>
            <a:endParaRPr lang="en-US"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1797398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000" b="1" dirty="0">
                <a:solidFill>
                  <a:schemeClr val="tx2"/>
                </a:solidFill>
                <a:cs typeface="IRAN Sans" panose="020B0400000000000000" pitchFamily="34" charset="-78"/>
              </a:rPr>
              <a:t>منابع و مراجع</a:t>
            </a:r>
          </a:p>
        </p:txBody>
      </p:sp>
      <p:grpSp>
        <p:nvGrpSpPr>
          <p:cNvPr id="2" name="Group 1">
            <a:extLst>
              <a:ext uri="{FF2B5EF4-FFF2-40B4-BE49-F238E27FC236}">
                <a16:creationId xmlns:a16="http://schemas.microsoft.com/office/drawing/2014/main" id="{F0BB3E52-A14E-4B0F-B136-895A8F6DEFFD}"/>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6">
              <a:extLst>
                <a:ext uri="{FF2B5EF4-FFF2-40B4-BE49-F238E27FC236}">
                  <a16:creationId xmlns:a16="http://schemas.microsoft.com/office/drawing/2014/main" id="{82240EBF-0C64-4325-980B-3A95C8A41461}"/>
                </a:ext>
              </a:extLst>
            </p:cNvPr>
            <p:cNvGrpSpPr>
              <a:grpSpLocks noChangeAspect="1"/>
            </p:cNvGrpSpPr>
            <p:nvPr/>
          </p:nvGrpSpPr>
          <p:grpSpPr>
            <a:xfrm>
              <a:off x="7782938" y="2169569"/>
              <a:ext cx="1799392" cy="2361665"/>
              <a:chOff x="7140329" y="710984"/>
              <a:chExt cx="385023" cy="505342"/>
            </a:xfrm>
            <a:solidFill>
              <a:schemeClr val="accent1"/>
            </a:solidFill>
          </p:grpSpPr>
          <p:sp>
            <p:nvSpPr>
              <p:cNvPr id="48" name="Freeform: Shape 47">
                <a:extLst>
                  <a:ext uri="{FF2B5EF4-FFF2-40B4-BE49-F238E27FC236}">
                    <a16:creationId xmlns:a16="http://schemas.microsoft.com/office/drawing/2014/main" id="{BD44746A-1293-4999-B953-4E92AA2A0BA1}"/>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A7099B97-5C4B-4F8D-812A-2B18F5D39D87}"/>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6DB59450-A597-4E11-A0A2-B5A90DF47C66}"/>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367CD925-FB82-4054-A3C3-E13B922159DB}"/>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98A07DCB-B826-4385-98AF-0A84FE3C7B5C}"/>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F63D1211-35D6-4AE0-B573-7936B6982C03}"/>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EB8AF1D1-3734-4260-9B5B-06F8D13B7152}"/>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5AE0EBBF-04CD-4278-84C7-748EEDF922BE}"/>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DC84ED67-E688-48F9-B817-F73BA69BEB6F}"/>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89857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FA9A-1CB7-FD27-F848-305A7803F667}"/>
              </a:ext>
            </a:extLst>
          </p:cNvPr>
          <p:cNvSpPr>
            <a:spLocks noGrp="1"/>
          </p:cNvSpPr>
          <p:nvPr>
            <p:ph idx="1"/>
          </p:nvPr>
        </p:nvSpPr>
        <p:spPr>
          <a:xfrm>
            <a:off x="838200" y="364917"/>
            <a:ext cx="10515600" cy="5780148"/>
          </a:xfrm>
        </p:spPr>
        <p:txBody>
          <a:bodyPr>
            <a:normAutofit fontScale="92500" lnSpcReduction="10000"/>
          </a:bodyPr>
          <a:lstStyle/>
          <a:p>
            <a:pPr marL="0" indent="0" algn="r">
              <a:buNone/>
            </a:pPr>
            <a:r>
              <a:rPr lang="fa-IR" sz="1400" dirty="0">
                <a:cs typeface="IRANSans(MonoSpacedNum) Light" panose="020B0506030804020204" pitchFamily="34" charset="-78"/>
              </a:rPr>
              <a:t>مقالات</a:t>
            </a:r>
          </a:p>
          <a:p>
            <a:pPr algn="l" rtl="0"/>
            <a:r>
              <a:rPr lang="en-US" sz="1400" dirty="0">
                <a:cs typeface="IRANSans(MonoSpacedNum) Light" panose="020B0506030804020204" pitchFamily="34" charset="-78"/>
              </a:rPr>
              <a:t>1</a:t>
            </a:r>
            <a:r>
              <a:rPr lang="fa-IR" sz="1400" dirty="0">
                <a:cs typeface="IRANSans(MonoSpacedNum) Light" panose="020B0506030804020204" pitchFamily="34" charset="-78"/>
              </a:rPr>
              <a:t>-	</a:t>
            </a:r>
            <a:r>
              <a:rPr lang="en-US" sz="1400" dirty="0">
                <a:cs typeface="IRANSans(MonoSpacedNum) Light" panose="020B0506030804020204" pitchFamily="34" charset="-78"/>
              </a:rPr>
              <a:t>Emmanuel C. Ogu1, Adekunle, Y.A., ” Basic Concepts of Expert System Shells and an Efficient Model for Knowledge Acquisition”, Department of Computer Science, Babcock University, </a:t>
            </a:r>
            <a:r>
              <a:rPr lang="en-US" sz="1400" dirty="0" err="1">
                <a:cs typeface="IRANSans(MonoSpacedNum) Light" panose="020B0506030804020204" pitchFamily="34" charset="-78"/>
              </a:rPr>
              <a:t>Ilishan</a:t>
            </a:r>
            <a:r>
              <a:rPr lang="en-US" sz="1400" dirty="0">
                <a:cs typeface="IRANSans(MonoSpacedNum) Light" panose="020B0506030804020204" pitchFamily="34" charset="-78"/>
              </a:rPr>
              <a:t>-Remo, Ogun State, Nigeria, 22 June 2014.</a:t>
            </a:r>
          </a:p>
          <a:p>
            <a:pPr marL="0" indent="0" algn="l" rtl="0">
              <a:buNone/>
            </a:pPr>
            <a:r>
              <a:rPr lang="en-US" sz="1400" dirty="0">
                <a:cs typeface="IRANSans(MonoSpacedNum) Light" panose="020B0506030804020204" pitchFamily="34" charset="-78"/>
              </a:rPr>
              <a:t>https://www.researchgate.net/publication/263278128_Basic_Concepts_of_Expert_System_Shells_and_an_efficient_Model_for_Knowledge_Acquisition</a:t>
            </a:r>
          </a:p>
          <a:p>
            <a:pPr marL="0" indent="0" algn="l" rtl="0">
              <a:buNone/>
            </a:pPr>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2-	Kroger J.K,  “The Applicability and Limitations of Expert System Shells”,  Technical Report , Applied Research Laboratories the University Of Texas, 30 May 1989, https://www.researchgate.net/publication/235028224_The_Applicability_and_Limitations_of_Expert_System_Shells</a:t>
            </a:r>
          </a:p>
          <a:p>
            <a:pPr algn="l" rtl="0"/>
            <a:endParaRPr lang="en-US" sz="1400" dirty="0">
              <a:cs typeface="IRANSans(MonoSpacedNum) Light" panose="020B0506030804020204" pitchFamily="34" charset="-78"/>
            </a:endParaRPr>
          </a:p>
          <a:p>
            <a:pPr marL="0" indent="0" algn="l" rtl="0">
              <a:buNone/>
            </a:pPr>
            <a:r>
              <a:rPr lang="en-US" sz="1400" dirty="0">
                <a:cs typeface="IRANSans(MonoSpacedNum) Light" panose="020B0506030804020204" pitchFamily="34" charset="-78"/>
              </a:rPr>
              <a:t>Sites and documents:</a:t>
            </a:r>
          </a:p>
          <a:p>
            <a:pPr algn="l" rtl="0"/>
            <a:r>
              <a:rPr lang="en-US" sz="1400" dirty="0">
                <a:cs typeface="IRANSans(MonoSpacedNum) Light" panose="020B0506030804020204" pitchFamily="34" charset="-78"/>
              </a:rPr>
              <a:t>1-	https://www.clipsrules.net</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2-	https://clipspy.readthedocs.io/en/latest/</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3-	Reference Manual Basic Programming Guide Version 6.4.1, Secret Society Software, LLC, April 8th 2023</a:t>
            </a:r>
          </a:p>
          <a:p>
            <a:pPr marL="0" indent="0" algn="l" rtl="0">
              <a:buNone/>
            </a:pPr>
            <a:r>
              <a:rPr lang="en-US" sz="1400" dirty="0">
                <a:cs typeface="IRANSans(MonoSpacedNum) Light" panose="020B0506030804020204" pitchFamily="34" charset="-78"/>
              </a:rPr>
              <a:t>https://www.clipsrules.net/documentation/v641/bpg641.pdf</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4-	CLIPS Basic Programming Guide Version 6.31 June 12th 2019</a:t>
            </a:r>
          </a:p>
          <a:p>
            <a:pPr marL="0" indent="0" algn="l" rtl="0">
              <a:buNone/>
            </a:pPr>
            <a:r>
              <a:rPr lang="en-US" sz="1400" dirty="0">
                <a:cs typeface="IRANSans(MonoSpacedNum) Light" panose="020B0506030804020204" pitchFamily="34" charset="-78"/>
              </a:rPr>
              <a:t>https://www.clipsrules.net/documentation/v631/bpg631.pdf</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5-	CLIPS Basic Programming Guide Version 6.24 June 15th 2006</a:t>
            </a:r>
          </a:p>
          <a:p>
            <a:pPr marL="0" indent="0" algn="l" rtl="0">
              <a:buNone/>
            </a:pPr>
            <a:r>
              <a:rPr lang="en-US" sz="1400" dirty="0">
                <a:cs typeface="IRANSans(MonoSpacedNum) Light" panose="020B0506030804020204" pitchFamily="34" charset="-78"/>
              </a:rPr>
              <a:t>https://www.clipsrules.net/documentation/v624/bpg624.pdf </a:t>
            </a:r>
          </a:p>
          <a:p>
            <a:pPr algn="l" rtl="0"/>
            <a:endParaRPr lang="en-US" sz="1400" dirty="0">
              <a:cs typeface="IRANSans(MonoSpacedNum) Light" panose="020B0506030804020204" pitchFamily="34" charset="-78"/>
            </a:endParaRPr>
          </a:p>
        </p:txBody>
      </p:sp>
      <p:grpSp>
        <p:nvGrpSpPr>
          <p:cNvPr id="2" name="Group 1">
            <a:extLst>
              <a:ext uri="{FF2B5EF4-FFF2-40B4-BE49-F238E27FC236}">
                <a16:creationId xmlns:a16="http://schemas.microsoft.com/office/drawing/2014/main" id="{FCEAF963-00B2-8C21-B6CC-C1803604F4A9}"/>
              </a:ext>
            </a:extLst>
          </p:cNvPr>
          <p:cNvGrpSpPr/>
          <p:nvPr/>
        </p:nvGrpSpPr>
        <p:grpSpPr>
          <a:xfrm>
            <a:off x="10822145" y="5984290"/>
            <a:ext cx="1228643" cy="734400"/>
            <a:chOff x="10777357" y="158400"/>
            <a:chExt cx="1228643" cy="734400"/>
          </a:xfrm>
        </p:grpSpPr>
        <p:sp>
          <p:nvSpPr>
            <p:cNvPr id="4" name="Rectangle: Rounded Corners 3">
              <a:extLst>
                <a:ext uri="{FF2B5EF4-FFF2-40B4-BE49-F238E27FC236}">
                  <a16:creationId xmlns:a16="http://schemas.microsoft.com/office/drawing/2014/main" id="{081214F1-9E50-EC29-A85F-752CD7648D6A}"/>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37</a:t>
              </a:r>
            </a:p>
          </p:txBody>
        </p:sp>
        <p:grpSp>
          <p:nvGrpSpPr>
            <p:cNvPr id="5" name="Group 4">
              <a:extLst>
                <a:ext uri="{FF2B5EF4-FFF2-40B4-BE49-F238E27FC236}">
                  <a16:creationId xmlns:a16="http://schemas.microsoft.com/office/drawing/2014/main" id="{5AD9EFFB-82BC-2A36-DF12-817000E37F50}"/>
                </a:ext>
              </a:extLst>
            </p:cNvPr>
            <p:cNvGrpSpPr>
              <a:grpSpLocks noChangeAspect="1"/>
            </p:cNvGrpSpPr>
            <p:nvPr/>
          </p:nvGrpSpPr>
          <p:grpSpPr>
            <a:xfrm>
              <a:off x="11271600" y="158400"/>
              <a:ext cx="734400" cy="734400"/>
              <a:chOff x="7069500" y="2728786"/>
              <a:chExt cx="1145658" cy="1145658"/>
            </a:xfrm>
          </p:grpSpPr>
          <p:sp>
            <p:nvSpPr>
              <p:cNvPr id="6" name="Rectangle: Rounded Corners 5">
                <a:extLst>
                  <a:ext uri="{FF2B5EF4-FFF2-40B4-BE49-F238E27FC236}">
                    <a16:creationId xmlns:a16="http://schemas.microsoft.com/office/drawing/2014/main" id="{A61767FB-38F1-8DBF-38B8-4C8308BE0EE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8">
                <a:extLst>
                  <a:ext uri="{FF2B5EF4-FFF2-40B4-BE49-F238E27FC236}">
                    <a16:creationId xmlns:a16="http://schemas.microsoft.com/office/drawing/2014/main" id="{776D181C-DFB6-4C7C-46BF-3BF717FB1A06}"/>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8" name="Freeform: Shape 7">
                  <a:extLst>
                    <a:ext uri="{FF2B5EF4-FFF2-40B4-BE49-F238E27FC236}">
                      <a16:creationId xmlns:a16="http://schemas.microsoft.com/office/drawing/2014/main" id="{C5DD3B69-563D-632E-21A9-997005829F88}"/>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3B1530DC-5D94-F3CD-55A5-F3F8165FC9E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7E1BD12B-039D-C652-D24F-3236955423A8}"/>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8531743B-1998-CA6B-EC9A-4B7AEE252C2F}"/>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25CE7715-F6D5-5A3F-0DA6-6F9DD31C5ADC}"/>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5A7D7A8E-C45A-023B-EACC-519075DEF2B7}"/>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9087B297-0A5A-AFE0-C336-DC3428B95DBE}"/>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79559E75-7A9F-D695-461F-9E1E10EA56AA}"/>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4D2E613A-C439-FD16-C70E-77971762103D}"/>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3728269F-3837-93A1-FD42-A165A65B73E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19571FC1-2E31-626A-EF8D-EEC452A88C58}"/>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225C6140-3A59-D16D-3E47-EED0910DD613}"/>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D7D88F7D-A95E-5561-F822-DF7D318DB67B}"/>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2A10241-CE79-9809-E529-831C483A2382}"/>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397715543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FA9A-1CB7-FD27-F848-305A7803F667}"/>
              </a:ext>
            </a:extLst>
          </p:cNvPr>
          <p:cNvSpPr>
            <a:spLocks noGrp="1"/>
          </p:cNvSpPr>
          <p:nvPr>
            <p:ph idx="1"/>
          </p:nvPr>
        </p:nvSpPr>
        <p:spPr>
          <a:xfrm>
            <a:off x="838200" y="364917"/>
            <a:ext cx="10515600" cy="5780148"/>
          </a:xfrm>
        </p:spPr>
        <p:txBody>
          <a:bodyPr>
            <a:normAutofit fontScale="92500" lnSpcReduction="10000"/>
          </a:bodyPr>
          <a:lstStyle/>
          <a:p>
            <a:pPr algn="l" rtl="0"/>
            <a:r>
              <a:rPr lang="en-US" sz="1400" dirty="0">
                <a:cs typeface="IRANSans(MonoSpacedNum) Light" panose="020B0506030804020204" pitchFamily="34" charset="-78"/>
              </a:rPr>
              <a:t>6-Samudyata Bhat, “What are Expert Systems in Artificial Intelligence? 2023” , Updated on Aug 17, 2023 ,</a:t>
            </a:r>
          </a:p>
          <a:p>
            <a:pPr marL="0" indent="0" algn="l" rtl="0">
              <a:buNone/>
            </a:pPr>
            <a:r>
              <a:rPr lang="en-US" sz="1400" dirty="0">
                <a:cs typeface="IRANSans(MonoSpacedNum) Light" panose="020B0506030804020204" pitchFamily="34" charset="-78"/>
              </a:rPr>
              <a:t> https://www.mygreatlearning.com/blog/expert-systems-in-artificial-intelligence/</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7- </a:t>
            </a:r>
            <a:r>
              <a:rPr lang="en-US" sz="1400" dirty="0" err="1">
                <a:cs typeface="IRANSans(MonoSpacedNum) Light" panose="020B0506030804020204" pitchFamily="34" charset="-78"/>
              </a:rPr>
              <a:t>Tutorialspoint</a:t>
            </a:r>
            <a:r>
              <a:rPr lang="en-US" sz="1400" dirty="0">
                <a:cs typeface="IRANSans(MonoSpacedNum) Light" panose="020B0506030804020204" pitchFamily="34" charset="-78"/>
              </a:rPr>
              <a:t> , “Artificial Intelligence - Expert Systems”</a:t>
            </a:r>
          </a:p>
          <a:p>
            <a:pPr marL="0" indent="0" algn="l" rtl="0">
              <a:buNone/>
            </a:pPr>
            <a:r>
              <a:rPr lang="en-US" sz="1400" dirty="0">
                <a:cs typeface="IRANSans(MonoSpacedNum) Light" panose="020B0506030804020204" pitchFamily="34" charset="-78"/>
              </a:rPr>
              <a:t>https://www.tutorialspoint.com/artificial_intelligence/artificial_intelligence_expert_systems.htm</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8-	</a:t>
            </a:r>
            <a:r>
              <a:rPr lang="en-US" sz="1400" dirty="0" err="1">
                <a:cs typeface="IRANSans(MonoSpacedNum) Light" panose="020B0506030804020204" pitchFamily="34" charset="-78"/>
              </a:rPr>
              <a:t>javatpoint</a:t>
            </a:r>
            <a:r>
              <a:rPr lang="en-US" sz="1400" dirty="0">
                <a:cs typeface="IRANSans(MonoSpacedNum) Light" panose="020B0506030804020204" pitchFamily="34" charset="-78"/>
              </a:rPr>
              <a:t>, “What is an Expert System?”,</a:t>
            </a:r>
          </a:p>
          <a:p>
            <a:pPr marL="0" indent="0" algn="l" rtl="0">
              <a:buNone/>
            </a:pPr>
            <a:r>
              <a:rPr lang="en-US" sz="1400" dirty="0">
                <a:cs typeface="IRANSans(MonoSpacedNum) Light" panose="020B0506030804020204" pitchFamily="34" charset="-78"/>
              </a:rPr>
              <a:t>https://www.javatpoint.com/expert-systems-in-artificial-intelligence</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9-	Daniel Johnson ,” What is Expert System in AI (Artificial Intelligence)? with Example”, Updated September 30, 2023,</a:t>
            </a:r>
          </a:p>
          <a:p>
            <a:pPr marL="0" indent="0" algn="l" rtl="0">
              <a:buNone/>
            </a:pPr>
            <a:r>
              <a:rPr lang="en-US" sz="1400" dirty="0">
                <a:cs typeface="IRANSans(MonoSpacedNum) Light" panose="020B0506030804020204" pitchFamily="34" charset="-78"/>
              </a:rPr>
              <a:t> https://www.guru99.com/expert-systems-with-applications.html#11</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10-	ER R S BANGER,” What is Expert System in AI? Applications, Examples, Types, &amp; Uses!!”, FEBRUARY 6, 2023,</a:t>
            </a:r>
          </a:p>
          <a:p>
            <a:pPr marL="0" indent="0" algn="l" rtl="0">
              <a:buNone/>
            </a:pPr>
            <a:r>
              <a:rPr lang="en-US" sz="1400" dirty="0">
                <a:cs typeface="IRANSans(MonoSpacedNum) Light" panose="020B0506030804020204" pitchFamily="34" charset="-78"/>
              </a:rPr>
              <a:t>https://digitalthinkerhelp.com/expert-system-in-artificial-intelligence-with-applications-examples-types-uses/</a:t>
            </a:r>
          </a:p>
          <a:p>
            <a:pPr algn="l" rtl="0"/>
            <a:endParaRPr lang="en-US" sz="1400" dirty="0">
              <a:cs typeface="IRANSans(MonoSpacedNum) Light" panose="020B0506030804020204" pitchFamily="34" charset="-78"/>
            </a:endParaRPr>
          </a:p>
          <a:p>
            <a:pPr algn="l" rtl="0"/>
            <a:r>
              <a:rPr lang="en-US" sz="1400" dirty="0">
                <a:cs typeface="IRANSans(MonoSpacedNum) Light" panose="020B0506030804020204" pitchFamily="34" charset="-78"/>
              </a:rPr>
              <a:t>11-	</a:t>
            </a:r>
            <a:r>
              <a:rPr lang="en-US" sz="1400" dirty="0" err="1">
                <a:cs typeface="IRANSans(MonoSpacedNum) Light" panose="020B0506030804020204" pitchFamily="34" charset="-78"/>
              </a:rPr>
              <a:t>Pawara</a:t>
            </a:r>
            <a:r>
              <a:rPr lang="en-US" sz="1400" dirty="0">
                <a:cs typeface="IRANSans(MonoSpacedNum) Light" panose="020B0506030804020204" pitchFamily="34" charset="-78"/>
              </a:rPr>
              <a:t> </a:t>
            </a:r>
            <a:r>
              <a:rPr lang="en-US" sz="1400" dirty="0" err="1">
                <a:cs typeface="IRANSans(MonoSpacedNum) Light" panose="020B0506030804020204" pitchFamily="34" charset="-78"/>
              </a:rPr>
              <a:t>Siriwardhane</a:t>
            </a:r>
            <a:r>
              <a:rPr lang="en-US" sz="1400" dirty="0">
                <a:cs typeface="IRANSans(MonoSpacedNum) Light" panose="020B0506030804020204" pitchFamily="34" charset="-78"/>
              </a:rPr>
              <a:t>, UG,” An Introduction to Expert System Shells”, Published in Nerd For Tech, Feb 2, 2022</a:t>
            </a:r>
          </a:p>
          <a:p>
            <a:pPr marL="0" indent="0" algn="l" rtl="0">
              <a:buNone/>
            </a:pPr>
            <a:r>
              <a:rPr lang="en-US" sz="1400" dirty="0">
                <a:cs typeface="IRANSans(MonoSpacedNum) Light" panose="020B0506030804020204" pitchFamily="34" charset="-78"/>
              </a:rPr>
              <a:t>https://medium.com/nerd-for-tech/an-introduction-to-expert-system-shells-530043914ec0</a:t>
            </a:r>
          </a:p>
          <a:p>
            <a:pPr algn="l" rtl="0"/>
            <a:endParaRPr lang="en-US" sz="1400" dirty="0">
              <a:cs typeface="IRANSans(MonoSpacedNum) Light" panose="020B0506030804020204" pitchFamily="34" charset="-78"/>
            </a:endParaRPr>
          </a:p>
          <a:p>
            <a:pPr algn="l" rtl="0"/>
            <a:endParaRPr lang="en-US" sz="1400" dirty="0">
              <a:cs typeface="IRANSans(MonoSpacedNum) Light" panose="020B0506030804020204" pitchFamily="34" charset="-78"/>
            </a:endParaRPr>
          </a:p>
          <a:p>
            <a:pPr algn="r"/>
            <a:r>
              <a:rPr lang="fa-IR" sz="1400" dirty="0">
                <a:cs typeface="IRANSans(MonoSpacedNum) Light" panose="020B0506030804020204" pitchFamily="34" charset="-78"/>
              </a:rPr>
              <a:t>کد برنامه در آدرس       </a:t>
            </a:r>
            <a:r>
              <a:rPr lang="en-US" sz="1400" dirty="0">
                <a:cs typeface="IRANSans(MonoSpacedNum) Light" panose="020B0506030804020204" pitchFamily="34" charset="-78"/>
              </a:rPr>
              <a:t>https://github.com/aliasadi78/ClipsUI.git</a:t>
            </a:r>
          </a:p>
          <a:p>
            <a:pPr algn="l" rtl="0"/>
            <a:endParaRPr lang="en-US" sz="1400" dirty="0">
              <a:cs typeface="IRANSans(MonoSpacedNum) Light" panose="020B0506030804020204" pitchFamily="34" charset="-78"/>
            </a:endParaRPr>
          </a:p>
        </p:txBody>
      </p:sp>
      <p:grpSp>
        <p:nvGrpSpPr>
          <p:cNvPr id="2" name="Group 1">
            <a:extLst>
              <a:ext uri="{FF2B5EF4-FFF2-40B4-BE49-F238E27FC236}">
                <a16:creationId xmlns:a16="http://schemas.microsoft.com/office/drawing/2014/main" id="{075FFFB9-74EE-3149-D095-EED0D9B7F127}"/>
              </a:ext>
            </a:extLst>
          </p:cNvPr>
          <p:cNvGrpSpPr/>
          <p:nvPr/>
        </p:nvGrpSpPr>
        <p:grpSpPr>
          <a:xfrm>
            <a:off x="10822145" y="5984290"/>
            <a:ext cx="1228643" cy="734400"/>
            <a:chOff x="10777357" y="158400"/>
            <a:chExt cx="1228643" cy="734400"/>
          </a:xfrm>
        </p:grpSpPr>
        <p:sp>
          <p:nvSpPr>
            <p:cNvPr id="4" name="Rectangle: Rounded Corners 3">
              <a:extLst>
                <a:ext uri="{FF2B5EF4-FFF2-40B4-BE49-F238E27FC236}">
                  <a16:creationId xmlns:a16="http://schemas.microsoft.com/office/drawing/2014/main" id="{4DB909E0-88C2-6A5D-3846-BDA427C0752A}"/>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38</a:t>
              </a:r>
            </a:p>
          </p:txBody>
        </p:sp>
        <p:grpSp>
          <p:nvGrpSpPr>
            <p:cNvPr id="5" name="Group 4">
              <a:extLst>
                <a:ext uri="{FF2B5EF4-FFF2-40B4-BE49-F238E27FC236}">
                  <a16:creationId xmlns:a16="http://schemas.microsoft.com/office/drawing/2014/main" id="{829DF903-510C-9EBC-D563-4814662358C6}"/>
                </a:ext>
              </a:extLst>
            </p:cNvPr>
            <p:cNvGrpSpPr>
              <a:grpSpLocks noChangeAspect="1"/>
            </p:cNvGrpSpPr>
            <p:nvPr/>
          </p:nvGrpSpPr>
          <p:grpSpPr>
            <a:xfrm>
              <a:off x="11271600" y="158400"/>
              <a:ext cx="734400" cy="734400"/>
              <a:chOff x="7069500" y="2728786"/>
              <a:chExt cx="1145658" cy="1145658"/>
            </a:xfrm>
          </p:grpSpPr>
          <p:sp>
            <p:nvSpPr>
              <p:cNvPr id="6" name="Rectangle: Rounded Corners 5">
                <a:extLst>
                  <a:ext uri="{FF2B5EF4-FFF2-40B4-BE49-F238E27FC236}">
                    <a16:creationId xmlns:a16="http://schemas.microsoft.com/office/drawing/2014/main" id="{AA31AC16-3BA7-EFF8-C96A-8A1DE01D181C}"/>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8">
                <a:extLst>
                  <a:ext uri="{FF2B5EF4-FFF2-40B4-BE49-F238E27FC236}">
                    <a16:creationId xmlns:a16="http://schemas.microsoft.com/office/drawing/2014/main" id="{47FD6943-13C2-AD53-CD73-51D15BE40596}"/>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8" name="Freeform: Shape 7">
                  <a:extLst>
                    <a:ext uri="{FF2B5EF4-FFF2-40B4-BE49-F238E27FC236}">
                      <a16:creationId xmlns:a16="http://schemas.microsoft.com/office/drawing/2014/main" id="{BA63165C-598A-5DAF-F159-94CC3BC3DE7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FF7DE56C-2D0C-16CD-09CB-EC2DC74EA9AB}"/>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CFF4C1B5-22A0-D54C-4202-1B3345F431D0}"/>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CF54B839-250E-C9C6-874C-1DB65CE7C46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73DAAE26-5C20-E6AC-F024-005F7DB33395}"/>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29576BDD-A86C-EDF4-949A-4DF279B04DC0}"/>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B885F7FC-E4B8-FACD-C60A-032DABEC44B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38723178-A316-1A96-E923-FC23E0D9F89E}"/>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B08DD6A9-A7FB-6A2D-836A-8DFD726A0E51}"/>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EBA3685-951E-888E-BF17-3968CCF13118}"/>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BDD70C1-6D48-D1E0-1FCA-A88B7AA25736}"/>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9B0512D4-131B-19CF-9713-86155EC797AA}"/>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CF84AAEF-EB95-BC70-A255-05381091FB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B570DB40-A81B-6BE7-2317-39431EEE7E1A}"/>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74615192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B7518DD-92B7-43B2-BAF9-E021AFA56B53}"/>
              </a:ext>
            </a:extLst>
          </p:cNvPr>
          <p:cNvSpPr/>
          <p:nvPr/>
        </p:nvSpPr>
        <p:spPr>
          <a:xfrm>
            <a:off x="2826326" y="2376186"/>
            <a:ext cx="6539346" cy="2105628"/>
          </a:xfrm>
          <a:prstGeom prst="roundRect">
            <a:avLst>
              <a:gd name="adj" fmla="val 8709"/>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8" name="Rectangle: Rounded Corners 17">
            <a:extLst>
              <a:ext uri="{FF2B5EF4-FFF2-40B4-BE49-F238E27FC236}">
                <a16:creationId xmlns:a16="http://schemas.microsoft.com/office/drawing/2014/main" id="{1A6D0B50-E193-4A5B-98DC-0D82ED34FF4B}"/>
              </a:ext>
            </a:extLst>
          </p:cNvPr>
          <p:cNvSpPr/>
          <p:nvPr/>
        </p:nvSpPr>
        <p:spPr>
          <a:xfrm>
            <a:off x="3430133" y="1848047"/>
            <a:ext cx="5331733" cy="1056278"/>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با تشکر از توجه شما</a:t>
            </a:r>
          </a:p>
        </p:txBody>
      </p:sp>
      <p:sp>
        <p:nvSpPr>
          <p:cNvPr id="22" name="Rectangle: Rounded Corners 21">
            <a:extLst>
              <a:ext uri="{FF2B5EF4-FFF2-40B4-BE49-F238E27FC236}">
                <a16:creationId xmlns:a16="http://schemas.microsoft.com/office/drawing/2014/main" id="{40243F35-6182-4730-86AF-AA8A9514B620}"/>
              </a:ext>
            </a:extLst>
          </p:cNvPr>
          <p:cNvSpPr/>
          <p:nvPr/>
        </p:nvSpPr>
        <p:spPr>
          <a:xfrm>
            <a:off x="3430132" y="3953675"/>
            <a:ext cx="5331733" cy="1056278"/>
          </a:xfrm>
          <a:prstGeom prst="roundRect">
            <a:avLst>
              <a:gd name="adj" fmla="val 8169"/>
            </a:avLst>
          </a:prstGeom>
          <a:solidFill>
            <a:schemeClr val="tx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4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Tree>
    <p:extLst>
      <p:ext uri="{BB962C8B-B14F-4D97-AF65-F5344CB8AC3E}">
        <p14:creationId xmlns:p14="http://schemas.microsoft.com/office/powerpoint/2010/main" val="1979318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wd">
                                    <p:tmPct val="50000"/>
                                  </p:iterate>
                                  <p:childTnLst>
                                    <p:set>
                                      <p:cBhvr>
                                        <p:cTn id="6" dur="1" fill="hold">
                                          <p:stCondLst>
                                            <p:cond delay="0"/>
                                          </p:stCondLst>
                                        </p:cTn>
                                        <p:tgtEl>
                                          <p:spTgt spid="18"/>
                                        </p:tgtEl>
                                        <p:attrNameLst>
                                          <p:attrName>style.visibility</p:attrName>
                                        </p:attrNameLst>
                                      </p:cBhvr>
                                      <p:to>
                                        <p:strVal val="visible"/>
                                      </p:to>
                                    </p:set>
                                    <p:set>
                                      <p:cBhvr>
                                        <p:cTn id="7" dur="455" fill="hold">
                                          <p:stCondLst>
                                            <p:cond delay="0"/>
                                          </p:stCondLst>
                                        </p:cTn>
                                        <p:tgtEl>
                                          <p:spTgt spid="18"/>
                                        </p:tgtEl>
                                        <p:attrNameLst>
                                          <p:attrName>style.rotation</p:attrName>
                                        </p:attrNameLst>
                                      </p:cBhvr>
                                      <p:to>
                                        <p:strVal val="-45.0"/>
                                      </p:to>
                                    </p:set>
                                    <p:anim calcmode="lin" valueType="num">
                                      <p:cBhvr>
                                        <p:cTn id="8"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000"/>
                            </p:stCondLst>
                            <p:childTnLst>
                              <p:par>
                                <p:cTn id="13" presetID="38" presetClass="entr" presetSubtype="0" accel="50000" fill="hold" grpId="0" nodeType="afterEffect">
                                  <p:stCondLst>
                                    <p:cond delay="0"/>
                                  </p:stCondLst>
                                  <p:iterate type="wd">
                                    <p:tmPct val="50000"/>
                                  </p:iterate>
                                  <p:childTnLst>
                                    <p:set>
                                      <p:cBhvr>
                                        <p:cTn id="14" dur="1" fill="hold">
                                          <p:stCondLst>
                                            <p:cond delay="0"/>
                                          </p:stCondLst>
                                        </p:cTn>
                                        <p:tgtEl>
                                          <p:spTgt spid="22"/>
                                        </p:tgtEl>
                                        <p:attrNameLst>
                                          <p:attrName>style.visibility</p:attrName>
                                        </p:attrNameLst>
                                      </p:cBhvr>
                                      <p:to>
                                        <p:strVal val="visible"/>
                                      </p:to>
                                    </p:set>
                                    <p:set>
                                      <p:cBhvr>
                                        <p:cTn id="15" dur="455" fill="hold">
                                          <p:stCondLst>
                                            <p:cond delay="0"/>
                                          </p:stCondLst>
                                        </p:cTn>
                                        <p:tgtEl>
                                          <p:spTgt spid="22"/>
                                        </p:tgtEl>
                                        <p:attrNameLst>
                                          <p:attrName>style.rotation</p:attrName>
                                        </p:attrNameLst>
                                      </p:cBhvr>
                                      <p:to>
                                        <p:strVal val="-45.0"/>
                                      </p:to>
                                    </p:set>
                                    <p:anim calcmode="lin" valueType="num">
                                      <p:cBhvr>
                                        <p:cTn id="16" dur="455" fill="hold">
                                          <p:stCondLst>
                                            <p:cond delay="455"/>
                                          </p:stCondLst>
                                        </p:cTn>
                                        <p:tgtEl>
                                          <p:spTgt spid="22"/>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22"/>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22"/>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2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FE2B471-B629-4F24-9F80-F3466219970E}"/>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bg2"/>
              </a:solidFill>
              <a:cs typeface="IRAN Sans" panose="020B0400000000000000" pitchFamily="34" charset="-78"/>
            </a:endParaRPr>
          </a:p>
          <a:p>
            <a:pPr algn="ctr"/>
            <a:r>
              <a:rPr lang="fa-IR" sz="5400" b="1" dirty="0">
                <a:solidFill>
                  <a:schemeClr val="bg2"/>
                </a:solidFill>
                <a:cs typeface="IRAN Sans" panose="020B0400000000000000" pitchFamily="34" charset="-78"/>
              </a:rPr>
              <a:t>3. برنامه کلیپس</a:t>
            </a:r>
          </a:p>
          <a:p>
            <a:pPr algn="ctr"/>
            <a:endParaRPr lang="fa-IR" sz="8800" b="1" dirty="0">
              <a:solidFill>
                <a:schemeClr val="bg2"/>
              </a:solidFill>
              <a:cs typeface="IRAN Sans" panose="020B0400000000000000" pitchFamily="34" charset="-78"/>
            </a:endParaRPr>
          </a:p>
        </p:txBody>
      </p:sp>
      <p:grpSp>
        <p:nvGrpSpPr>
          <p:cNvPr id="53" name="Group 52">
            <a:extLst>
              <a:ext uri="{FF2B5EF4-FFF2-40B4-BE49-F238E27FC236}">
                <a16:creationId xmlns:a16="http://schemas.microsoft.com/office/drawing/2014/main" id="{C8DE02F8-86F2-4E2E-9F8C-5389BD8D93DF}"/>
              </a:ext>
            </a:extLst>
          </p:cNvPr>
          <p:cNvGrpSpPr>
            <a:grpSpLocks noChangeAspect="1"/>
          </p:cNvGrpSpPr>
          <p:nvPr/>
        </p:nvGrpSpPr>
        <p:grpSpPr>
          <a:xfrm>
            <a:off x="7063044" y="1735501"/>
            <a:ext cx="3273017" cy="3273017"/>
            <a:chOff x="8634005" y="4124909"/>
            <a:chExt cx="1145658" cy="1145658"/>
          </a:xfrm>
        </p:grpSpPr>
        <p:sp>
          <p:nvSpPr>
            <p:cNvPr id="54" name="Rectangle: Rounded Corners 53">
              <a:extLst>
                <a:ext uri="{FF2B5EF4-FFF2-40B4-BE49-F238E27FC236}">
                  <a16:creationId xmlns:a16="http://schemas.microsoft.com/office/drawing/2014/main" id="{F911CE68-1C00-478F-AE9A-A78A0ABC048B}"/>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5" name="Graphic 2">
              <a:extLst>
                <a:ext uri="{FF2B5EF4-FFF2-40B4-BE49-F238E27FC236}">
                  <a16:creationId xmlns:a16="http://schemas.microsoft.com/office/drawing/2014/main" id="{70B24E1D-009E-4284-B24A-525DE020C0FA}"/>
                </a:ext>
              </a:extLst>
            </p:cNvPr>
            <p:cNvGrpSpPr/>
            <p:nvPr/>
          </p:nvGrpSpPr>
          <p:grpSpPr>
            <a:xfrm>
              <a:off x="8881255" y="4348647"/>
              <a:ext cx="722125" cy="673978"/>
              <a:chOff x="5152915" y="1771708"/>
              <a:chExt cx="722125" cy="673978"/>
            </a:xfrm>
            <a:solidFill>
              <a:schemeClr val="accent1"/>
            </a:solidFill>
          </p:grpSpPr>
          <p:sp>
            <p:nvSpPr>
              <p:cNvPr id="56" name="Freeform: Shape 55">
                <a:extLst>
                  <a:ext uri="{FF2B5EF4-FFF2-40B4-BE49-F238E27FC236}">
                    <a16:creationId xmlns:a16="http://schemas.microsoft.com/office/drawing/2014/main" id="{BE91F759-4B09-4B51-A53C-E0FFF9262F1E}"/>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BD74B9AE-2741-4B10-A06E-B8AB0EB707EE}"/>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1281350E-61B8-4269-B567-0B4CBB1BCA6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E21A4F00-958A-4036-9346-3B3D51868594}"/>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96714B5-E2E3-471A-8765-B17B96D20C4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95F4FC7-59F3-47AC-A023-0A699B7ABEC4}"/>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3AC4363E-C826-404B-A350-84912AB1A399}"/>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1E099EC5-D9CD-4732-96D5-DA32A3A4F18D}"/>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109262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righ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722242D-0307-4B5F-B12D-CBFC13D019B1}"/>
              </a:ext>
            </a:extLst>
          </p:cNvPr>
          <p:cNvSpPr/>
          <p:nvPr/>
        </p:nvSpPr>
        <p:spPr>
          <a:xfrm>
            <a:off x="2152650" y="2971801"/>
            <a:ext cx="7829550" cy="2674620"/>
          </a:xfrm>
          <a:prstGeom prst="roundRect">
            <a:avLst>
              <a:gd name="adj" fmla="val 8793"/>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52" name="Rectangle: Rounded Corners 51">
            <a:extLst>
              <a:ext uri="{FF2B5EF4-FFF2-40B4-BE49-F238E27FC236}">
                <a16:creationId xmlns:a16="http://schemas.microsoft.com/office/drawing/2014/main" id="{2F111B09-5901-451F-9935-4C1B07EDE0CC}"/>
              </a:ext>
            </a:extLst>
          </p:cNvPr>
          <p:cNvSpPr/>
          <p:nvPr/>
        </p:nvSpPr>
        <p:spPr>
          <a:xfrm>
            <a:off x="3384382" y="5124450"/>
            <a:ext cx="5423237" cy="945096"/>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0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دانشگاه علم و صنعت ایران</a:t>
            </a:r>
          </a:p>
        </p:txBody>
      </p:sp>
      <p:grpSp>
        <p:nvGrpSpPr>
          <p:cNvPr id="30" name="Group 29">
            <a:extLst>
              <a:ext uri="{FF2B5EF4-FFF2-40B4-BE49-F238E27FC236}">
                <a16:creationId xmlns:a16="http://schemas.microsoft.com/office/drawing/2014/main" id="{D2A4938E-FEDC-4A07-B099-7D4E7AA7955F}"/>
              </a:ext>
            </a:extLst>
          </p:cNvPr>
          <p:cNvGrpSpPr/>
          <p:nvPr/>
        </p:nvGrpSpPr>
        <p:grpSpPr>
          <a:xfrm>
            <a:off x="10836000" y="6012000"/>
            <a:ext cx="1221391" cy="732745"/>
            <a:chOff x="10781922" y="157657"/>
            <a:chExt cx="1221391" cy="732745"/>
          </a:xfrm>
        </p:grpSpPr>
        <p:sp>
          <p:nvSpPr>
            <p:cNvPr id="31" name="Rectangle: Rounded Corners 30">
              <a:extLst>
                <a:ext uri="{FF2B5EF4-FFF2-40B4-BE49-F238E27FC236}">
                  <a16:creationId xmlns:a16="http://schemas.microsoft.com/office/drawing/2014/main" id="{66AF4F34-778D-4107-9E94-7AFF4EE24B6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4</a:t>
              </a:r>
            </a:p>
          </p:txBody>
        </p:sp>
        <p:grpSp>
          <p:nvGrpSpPr>
            <p:cNvPr id="32" name="Group 31">
              <a:extLst>
                <a:ext uri="{FF2B5EF4-FFF2-40B4-BE49-F238E27FC236}">
                  <a16:creationId xmlns:a16="http://schemas.microsoft.com/office/drawing/2014/main" id="{343C751E-FE79-4FEE-AA5B-9750F3EBCBDC}"/>
                </a:ext>
              </a:extLst>
            </p:cNvPr>
            <p:cNvGrpSpPr>
              <a:grpSpLocks noChangeAspect="1"/>
            </p:cNvGrpSpPr>
            <p:nvPr/>
          </p:nvGrpSpPr>
          <p:grpSpPr>
            <a:xfrm>
              <a:off x="11270568" y="157657"/>
              <a:ext cx="732745" cy="732745"/>
              <a:chOff x="5775010" y="4142107"/>
              <a:chExt cx="1145658" cy="1145658"/>
            </a:xfrm>
          </p:grpSpPr>
          <p:sp>
            <p:nvSpPr>
              <p:cNvPr id="33" name="Rectangle: Rounded Corners 32">
                <a:extLst>
                  <a:ext uri="{FF2B5EF4-FFF2-40B4-BE49-F238E27FC236}">
                    <a16:creationId xmlns:a16="http://schemas.microsoft.com/office/drawing/2014/main" id="{28FF77DC-C307-4805-B09B-E0A7943278F4}"/>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4" name="Graphic 30">
                <a:extLst>
                  <a:ext uri="{FF2B5EF4-FFF2-40B4-BE49-F238E27FC236}">
                    <a16:creationId xmlns:a16="http://schemas.microsoft.com/office/drawing/2014/main" id="{FBF7154E-2AC1-4492-AFFB-00957C62B2AA}"/>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5" name="Freeform: Shape 34">
                  <a:extLst>
                    <a:ext uri="{FF2B5EF4-FFF2-40B4-BE49-F238E27FC236}">
                      <a16:creationId xmlns:a16="http://schemas.microsoft.com/office/drawing/2014/main" id="{ABB897EB-796D-454F-A047-2AC27AF81D47}"/>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F6174F01-93F6-44F9-8EEC-E41F943A465A}"/>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4651ADDB-B58C-4843-A726-556149D95A2F}"/>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FC598C9B-6E71-42C5-B753-11D8B283ED9F}"/>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39BFA6C8-FDD8-4154-8468-4D2E7D746928}"/>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40" name="Graphic 30">
                  <a:extLst>
                    <a:ext uri="{FF2B5EF4-FFF2-40B4-BE49-F238E27FC236}">
                      <a16:creationId xmlns:a16="http://schemas.microsoft.com/office/drawing/2014/main" id="{1C9DB7C2-E63B-415B-81C3-E15D16DAB855}"/>
                    </a:ext>
                  </a:extLst>
                </p:cNvPr>
                <p:cNvGrpSpPr/>
                <p:nvPr/>
              </p:nvGrpSpPr>
              <p:grpSpPr>
                <a:xfrm>
                  <a:off x="2287627" y="986069"/>
                  <a:ext cx="205137" cy="299706"/>
                  <a:chOff x="2287627" y="986069"/>
                  <a:chExt cx="205137" cy="299706"/>
                </a:xfrm>
                <a:solidFill>
                  <a:srgbClr val="6745FF"/>
                </a:solidFill>
              </p:grpSpPr>
              <p:sp>
                <p:nvSpPr>
                  <p:cNvPr id="56" name="Freeform: Shape 55">
                    <a:extLst>
                      <a:ext uri="{FF2B5EF4-FFF2-40B4-BE49-F238E27FC236}">
                        <a16:creationId xmlns:a16="http://schemas.microsoft.com/office/drawing/2014/main" id="{C5F67039-AD77-4905-9CC2-75646AD68EEC}"/>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D160E221-09D4-42E2-9F56-D9034DCC35C0}"/>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41" name="Freeform: Shape 40">
                  <a:extLst>
                    <a:ext uri="{FF2B5EF4-FFF2-40B4-BE49-F238E27FC236}">
                      <a16:creationId xmlns:a16="http://schemas.microsoft.com/office/drawing/2014/main" id="{4879BC48-2B04-46AB-8257-8034AFBCE723}"/>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5A1F2E6D-139A-4505-B35F-B8F0C77C7104}"/>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2B0E5845-6FB7-442F-83F3-7B5D2C1FB9FA}"/>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D02B0C78-A569-49AB-A75D-41285171564A}"/>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grpSp>
        <p:nvGrpSpPr>
          <p:cNvPr id="5" name="Group 4">
            <a:extLst>
              <a:ext uri="{FF2B5EF4-FFF2-40B4-BE49-F238E27FC236}">
                <a16:creationId xmlns:a16="http://schemas.microsoft.com/office/drawing/2014/main" id="{38CE4803-0760-4238-9B7F-395EDA750774}"/>
              </a:ext>
            </a:extLst>
          </p:cNvPr>
          <p:cNvGrpSpPr/>
          <p:nvPr/>
        </p:nvGrpSpPr>
        <p:grpSpPr>
          <a:xfrm>
            <a:off x="4160452" y="788454"/>
            <a:ext cx="3871095" cy="3871095"/>
            <a:chOff x="4160454" y="1024857"/>
            <a:chExt cx="3871095" cy="3871095"/>
          </a:xfrm>
        </p:grpSpPr>
        <p:pic>
          <p:nvPicPr>
            <p:cNvPr id="74" name="Picture 73">
              <a:extLst>
                <a:ext uri="{FF2B5EF4-FFF2-40B4-BE49-F238E27FC236}">
                  <a16:creationId xmlns:a16="http://schemas.microsoft.com/office/drawing/2014/main" id="{E63E1499-6A71-40CC-B0D3-8B97454978D6}"/>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27" name="Oval 26">
              <a:extLst>
                <a:ext uri="{FF2B5EF4-FFF2-40B4-BE49-F238E27FC236}">
                  <a16:creationId xmlns:a16="http://schemas.microsoft.com/office/drawing/2014/main" id="{B0ED3AD5-6721-43F7-81C0-B795C573DDEE}"/>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pic>
        <p:nvPicPr>
          <p:cNvPr id="2" name="Graphic 1">
            <a:extLst>
              <a:ext uri="{FF2B5EF4-FFF2-40B4-BE49-F238E27FC236}">
                <a16:creationId xmlns:a16="http://schemas.microsoft.com/office/drawing/2014/main" id="{6A3C215A-06B4-3B65-BD01-8FC02339C7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7804" y="1722729"/>
            <a:ext cx="2036391" cy="2036391"/>
          </a:xfrm>
          <a:prstGeom prst="rect">
            <a:avLst/>
          </a:prstGeom>
        </p:spPr>
      </p:pic>
    </p:spTree>
    <p:extLst>
      <p:ext uri="{BB962C8B-B14F-4D97-AF65-F5344CB8AC3E}">
        <p14:creationId xmlns:p14="http://schemas.microsoft.com/office/powerpoint/2010/main" val="40749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4400" b="1" dirty="0">
                <a:solidFill>
                  <a:schemeClr val="tx2"/>
                </a:solidFill>
                <a:cs typeface="IRAN Sans" panose="020B0400000000000000" pitchFamily="34" charset="-78"/>
              </a:rPr>
              <a:t>4. رابط کاربری محاوره ای گرافیکی برای </a:t>
            </a:r>
            <a:r>
              <a:rPr lang="en-US" sz="4400" b="1" dirty="0">
                <a:solidFill>
                  <a:schemeClr val="tx2"/>
                </a:solidFill>
                <a:cs typeface="IRAN Sans" panose="020B0400000000000000" pitchFamily="34" charset="-78"/>
              </a:rPr>
              <a:t>CLIPS</a:t>
            </a:r>
            <a:endParaRPr lang="fa-IR" sz="4400" b="1" dirty="0">
              <a:solidFill>
                <a:schemeClr val="tx2"/>
              </a:solidFill>
              <a:cs typeface="IRAN Sans" panose="020B0400000000000000" pitchFamily="34" charset="-78"/>
            </a:endParaRPr>
          </a:p>
        </p:txBody>
      </p:sp>
      <p:grpSp>
        <p:nvGrpSpPr>
          <p:cNvPr id="45" name="Group 44">
            <a:extLst>
              <a:ext uri="{FF2B5EF4-FFF2-40B4-BE49-F238E27FC236}">
                <a16:creationId xmlns:a16="http://schemas.microsoft.com/office/drawing/2014/main" id="{3385AE8C-E885-45D3-B81E-715D004E6D48}"/>
              </a:ext>
            </a:extLst>
          </p:cNvPr>
          <p:cNvGrpSpPr>
            <a:grpSpLocks noChangeAspect="1"/>
          </p:cNvGrpSpPr>
          <p:nvPr/>
        </p:nvGrpSpPr>
        <p:grpSpPr>
          <a:xfrm>
            <a:off x="7063044" y="1730808"/>
            <a:ext cx="3239187" cy="3239187"/>
            <a:chOff x="5666444" y="2728786"/>
            <a:chExt cx="1145658" cy="1145658"/>
          </a:xfrm>
        </p:grpSpPr>
        <p:sp>
          <p:nvSpPr>
            <p:cNvPr id="46" name="Rectangle: Rounded Corners 45">
              <a:extLst>
                <a:ext uri="{FF2B5EF4-FFF2-40B4-BE49-F238E27FC236}">
                  <a16:creationId xmlns:a16="http://schemas.microsoft.com/office/drawing/2014/main" id="{BC2D387D-E9B4-4E2D-81DB-046DD6FF643D}"/>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4">
              <a:extLst>
                <a:ext uri="{FF2B5EF4-FFF2-40B4-BE49-F238E27FC236}">
                  <a16:creationId xmlns:a16="http://schemas.microsoft.com/office/drawing/2014/main" id="{CDDF7F20-49C9-483D-8A4C-C92E63A55FD2}"/>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48" name="Freeform: Shape 47">
                <a:extLst>
                  <a:ext uri="{FF2B5EF4-FFF2-40B4-BE49-F238E27FC236}">
                    <a16:creationId xmlns:a16="http://schemas.microsoft.com/office/drawing/2014/main" id="{130E3BC1-B98D-4B1E-BB0F-DCDB7522CFE6}"/>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49" name="Graphic 24">
                <a:extLst>
                  <a:ext uri="{FF2B5EF4-FFF2-40B4-BE49-F238E27FC236}">
                    <a16:creationId xmlns:a16="http://schemas.microsoft.com/office/drawing/2014/main" id="{15021A38-16A0-48F8-8E2A-64BD330F5D99}"/>
                  </a:ext>
                </a:extLst>
              </p:cNvPr>
              <p:cNvGrpSpPr/>
              <p:nvPr/>
            </p:nvGrpSpPr>
            <p:grpSpPr>
              <a:xfrm>
                <a:off x="5085852" y="789728"/>
                <a:ext cx="507271" cy="507271"/>
                <a:chOff x="5085852" y="789728"/>
                <a:chExt cx="507271" cy="507271"/>
              </a:xfrm>
              <a:solidFill>
                <a:srgbClr val="6745FF"/>
              </a:solidFill>
            </p:grpSpPr>
            <p:sp>
              <p:nvSpPr>
                <p:cNvPr id="50" name="Freeform: Shape 49">
                  <a:extLst>
                    <a:ext uri="{FF2B5EF4-FFF2-40B4-BE49-F238E27FC236}">
                      <a16:creationId xmlns:a16="http://schemas.microsoft.com/office/drawing/2014/main" id="{11ABB9F0-A385-4F09-8EA7-AF2A6B45875D}"/>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16444A3D-DF00-4D92-8DCD-3009338F73B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74B0AEAB-9757-4EFB-93CA-42119EAB3303}"/>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8E4EFC3F-EC53-4676-9441-295535F970FE}"/>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4166478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5400" b="1" dirty="0">
                <a:solidFill>
                  <a:schemeClr val="bg2"/>
                </a:solidFill>
                <a:cs typeface="IRAN Sans" panose="020B0400000000000000" pitchFamily="34" charset="-78"/>
              </a:rPr>
              <a:t>5. پیاده سازی یک سناریو</a:t>
            </a:r>
          </a:p>
        </p:txBody>
      </p:sp>
      <p:grpSp>
        <p:nvGrpSpPr>
          <p:cNvPr id="45" name="Group 44">
            <a:extLst>
              <a:ext uri="{FF2B5EF4-FFF2-40B4-BE49-F238E27FC236}">
                <a16:creationId xmlns:a16="http://schemas.microsoft.com/office/drawing/2014/main" id="{86F2A512-4A7D-4D98-B9D7-A25493758055}"/>
              </a:ext>
            </a:extLst>
          </p:cNvPr>
          <p:cNvGrpSpPr>
            <a:grpSpLocks noChangeAspect="1"/>
          </p:cNvGrpSpPr>
          <p:nvPr/>
        </p:nvGrpSpPr>
        <p:grpSpPr>
          <a:xfrm>
            <a:off x="7063043" y="1730807"/>
            <a:ext cx="3239185" cy="3239185"/>
            <a:chOff x="7260001" y="4139938"/>
            <a:chExt cx="1145658" cy="1145658"/>
          </a:xfrm>
        </p:grpSpPr>
        <p:sp>
          <p:nvSpPr>
            <p:cNvPr id="46" name="Rectangle: Rounded Corners 45">
              <a:extLst>
                <a:ext uri="{FF2B5EF4-FFF2-40B4-BE49-F238E27FC236}">
                  <a16:creationId xmlns:a16="http://schemas.microsoft.com/office/drawing/2014/main" id="{D08C6A42-FB4A-4DF2-B83E-8CDC8C9FEC74}"/>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6">
              <a:extLst>
                <a:ext uri="{FF2B5EF4-FFF2-40B4-BE49-F238E27FC236}">
                  <a16:creationId xmlns:a16="http://schemas.microsoft.com/office/drawing/2014/main" id="{1B459ED9-E31B-48E1-A8E7-D9467D3A3ADA}"/>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48" name="Freeform: Shape 47">
                <a:extLst>
                  <a:ext uri="{FF2B5EF4-FFF2-40B4-BE49-F238E27FC236}">
                    <a16:creationId xmlns:a16="http://schemas.microsoft.com/office/drawing/2014/main" id="{9305A5D1-8FE0-4F97-BD2C-445B2EE2E053}"/>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B28F7D77-56C4-45EB-BECD-7B668F41F8E6}"/>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50" name="Graphic 6">
                <a:extLst>
                  <a:ext uri="{FF2B5EF4-FFF2-40B4-BE49-F238E27FC236}">
                    <a16:creationId xmlns:a16="http://schemas.microsoft.com/office/drawing/2014/main" id="{4985569B-4EE3-4901-9306-E03321D8934D}"/>
                  </a:ext>
                </a:extLst>
              </p:cNvPr>
              <p:cNvGrpSpPr/>
              <p:nvPr/>
            </p:nvGrpSpPr>
            <p:grpSpPr>
              <a:xfrm>
                <a:off x="1304790" y="1486757"/>
                <a:ext cx="1501867" cy="1642351"/>
                <a:chOff x="1304790" y="1486757"/>
                <a:chExt cx="1501867" cy="1642351"/>
              </a:xfrm>
              <a:solidFill>
                <a:srgbClr val="6745FF"/>
              </a:solidFill>
            </p:grpSpPr>
            <p:sp>
              <p:nvSpPr>
                <p:cNvPr id="52" name="Freeform: Shape 51">
                  <a:extLst>
                    <a:ext uri="{FF2B5EF4-FFF2-40B4-BE49-F238E27FC236}">
                      <a16:creationId xmlns:a16="http://schemas.microsoft.com/office/drawing/2014/main" id="{A28E6841-2463-428B-A9CF-DCAF9A3B9398}"/>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E7F30E4E-6AB3-437D-8973-6059E74BD913}"/>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51" name="Freeform: Shape 50">
                <a:extLst>
                  <a:ext uri="{FF2B5EF4-FFF2-40B4-BE49-F238E27FC236}">
                    <a16:creationId xmlns:a16="http://schemas.microsoft.com/office/drawing/2014/main" id="{1EDB1BFB-AA5C-44D9-8AE9-DC0B626E37B5}"/>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29141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a:solidFill>
                  <a:schemeClr val="bg2"/>
                </a:solidFill>
                <a:cs typeface="IRAN Sans" panose="020B0400000000000000" pitchFamily="34" charset="-78"/>
              </a:rPr>
              <a:t>1. مقدمه</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7063044" y="1730810"/>
            <a:ext cx="3239185" cy="3239185"/>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884232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a:solidFill>
                  <a:schemeClr val="bg2"/>
                </a:solidFill>
                <a:cs typeface="IRAN Sans" panose="020B0400000000000000" pitchFamily="34" charset="-78"/>
              </a:rPr>
              <a:t>1. مقدمه</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7063044" y="1730810"/>
            <a:ext cx="3239185" cy="3239185"/>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884232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dirty="0">
                <a:solidFill>
                  <a:schemeClr val="tx2"/>
                </a:solidFill>
                <a:cs typeface="IRAN Sans" panose="020B0400000000000000" pitchFamily="34" charset="-78"/>
              </a:rPr>
              <a:t>6. جمع بندی</a:t>
            </a:r>
          </a:p>
        </p:txBody>
      </p:sp>
      <p:grpSp>
        <p:nvGrpSpPr>
          <p:cNvPr id="2" name="Group 1">
            <a:extLst>
              <a:ext uri="{FF2B5EF4-FFF2-40B4-BE49-F238E27FC236}">
                <a16:creationId xmlns:a16="http://schemas.microsoft.com/office/drawing/2014/main" id="{5EF436B2-DA47-447B-A451-02D0DCD3D9F6}"/>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9" name="Graphic 20">
              <a:extLst>
                <a:ext uri="{FF2B5EF4-FFF2-40B4-BE49-F238E27FC236}">
                  <a16:creationId xmlns:a16="http://schemas.microsoft.com/office/drawing/2014/main" id="{6F4DE329-2865-4D9E-BB76-C80BEF2D1CA7}"/>
                </a:ext>
              </a:extLst>
            </p:cNvPr>
            <p:cNvGrpSpPr>
              <a:grpSpLocks noChangeAspect="1"/>
            </p:cNvGrpSpPr>
            <p:nvPr/>
          </p:nvGrpSpPr>
          <p:grpSpPr>
            <a:xfrm>
              <a:off x="7221681" y="2204335"/>
              <a:ext cx="2921909" cy="2449326"/>
              <a:chOff x="2946705" y="795819"/>
              <a:chExt cx="781249" cy="654898"/>
            </a:xfrm>
            <a:solidFill>
              <a:schemeClr val="accent1"/>
            </a:solidFill>
          </p:grpSpPr>
          <p:sp>
            <p:nvSpPr>
              <p:cNvPr id="60" name="Freeform: Shape 59">
                <a:extLst>
                  <a:ext uri="{FF2B5EF4-FFF2-40B4-BE49-F238E27FC236}">
                    <a16:creationId xmlns:a16="http://schemas.microsoft.com/office/drawing/2014/main" id="{3ECA4124-9F78-41D9-9F60-FF7D2E94A9F8}"/>
                  </a:ext>
                </a:extLst>
              </p:cNvPr>
              <p:cNvSpPr/>
              <p:nvPr/>
            </p:nvSpPr>
            <p:spPr>
              <a:xfrm rot="-1650001">
                <a:off x="3031376" y="880490"/>
                <a:ext cx="485553" cy="485555"/>
              </a:xfrm>
              <a:custGeom>
                <a:avLst/>
                <a:gdLst>
                  <a:gd name="connsiteX0" fmla="*/ 485554 w 485553"/>
                  <a:gd name="connsiteY0" fmla="*/ 242778 h 485555"/>
                  <a:gd name="connsiteX1" fmla="*/ 242777 w 485553"/>
                  <a:gd name="connsiteY1" fmla="*/ 485556 h 485555"/>
                  <a:gd name="connsiteX2" fmla="*/ 0 w 485553"/>
                  <a:gd name="connsiteY2" fmla="*/ 242778 h 485555"/>
                  <a:gd name="connsiteX3" fmla="*/ 242777 w 485553"/>
                  <a:gd name="connsiteY3" fmla="*/ 0 h 485555"/>
                  <a:gd name="connsiteX4" fmla="*/ 485554 w 485553"/>
                  <a:gd name="connsiteY4" fmla="*/ 242778 h 48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553" h="485555">
                    <a:moveTo>
                      <a:pt x="485554" y="242778"/>
                    </a:moveTo>
                    <a:cubicBezTo>
                      <a:pt x="485554" y="376861"/>
                      <a:pt x="376859" y="485556"/>
                      <a:pt x="242777" y="485556"/>
                    </a:cubicBezTo>
                    <a:cubicBezTo>
                      <a:pt x="108695" y="485556"/>
                      <a:pt x="0" y="376861"/>
                      <a:pt x="0" y="242778"/>
                    </a:cubicBezTo>
                    <a:cubicBezTo>
                      <a:pt x="0" y="108695"/>
                      <a:pt x="108695" y="0"/>
                      <a:pt x="242777" y="0"/>
                    </a:cubicBezTo>
                    <a:cubicBezTo>
                      <a:pt x="376859" y="0"/>
                      <a:pt x="485554" y="108695"/>
                      <a:pt x="485554" y="242778"/>
                    </a:cubicBezTo>
                    <a:close/>
                  </a:path>
                </a:pathLst>
              </a:custGeom>
              <a:solidFill>
                <a:srgbClr val="FFB361"/>
              </a:solidFill>
              <a:ln w="10697"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A43B5E4D-0D87-44F6-82D6-3CD997DE7203}"/>
                  </a:ext>
                </a:extLst>
              </p:cNvPr>
              <p:cNvSpPr/>
              <p:nvPr/>
            </p:nvSpPr>
            <p:spPr>
              <a:xfrm rot="-2700000">
                <a:off x="3081912" y="930992"/>
                <a:ext cx="384539" cy="384541"/>
              </a:xfrm>
              <a:custGeom>
                <a:avLst/>
                <a:gdLst>
                  <a:gd name="connsiteX0" fmla="*/ 384540 w 384539"/>
                  <a:gd name="connsiteY0" fmla="*/ 192271 h 384541"/>
                  <a:gd name="connsiteX1" fmla="*/ 192270 w 384539"/>
                  <a:gd name="connsiteY1" fmla="*/ 384541 h 384541"/>
                  <a:gd name="connsiteX2" fmla="*/ 0 w 384539"/>
                  <a:gd name="connsiteY2" fmla="*/ 192271 h 384541"/>
                  <a:gd name="connsiteX3" fmla="*/ 192270 w 384539"/>
                  <a:gd name="connsiteY3" fmla="*/ 0 h 384541"/>
                  <a:gd name="connsiteX4" fmla="*/ 384540 w 384539"/>
                  <a:gd name="connsiteY4" fmla="*/ 192271 h 384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39" h="384541">
                    <a:moveTo>
                      <a:pt x="384540" y="192271"/>
                    </a:moveTo>
                    <a:cubicBezTo>
                      <a:pt x="384540" y="298459"/>
                      <a:pt x="298457" y="384541"/>
                      <a:pt x="192270" y="384541"/>
                    </a:cubicBezTo>
                    <a:cubicBezTo>
                      <a:pt x="86082" y="384541"/>
                      <a:pt x="0" y="298459"/>
                      <a:pt x="0" y="192271"/>
                    </a:cubicBezTo>
                    <a:cubicBezTo>
                      <a:pt x="0" y="86083"/>
                      <a:pt x="86082" y="0"/>
                      <a:pt x="192270" y="0"/>
                    </a:cubicBezTo>
                    <a:cubicBezTo>
                      <a:pt x="298457" y="0"/>
                      <a:pt x="384540" y="86083"/>
                      <a:pt x="384540" y="192271"/>
                    </a:cubicBezTo>
                    <a:close/>
                  </a:path>
                </a:pathLst>
              </a:custGeom>
              <a:solidFill>
                <a:srgbClr val="FFFFFF"/>
              </a:solidFill>
              <a:ln w="10697"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66DE637D-0B57-413B-91E4-FD1AA139A56E}"/>
                  </a:ext>
                </a:extLst>
              </p:cNvPr>
              <p:cNvSpPr/>
              <p:nvPr/>
            </p:nvSpPr>
            <p:spPr>
              <a:xfrm rot="-1349998">
                <a:off x="3128955" y="978149"/>
                <a:ext cx="290388" cy="290389"/>
              </a:xfrm>
              <a:custGeom>
                <a:avLst/>
                <a:gdLst>
                  <a:gd name="connsiteX0" fmla="*/ 290389 w 290388"/>
                  <a:gd name="connsiteY0" fmla="*/ 145195 h 290389"/>
                  <a:gd name="connsiteX1" fmla="*/ 145194 w 290388"/>
                  <a:gd name="connsiteY1" fmla="*/ 290390 h 290389"/>
                  <a:gd name="connsiteX2" fmla="*/ 0 w 290388"/>
                  <a:gd name="connsiteY2" fmla="*/ 145195 h 290389"/>
                  <a:gd name="connsiteX3" fmla="*/ 145194 w 290388"/>
                  <a:gd name="connsiteY3" fmla="*/ 0 h 290389"/>
                  <a:gd name="connsiteX4" fmla="*/ 290389 w 290388"/>
                  <a:gd name="connsiteY4" fmla="*/ 145195 h 2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88" h="290389">
                    <a:moveTo>
                      <a:pt x="290389" y="145195"/>
                    </a:moveTo>
                    <a:cubicBezTo>
                      <a:pt x="290389" y="225384"/>
                      <a:pt x="225383" y="290390"/>
                      <a:pt x="145194" y="290390"/>
                    </a:cubicBezTo>
                    <a:cubicBezTo>
                      <a:pt x="65006" y="290390"/>
                      <a:pt x="0" y="225384"/>
                      <a:pt x="0" y="145195"/>
                    </a:cubicBezTo>
                    <a:cubicBezTo>
                      <a:pt x="0" y="65006"/>
                      <a:pt x="65006" y="0"/>
                      <a:pt x="145194" y="0"/>
                    </a:cubicBezTo>
                    <a:cubicBezTo>
                      <a:pt x="225383" y="0"/>
                      <a:pt x="290389" y="65006"/>
                      <a:pt x="290389" y="145195"/>
                    </a:cubicBezTo>
                    <a:close/>
                  </a:path>
                </a:pathLst>
              </a:custGeom>
              <a:solidFill>
                <a:srgbClr val="FFB361"/>
              </a:solidFill>
              <a:ln w="10697"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F467B7C7-22CF-44B7-8579-BAFD4A42A6D1}"/>
                  </a:ext>
                </a:extLst>
              </p:cNvPr>
              <p:cNvSpPr/>
              <p:nvPr/>
            </p:nvSpPr>
            <p:spPr>
              <a:xfrm>
                <a:off x="3181492" y="1030656"/>
                <a:ext cx="185299" cy="185300"/>
              </a:xfrm>
              <a:custGeom>
                <a:avLst/>
                <a:gdLst>
                  <a:gd name="connsiteX0" fmla="*/ 185300 w 185299"/>
                  <a:gd name="connsiteY0" fmla="*/ 92650 h 185300"/>
                  <a:gd name="connsiteX1" fmla="*/ 92650 w 185299"/>
                  <a:gd name="connsiteY1" fmla="*/ 185300 h 185300"/>
                  <a:gd name="connsiteX2" fmla="*/ 0 w 185299"/>
                  <a:gd name="connsiteY2" fmla="*/ 92650 h 185300"/>
                  <a:gd name="connsiteX3" fmla="*/ 92650 w 185299"/>
                  <a:gd name="connsiteY3" fmla="*/ 0 h 185300"/>
                  <a:gd name="connsiteX4" fmla="*/ 185300 w 185299"/>
                  <a:gd name="connsiteY4" fmla="*/ 92650 h 18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99" h="185300">
                    <a:moveTo>
                      <a:pt x="185300" y="92650"/>
                    </a:moveTo>
                    <a:cubicBezTo>
                      <a:pt x="185300" y="143820"/>
                      <a:pt x="143819" y="185300"/>
                      <a:pt x="92650" y="185300"/>
                    </a:cubicBezTo>
                    <a:cubicBezTo>
                      <a:pt x="41481" y="185300"/>
                      <a:pt x="0" y="143820"/>
                      <a:pt x="0" y="92650"/>
                    </a:cubicBezTo>
                    <a:cubicBezTo>
                      <a:pt x="0" y="41481"/>
                      <a:pt x="41481" y="0"/>
                      <a:pt x="92650" y="0"/>
                    </a:cubicBezTo>
                    <a:cubicBezTo>
                      <a:pt x="143819" y="0"/>
                      <a:pt x="185300" y="41481"/>
                      <a:pt x="185300" y="92650"/>
                    </a:cubicBezTo>
                    <a:close/>
                  </a:path>
                </a:pathLst>
              </a:custGeom>
              <a:solidFill>
                <a:srgbClr val="FFFFFF"/>
              </a:solidFill>
              <a:ln w="10697" cap="flat">
                <a:noFill/>
                <a:prstDash val="solid"/>
                <a:miter/>
              </a:ln>
            </p:spPr>
            <p:txBody>
              <a:bodyPr rtlCol="1" anchor="ctr"/>
              <a:lstStyle/>
              <a:p>
                <a:endParaRPr lang="fa-IR"/>
              </a:p>
            </p:txBody>
          </p:sp>
          <p:sp>
            <p:nvSpPr>
              <p:cNvPr id="64" name="Freeform: Shape 63">
                <a:extLst>
                  <a:ext uri="{FF2B5EF4-FFF2-40B4-BE49-F238E27FC236}">
                    <a16:creationId xmlns:a16="http://schemas.microsoft.com/office/drawing/2014/main" id="{F6033420-F0F8-4CC2-BCEE-1E311C627A36}"/>
                  </a:ext>
                </a:extLst>
              </p:cNvPr>
              <p:cNvSpPr/>
              <p:nvPr/>
            </p:nvSpPr>
            <p:spPr>
              <a:xfrm>
                <a:off x="3231249" y="1080413"/>
                <a:ext cx="85786" cy="85787"/>
              </a:xfrm>
              <a:custGeom>
                <a:avLst/>
                <a:gdLst>
                  <a:gd name="connsiteX0" fmla="*/ 85787 w 85786"/>
                  <a:gd name="connsiteY0" fmla="*/ 42894 h 85787"/>
                  <a:gd name="connsiteX1" fmla="*/ 42893 w 85786"/>
                  <a:gd name="connsiteY1" fmla="*/ 85787 h 85787"/>
                  <a:gd name="connsiteX2" fmla="*/ 0 w 85786"/>
                  <a:gd name="connsiteY2" fmla="*/ 42894 h 85787"/>
                  <a:gd name="connsiteX3" fmla="*/ 42893 w 85786"/>
                  <a:gd name="connsiteY3" fmla="*/ 0 h 85787"/>
                  <a:gd name="connsiteX4" fmla="*/ 85787 w 85786"/>
                  <a:gd name="connsiteY4" fmla="*/ 42894 h 8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86" h="85787">
                    <a:moveTo>
                      <a:pt x="85787" y="42894"/>
                    </a:moveTo>
                    <a:cubicBezTo>
                      <a:pt x="85787" y="66583"/>
                      <a:pt x="66582" y="85787"/>
                      <a:pt x="42893" y="85787"/>
                    </a:cubicBezTo>
                    <a:cubicBezTo>
                      <a:pt x="19204" y="85787"/>
                      <a:pt x="0" y="66583"/>
                      <a:pt x="0" y="42894"/>
                    </a:cubicBezTo>
                    <a:cubicBezTo>
                      <a:pt x="0" y="19205"/>
                      <a:pt x="19204" y="0"/>
                      <a:pt x="42893" y="0"/>
                    </a:cubicBezTo>
                    <a:cubicBezTo>
                      <a:pt x="66582" y="0"/>
                      <a:pt x="85787" y="19205"/>
                      <a:pt x="85787" y="42894"/>
                    </a:cubicBezTo>
                    <a:close/>
                  </a:path>
                </a:pathLst>
              </a:custGeom>
              <a:solidFill>
                <a:srgbClr val="FFB361"/>
              </a:solidFill>
              <a:ln w="10697"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2DA9047C-9D34-414F-82BB-D8E3D96F7AA1}"/>
                  </a:ext>
                </a:extLst>
              </p:cNvPr>
              <p:cNvSpPr/>
              <p:nvPr/>
            </p:nvSpPr>
            <p:spPr>
              <a:xfrm>
                <a:off x="3272212" y="975967"/>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1071 h 150878"/>
                  <a:gd name="connsiteX4" fmla="*/ 143264 w 244921"/>
                  <a:gd name="connsiteY4" fmla="*/ 66485 h 150878"/>
                  <a:gd name="connsiteX5" fmla="*/ 0 w 244921"/>
                  <a:gd name="connsiteY5" fmla="*/ 143694 h 150878"/>
                  <a:gd name="connsiteX6" fmla="*/ 3860 w 244921"/>
                  <a:gd name="connsiteY6" fmla="*/ 150878 h 150878"/>
                  <a:gd name="connsiteX7" fmla="*/ 147982 w 244921"/>
                  <a:gd name="connsiteY7" fmla="*/ 73348 h 150878"/>
                  <a:gd name="connsiteX8" fmla="*/ 172861 w 244921"/>
                  <a:gd name="connsiteY8" fmla="*/ 81605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1071"/>
                    </a:lnTo>
                    <a:lnTo>
                      <a:pt x="143264" y="66485"/>
                    </a:lnTo>
                    <a:lnTo>
                      <a:pt x="0" y="143694"/>
                    </a:lnTo>
                    <a:lnTo>
                      <a:pt x="3860" y="150878"/>
                    </a:lnTo>
                    <a:lnTo>
                      <a:pt x="147982" y="73348"/>
                    </a:lnTo>
                    <a:lnTo>
                      <a:pt x="172861" y="81605"/>
                    </a:lnTo>
                    <a:lnTo>
                      <a:pt x="244921" y="40534"/>
                    </a:lnTo>
                    <a:close/>
                  </a:path>
                </a:pathLst>
              </a:custGeom>
              <a:solidFill>
                <a:srgbClr val="6745FF"/>
              </a:solidFill>
              <a:ln w="10697" cap="flat">
                <a:noFill/>
                <a:prstDash val="solid"/>
                <a:miter/>
              </a:ln>
            </p:spPr>
            <p:txBody>
              <a:bodyPr rtlCol="1" anchor="ctr"/>
              <a:lstStyle/>
              <a:p>
                <a:endParaRPr lang="fa-IR"/>
              </a:p>
            </p:txBody>
          </p:sp>
          <p:sp>
            <p:nvSpPr>
              <p:cNvPr id="66" name="Freeform: Shape 65">
                <a:extLst>
                  <a:ext uri="{FF2B5EF4-FFF2-40B4-BE49-F238E27FC236}">
                    <a16:creationId xmlns:a16="http://schemas.microsoft.com/office/drawing/2014/main" id="{A59EE335-D409-478B-A55C-18BB53410FE6}"/>
                  </a:ext>
                </a:extLst>
              </p:cNvPr>
              <p:cNvSpPr/>
              <p:nvPr/>
            </p:nvSpPr>
            <p:spPr>
              <a:xfrm>
                <a:off x="3308993" y="859511"/>
                <a:ext cx="245028" cy="150878"/>
              </a:xfrm>
              <a:custGeom>
                <a:avLst/>
                <a:gdLst>
                  <a:gd name="connsiteX0" fmla="*/ 245029 w 245028"/>
                  <a:gd name="connsiteY0" fmla="*/ 40534 h 150878"/>
                  <a:gd name="connsiteX1" fmla="*/ 216612 w 245028"/>
                  <a:gd name="connsiteY1" fmla="*/ 29811 h 150878"/>
                  <a:gd name="connsiteX2" fmla="*/ 221866 w 245028"/>
                  <a:gd name="connsiteY2" fmla="*/ 0 h 150878"/>
                  <a:gd name="connsiteX3" fmla="*/ 149912 w 245028"/>
                  <a:gd name="connsiteY3" fmla="*/ 40963 h 150878"/>
                  <a:gd name="connsiteX4" fmla="*/ 143371 w 245028"/>
                  <a:gd name="connsiteY4" fmla="*/ 66485 h 150878"/>
                  <a:gd name="connsiteX5" fmla="*/ 0 w 245028"/>
                  <a:gd name="connsiteY5" fmla="*/ 143694 h 150878"/>
                  <a:gd name="connsiteX6" fmla="*/ 3968 w 245028"/>
                  <a:gd name="connsiteY6" fmla="*/ 150878 h 150878"/>
                  <a:gd name="connsiteX7" fmla="*/ 148090 w 245028"/>
                  <a:gd name="connsiteY7" fmla="*/ 73241 h 150878"/>
                  <a:gd name="connsiteX8" fmla="*/ 172968 w 245028"/>
                  <a:gd name="connsiteY8" fmla="*/ 81605 h 150878"/>
                  <a:gd name="connsiteX9" fmla="*/ 245029 w 245028"/>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28" h="150878">
                    <a:moveTo>
                      <a:pt x="245029" y="40534"/>
                    </a:moveTo>
                    <a:lnTo>
                      <a:pt x="216612" y="29811"/>
                    </a:lnTo>
                    <a:lnTo>
                      <a:pt x="221866" y="0"/>
                    </a:lnTo>
                    <a:lnTo>
                      <a:pt x="149912" y="40963"/>
                    </a:lnTo>
                    <a:lnTo>
                      <a:pt x="143371" y="66485"/>
                    </a:lnTo>
                    <a:lnTo>
                      <a:pt x="0" y="143694"/>
                    </a:lnTo>
                    <a:lnTo>
                      <a:pt x="3968" y="150878"/>
                    </a:lnTo>
                    <a:lnTo>
                      <a:pt x="148090" y="73241"/>
                    </a:lnTo>
                    <a:lnTo>
                      <a:pt x="172968" y="81605"/>
                    </a:lnTo>
                    <a:lnTo>
                      <a:pt x="245029" y="40534"/>
                    </a:lnTo>
                    <a:close/>
                  </a:path>
                </a:pathLst>
              </a:custGeom>
              <a:solidFill>
                <a:srgbClr val="6745FF"/>
              </a:solidFill>
              <a:ln w="10697" cap="flat">
                <a:noFill/>
                <a:prstDash val="solid"/>
                <a:miter/>
              </a:ln>
            </p:spPr>
            <p:txBody>
              <a:bodyPr rtlCol="1" anchor="ctr"/>
              <a:lstStyle/>
              <a:p>
                <a:endParaRPr lang="fa-IR"/>
              </a:p>
            </p:txBody>
          </p:sp>
          <p:sp>
            <p:nvSpPr>
              <p:cNvPr id="67" name="Freeform: Shape 66">
                <a:extLst>
                  <a:ext uri="{FF2B5EF4-FFF2-40B4-BE49-F238E27FC236}">
                    <a16:creationId xmlns:a16="http://schemas.microsoft.com/office/drawing/2014/main" id="{7970F6B5-DE12-4932-88AA-3AC48CED40D7}"/>
                  </a:ext>
                </a:extLst>
              </p:cNvPr>
              <p:cNvSpPr/>
              <p:nvPr/>
            </p:nvSpPr>
            <p:spPr>
              <a:xfrm>
                <a:off x="3483033" y="986905"/>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0963 h 150878"/>
                  <a:gd name="connsiteX4" fmla="*/ 143371 w 244921"/>
                  <a:gd name="connsiteY4" fmla="*/ 66485 h 150878"/>
                  <a:gd name="connsiteX5" fmla="*/ 0 w 244921"/>
                  <a:gd name="connsiteY5" fmla="*/ 143586 h 150878"/>
                  <a:gd name="connsiteX6" fmla="*/ 3860 w 244921"/>
                  <a:gd name="connsiteY6" fmla="*/ 150878 h 150878"/>
                  <a:gd name="connsiteX7" fmla="*/ 147982 w 244921"/>
                  <a:gd name="connsiteY7" fmla="*/ 73241 h 150878"/>
                  <a:gd name="connsiteX8" fmla="*/ 172968 w 244921"/>
                  <a:gd name="connsiteY8" fmla="*/ 81498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0963"/>
                    </a:lnTo>
                    <a:lnTo>
                      <a:pt x="143371" y="66485"/>
                    </a:lnTo>
                    <a:lnTo>
                      <a:pt x="0" y="143586"/>
                    </a:lnTo>
                    <a:lnTo>
                      <a:pt x="3860" y="150878"/>
                    </a:lnTo>
                    <a:lnTo>
                      <a:pt x="147982" y="73241"/>
                    </a:lnTo>
                    <a:lnTo>
                      <a:pt x="172968" y="81498"/>
                    </a:lnTo>
                    <a:lnTo>
                      <a:pt x="244921" y="40534"/>
                    </a:lnTo>
                    <a:close/>
                  </a:path>
                </a:pathLst>
              </a:custGeom>
              <a:solidFill>
                <a:srgbClr val="6745FF"/>
              </a:solidFill>
              <a:ln w="1069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077519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000" b="1" dirty="0">
                <a:solidFill>
                  <a:schemeClr val="tx2"/>
                </a:solidFill>
                <a:cs typeface="IRAN Sans" panose="020B0400000000000000" pitchFamily="34" charset="-78"/>
              </a:rPr>
              <a:t>منابع و مراجع</a:t>
            </a:r>
          </a:p>
        </p:txBody>
      </p:sp>
      <p:grpSp>
        <p:nvGrpSpPr>
          <p:cNvPr id="2" name="Group 1">
            <a:extLst>
              <a:ext uri="{FF2B5EF4-FFF2-40B4-BE49-F238E27FC236}">
                <a16:creationId xmlns:a16="http://schemas.microsoft.com/office/drawing/2014/main" id="{F0BB3E52-A14E-4B0F-B136-895A8F6DEFFD}"/>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6">
              <a:extLst>
                <a:ext uri="{FF2B5EF4-FFF2-40B4-BE49-F238E27FC236}">
                  <a16:creationId xmlns:a16="http://schemas.microsoft.com/office/drawing/2014/main" id="{82240EBF-0C64-4325-980B-3A95C8A41461}"/>
                </a:ext>
              </a:extLst>
            </p:cNvPr>
            <p:cNvGrpSpPr>
              <a:grpSpLocks noChangeAspect="1"/>
            </p:cNvGrpSpPr>
            <p:nvPr/>
          </p:nvGrpSpPr>
          <p:grpSpPr>
            <a:xfrm>
              <a:off x="7782938" y="2169569"/>
              <a:ext cx="1799392" cy="2361665"/>
              <a:chOff x="7140329" y="710984"/>
              <a:chExt cx="385023" cy="505342"/>
            </a:xfrm>
            <a:solidFill>
              <a:schemeClr val="accent1"/>
            </a:solidFill>
          </p:grpSpPr>
          <p:sp>
            <p:nvSpPr>
              <p:cNvPr id="48" name="Freeform: Shape 47">
                <a:extLst>
                  <a:ext uri="{FF2B5EF4-FFF2-40B4-BE49-F238E27FC236}">
                    <a16:creationId xmlns:a16="http://schemas.microsoft.com/office/drawing/2014/main" id="{BD44746A-1293-4999-B953-4E92AA2A0BA1}"/>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A7099B97-5C4B-4F8D-812A-2B18F5D39D87}"/>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6DB59450-A597-4E11-A0A2-B5A90DF47C66}"/>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367CD925-FB82-4054-A3C3-E13B922159DB}"/>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98A07DCB-B826-4385-98AF-0A84FE3C7B5C}"/>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F63D1211-35D6-4AE0-B573-7936B6982C03}"/>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EB8AF1D1-3734-4260-9B5B-06F8D13B7152}"/>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5AE0EBBF-04CD-4278-84C7-748EEDF922BE}"/>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DC84ED67-E688-48F9-B817-F73BA69BEB6F}"/>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89857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6794531" y="379089"/>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مقدمه</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6</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 name="Group 2">
            <a:extLst>
              <a:ext uri="{FF2B5EF4-FFF2-40B4-BE49-F238E27FC236}">
                <a16:creationId xmlns:a16="http://schemas.microsoft.com/office/drawing/2014/main" id="{A54E1F4E-1698-4DC9-8186-B5E017226862}"/>
              </a:ext>
            </a:extLst>
          </p:cNvPr>
          <p:cNvGrpSpPr/>
          <p:nvPr/>
        </p:nvGrpSpPr>
        <p:grpSpPr>
          <a:xfrm>
            <a:off x="1298066" y="1396613"/>
            <a:ext cx="9243526" cy="4258482"/>
            <a:chOff x="1245632" y="1840202"/>
            <a:chExt cx="9243526" cy="3712705"/>
          </a:xfrm>
        </p:grpSpPr>
        <p:sp>
          <p:nvSpPr>
            <p:cNvPr id="47" name="Rectangle 46">
              <a:extLst>
                <a:ext uri="{FF2B5EF4-FFF2-40B4-BE49-F238E27FC236}">
                  <a16:creationId xmlns:a16="http://schemas.microsoft.com/office/drawing/2014/main" id="{A7361105-7DC3-423B-90C3-1E9AD6C58484}"/>
                </a:ext>
              </a:extLst>
            </p:cNvPr>
            <p:cNvSpPr/>
            <p:nvPr/>
          </p:nvSpPr>
          <p:spPr>
            <a:xfrm>
              <a:off x="1245632" y="2020626"/>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6" name="Rectangle 45">
              <a:extLst>
                <a:ext uri="{FF2B5EF4-FFF2-40B4-BE49-F238E27FC236}">
                  <a16:creationId xmlns:a16="http://schemas.microsoft.com/office/drawing/2014/main" id="{5CCFA08D-643F-4C1E-8EC6-C245E4C2FEF4}"/>
                </a:ext>
              </a:extLst>
            </p:cNvPr>
            <p:cNvSpPr/>
            <p:nvPr/>
          </p:nvSpPr>
          <p:spPr>
            <a:xfrm>
              <a:off x="1398035" y="1840202"/>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grpSp>
      <p:sp>
        <p:nvSpPr>
          <p:cNvPr id="5" name="TextBox 4">
            <a:extLst>
              <a:ext uri="{FF2B5EF4-FFF2-40B4-BE49-F238E27FC236}">
                <a16:creationId xmlns:a16="http://schemas.microsoft.com/office/drawing/2014/main" id="{7D2B4DC1-5707-2763-745C-0817E1183A82}"/>
              </a:ext>
            </a:extLst>
          </p:cNvPr>
          <p:cNvSpPr txBox="1"/>
          <p:nvPr/>
        </p:nvSpPr>
        <p:spPr>
          <a:xfrm>
            <a:off x="1626640" y="1505668"/>
            <a:ext cx="8938719" cy="4247317"/>
          </a:xfrm>
          <a:prstGeom prst="rect">
            <a:avLst/>
          </a:prstGeom>
          <a:noFill/>
        </p:spPr>
        <p:txBody>
          <a:bodyPr wrap="square">
            <a:spAutoFit/>
          </a:bodyPr>
          <a:lstStyle/>
          <a:p>
            <a:pPr algn="r" rtl="1"/>
            <a:r>
              <a:rPr lang="fa-IR" dirty="0">
                <a:latin typeface="IRANSans(MonoSpacedNum) Light" panose="020B0506030804020204" pitchFamily="34" charset="-78"/>
                <a:cs typeface="IRANSans(MonoSpacedNum) Light" panose="020B0506030804020204" pitchFamily="34" charset="-78"/>
              </a:rPr>
              <a:t>تا ابتدای دهه ۱۹۸۰ (م) کار چندانی در زمینه ساخت و ایجاد سامانه‌های خِبره توسط پژوهش گران هوش مصنوعی صورت نگرفته بود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در دهه ۱۹۷۰، ادوارد فیگن بام در دانشگاه استنفورد به دنبال کشف روش حل مسئله ای بود که خیلی کلی و همه منظوره نباشد</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 </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پژوهشگران دریافتند که یک متخصص معمولاً دارای شماری رموز و فوت و فن خاص برای کار خود می‌باشد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جهان از پردازش داده‌ها به «پردازش دانش» در حال حرکت است</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ar-SA" dirty="0">
                <a:latin typeface="IRANSans(MonoSpacedNum) Light" panose="020B0506030804020204" pitchFamily="34" charset="-78"/>
                <a:cs typeface="IRANSans(MonoSpacedNum) Light" panose="020B0506030804020204" pitchFamily="34" charset="-78"/>
              </a:rPr>
              <a:t>سیستم های خبره نقش زیادی در بسیاری از صنایع از جمله خدمات مالی، مخابرات، خدمات مشتری، حمل و نقل، بازی‌های ویدئویــی، تولید، حمل و نقل هوایــی و ارتباطات نوشتاری ایفا کرده‌اند.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656998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مباحث کاربردی و مهم در تحقق یک سامانه هوش مصنوعی</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7</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خبره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شبکه‌های عصبی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Network</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الگوریتم‌های ژنتیک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GeneticAlgorithms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منطق فازی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Logic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250134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459441ED-F6FF-4B01-BF00-1D81D7E21DA8}"/>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tx2"/>
              </a:solidFill>
              <a:cs typeface="IRAN Sans" panose="020B0400000000000000" pitchFamily="34" charset="-78"/>
            </a:endParaRPr>
          </a:p>
          <a:p>
            <a:pPr algn="ctr"/>
            <a:r>
              <a:rPr lang="fa-IR" sz="5400" b="1" dirty="0">
                <a:solidFill>
                  <a:schemeClr val="tx2"/>
                </a:solidFill>
                <a:cs typeface="IRAN Sans" panose="020B0400000000000000" pitchFamily="34" charset="-78"/>
              </a:rPr>
              <a:t>2. سیستم خبره</a:t>
            </a:r>
          </a:p>
          <a:p>
            <a:pPr algn="ctr"/>
            <a:endParaRPr lang="fa-IR" sz="8800" b="1" dirty="0">
              <a:solidFill>
                <a:schemeClr val="tx2"/>
              </a:solidFill>
              <a:cs typeface="IRAN Sans" panose="020B0400000000000000" pitchFamily="34" charset="-78"/>
            </a:endParaRPr>
          </a:p>
        </p:txBody>
      </p:sp>
      <p:grpSp>
        <p:nvGrpSpPr>
          <p:cNvPr id="41" name="Group 40">
            <a:extLst>
              <a:ext uri="{FF2B5EF4-FFF2-40B4-BE49-F238E27FC236}">
                <a16:creationId xmlns:a16="http://schemas.microsoft.com/office/drawing/2014/main" id="{C472A863-E779-463C-98F1-7E343A5A8772}"/>
              </a:ext>
            </a:extLst>
          </p:cNvPr>
          <p:cNvGrpSpPr>
            <a:grpSpLocks noChangeAspect="1"/>
          </p:cNvGrpSpPr>
          <p:nvPr/>
        </p:nvGrpSpPr>
        <p:grpSpPr>
          <a:xfrm>
            <a:off x="7063044" y="1718690"/>
            <a:ext cx="3273017" cy="3273017"/>
            <a:chOff x="4257356" y="2749104"/>
            <a:chExt cx="1145658" cy="1145658"/>
          </a:xfrm>
        </p:grpSpPr>
        <p:sp>
          <p:nvSpPr>
            <p:cNvPr id="42" name="Rectangle: Rounded Corners 41">
              <a:extLst>
                <a:ext uri="{FF2B5EF4-FFF2-40B4-BE49-F238E27FC236}">
                  <a16:creationId xmlns:a16="http://schemas.microsoft.com/office/drawing/2014/main" id="{FFDDEDC5-2181-452E-971D-1FB0205BADFF}"/>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3" name="Graphic 22">
              <a:extLst>
                <a:ext uri="{FF2B5EF4-FFF2-40B4-BE49-F238E27FC236}">
                  <a16:creationId xmlns:a16="http://schemas.microsoft.com/office/drawing/2014/main" id="{EEE5CAA4-D5BE-4AD3-B20A-49048F23F0F4}"/>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44" name="Freeform: Shape 43">
                <a:extLst>
                  <a:ext uri="{FF2B5EF4-FFF2-40B4-BE49-F238E27FC236}">
                    <a16:creationId xmlns:a16="http://schemas.microsoft.com/office/drawing/2014/main" id="{8470DBAD-4D43-4940-B9C8-CD62D78D6163}"/>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45" name="Freeform: Shape 44">
                <a:extLst>
                  <a:ext uri="{FF2B5EF4-FFF2-40B4-BE49-F238E27FC236}">
                    <a16:creationId xmlns:a16="http://schemas.microsoft.com/office/drawing/2014/main" id="{84FBE5C2-CC25-4F7A-83A2-A316B840D3F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46" name="Freeform: Shape 45">
                <a:extLst>
                  <a:ext uri="{FF2B5EF4-FFF2-40B4-BE49-F238E27FC236}">
                    <a16:creationId xmlns:a16="http://schemas.microsoft.com/office/drawing/2014/main" id="{163914C6-C495-447E-9597-B620B57415BC}"/>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47" name="Freeform: Shape 46">
                <a:extLst>
                  <a:ext uri="{FF2B5EF4-FFF2-40B4-BE49-F238E27FC236}">
                    <a16:creationId xmlns:a16="http://schemas.microsoft.com/office/drawing/2014/main" id="{E6E942B0-FDB4-486D-998A-FEDE0BCF29E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48" name="Freeform: Shape 47">
                <a:extLst>
                  <a:ext uri="{FF2B5EF4-FFF2-40B4-BE49-F238E27FC236}">
                    <a16:creationId xmlns:a16="http://schemas.microsoft.com/office/drawing/2014/main" id="{F552323C-3C7C-4ADF-8C45-C56053484942}"/>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37579980-E9FD-4EA5-89CF-F1DE850FACED}"/>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7841134C-30C1-43D5-8C63-F7A31747C41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708F0D51-F3D2-48F0-847E-D47D205314F2}"/>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2102BF45-34C5-4258-BF1B-533533B16DE1}"/>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34C0ED6E-C394-48CF-B21E-A1EECA652DE0}"/>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C1848949-EE78-4B2B-9B99-7BFDEC21ED16}"/>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4C5359EB-8B6B-4025-A798-CE18A0577921}"/>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F6C97892-C453-4A52-89D0-845B69462F9E}"/>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A7713D08-5766-4699-88BE-636CC0DD95DB}"/>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32CB4A71-E133-4A0B-B244-19019CE1FC2B}"/>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434984F-02B5-4C40-96B4-74C376B09CD3}"/>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1E1A4DF-B47F-479E-9A37-5CE30BF5DCF4}"/>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0ABF56B-4D51-47F4-A2F3-023FFB43167A}"/>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3773230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righ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9</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020046" y="505958"/>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a:t>
            </a:r>
          </a:p>
        </p:txBody>
      </p:sp>
      <p:grpSp>
        <p:nvGrpSpPr>
          <p:cNvPr id="34" name="Group 33">
            <a:extLst>
              <a:ext uri="{FF2B5EF4-FFF2-40B4-BE49-F238E27FC236}">
                <a16:creationId xmlns:a16="http://schemas.microsoft.com/office/drawing/2014/main" id="{1B3DC499-5982-476B-839D-8E1E64B7C910}"/>
              </a:ext>
            </a:extLst>
          </p:cNvPr>
          <p:cNvGrpSpPr/>
          <p:nvPr/>
        </p:nvGrpSpPr>
        <p:grpSpPr>
          <a:xfrm>
            <a:off x="1397961" y="1497938"/>
            <a:ext cx="9396000" cy="2133003"/>
            <a:chOff x="1397999" y="1531499"/>
            <a:chExt cx="9396000" cy="2133003"/>
          </a:xfrm>
        </p:grpSpPr>
        <p:sp>
          <p:nvSpPr>
            <p:cNvPr id="35" name="Rectangle 34">
              <a:extLst>
                <a:ext uri="{FF2B5EF4-FFF2-40B4-BE49-F238E27FC236}">
                  <a16:creationId xmlns:a16="http://schemas.microsoft.com/office/drawing/2014/main" id="{94E0ABD9-CA2C-4B92-A321-6B3BCBF1F48B}"/>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6" name="Rectangle 35">
              <a:extLst>
                <a:ext uri="{FF2B5EF4-FFF2-40B4-BE49-F238E27FC236}">
                  <a16:creationId xmlns:a16="http://schemas.microsoft.com/office/drawing/2014/main" id="{876E7EE1-2043-406B-81F6-13B2BDB11FE6}"/>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خبره»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یکی از حوزه‌های مهم «هوش مصنوعی»(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Artificial Intelligence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p>
          </p:txBody>
        </p:sp>
      </p:grpSp>
      <p:grpSp>
        <p:nvGrpSpPr>
          <p:cNvPr id="37" name="Group 36">
            <a:extLst>
              <a:ext uri="{FF2B5EF4-FFF2-40B4-BE49-F238E27FC236}">
                <a16:creationId xmlns:a16="http://schemas.microsoft.com/office/drawing/2014/main" id="{2BC8D724-BF13-435E-9530-56B63D884D60}"/>
              </a:ext>
            </a:extLst>
          </p:cNvPr>
          <p:cNvGrpSpPr/>
          <p:nvPr/>
        </p:nvGrpSpPr>
        <p:grpSpPr>
          <a:xfrm>
            <a:off x="1397961" y="3893368"/>
            <a:ext cx="9396000" cy="2133003"/>
            <a:chOff x="1397999" y="1531499"/>
            <a:chExt cx="9396000" cy="2133003"/>
          </a:xfrm>
        </p:grpSpPr>
        <p:sp>
          <p:nvSpPr>
            <p:cNvPr id="38" name="Rectangle 37">
              <a:extLst>
                <a:ext uri="{FF2B5EF4-FFF2-40B4-BE49-F238E27FC236}">
                  <a16:creationId xmlns:a16="http://schemas.microsoft.com/office/drawing/2014/main" id="{03C8099F-FF14-4F3E-9AB3-D7380E2BDB94}"/>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9" name="Rectangle 38">
              <a:extLst>
                <a:ext uri="{FF2B5EF4-FFF2-40B4-BE49-F238E27FC236}">
                  <a16:creationId xmlns:a16="http://schemas.microsoft.com/office/drawing/2014/main" id="{12FCC3C9-4B2B-44B3-9988-C955BB6D2BE9}"/>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حل مسائل</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نیازمند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دانش تخصصی و استنتاج منطقی بر اساس داده‌ها و تجربه‌های پیشین</a:t>
              </a:r>
            </a:p>
          </p:txBody>
        </p:sp>
      </p:grpSp>
    </p:spTree>
    <p:extLst>
      <p:ext uri="{BB962C8B-B14F-4D97-AF65-F5344CB8AC3E}">
        <p14:creationId xmlns:p14="http://schemas.microsoft.com/office/powerpoint/2010/main" val="1029599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0-#ppt_w/2"/>
                                          </p:val>
                                        </p:tav>
                                        <p:tav tm="100000">
                                          <p:val>
                                            <p:strVal val="#ppt_x"/>
                                          </p:val>
                                        </p:tav>
                                      </p:tavLst>
                                    </p:anim>
                                    <p:anim calcmode="lin" valueType="num">
                                      <p:cBhvr additive="base">
                                        <p:cTn id="1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459441ED-F6FF-4B01-BF00-1D81D7E21DA8}"/>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tx2"/>
              </a:solidFill>
              <a:cs typeface="IRAN Sans" panose="020B0400000000000000" pitchFamily="34" charset="-78"/>
            </a:endParaRPr>
          </a:p>
          <a:p>
            <a:pPr algn="ctr"/>
            <a:r>
              <a:rPr lang="fa-IR" sz="5400" b="1" dirty="0">
                <a:solidFill>
                  <a:schemeClr val="tx2"/>
                </a:solidFill>
                <a:cs typeface="IRAN Sans" panose="020B0400000000000000" pitchFamily="34" charset="-78"/>
              </a:rPr>
              <a:t>2. سیستم خبره</a:t>
            </a:r>
          </a:p>
          <a:p>
            <a:pPr algn="ctr"/>
            <a:endParaRPr lang="fa-IR" sz="8800" b="1" dirty="0">
              <a:solidFill>
                <a:schemeClr val="tx2"/>
              </a:solidFill>
              <a:cs typeface="IRAN Sans" panose="020B0400000000000000" pitchFamily="34" charset="-78"/>
            </a:endParaRPr>
          </a:p>
        </p:txBody>
      </p:sp>
      <p:grpSp>
        <p:nvGrpSpPr>
          <p:cNvPr id="41" name="Group 40">
            <a:extLst>
              <a:ext uri="{FF2B5EF4-FFF2-40B4-BE49-F238E27FC236}">
                <a16:creationId xmlns:a16="http://schemas.microsoft.com/office/drawing/2014/main" id="{C472A863-E779-463C-98F1-7E343A5A8772}"/>
              </a:ext>
            </a:extLst>
          </p:cNvPr>
          <p:cNvGrpSpPr>
            <a:grpSpLocks noChangeAspect="1"/>
          </p:cNvGrpSpPr>
          <p:nvPr/>
        </p:nvGrpSpPr>
        <p:grpSpPr>
          <a:xfrm>
            <a:off x="7063044" y="1718690"/>
            <a:ext cx="3273017" cy="3273017"/>
            <a:chOff x="4257356" y="2749104"/>
            <a:chExt cx="1145658" cy="1145658"/>
          </a:xfrm>
        </p:grpSpPr>
        <p:sp>
          <p:nvSpPr>
            <p:cNvPr id="42" name="Rectangle: Rounded Corners 41">
              <a:extLst>
                <a:ext uri="{FF2B5EF4-FFF2-40B4-BE49-F238E27FC236}">
                  <a16:creationId xmlns:a16="http://schemas.microsoft.com/office/drawing/2014/main" id="{FFDDEDC5-2181-452E-971D-1FB0205BADFF}"/>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3" name="Graphic 22">
              <a:extLst>
                <a:ext uri="{FF2B5EF4-FFF2-40B4-BE49-F238E27FC236}">
                  <a16:creationId xmlns:a16="http://schemas.microsoft.com/office/drawing/2014/main" id="{EEE5CAA4-D5BE-4AD3-B20A-49048F23F0F4}"/>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44" name="Freeform: Shape 43">
                <a:extLst>
                  <a:ext uri="{FF2B5EF4-FFF2-40B4-BE49-F238E27FC236}">
                    <a16:creationId xmlns:a16="http://schemas.microsoft.com/office/drawing/2014/main" id="{8470DBAD-4D43-4940-B9C8-CD62D78D6163}"/>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45" name="Freeform: Shape 44">
                <a:extLst>
                  <a:ext uri="{FF2B5EF4-FFF2-40B4-BE49-F238E27FC236}">
                    <a16:creationId xmlns:a16="http://schemas.microsoft.com/office/drawing/2014/main" id="{84FBE5C2-CC25-4F7A-83A2-A316B840D3F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46" name="Freeform: Shape 45">
                <a:extLst>
                  <a:ext uri="{FF2B5EF4-FFF2-40B4-BE49-F238E27FC236}">
                    <a16:creationId xmlns:a16="http://schemas.microsoft.com/office/drawing/2014/main" id="{163914C6-C495-447E-9597-B620B57415BC}"/>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47" name="Freeform: Shape 46">
                <a:extLst>
                  <a:ext uri="{FF2B5EF4-FFF2-40B4-BE49-F238E27FC236}">
                    <a16:creationId xmlns:a16="http://schemas.microsoft.com/office/drawing/2014/main" id="{E6E942B0-FDB4-486D-998A-FEDE0BCF29E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48" name="Freeform: Shape 47">
                <a:extLst>
                  <a:ext uri="{FF2B5EF4-FFF2-40B4-BE49-F238E27FC236}">
                    <a16:creationId xmlns:a16="http://schemas.microsoft.com/office/drawing/2014/main" id="{F552323C-3C7C-4ADF-8C45-C56053484942}"/>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37579980-E9FD-4EA5-89CF-F1DE850FACED}"/>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7841134C-30C1-43D5-8C63-F7A31747C41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708F0D51-F3D2-48F0-847E-D47D205314F2}"/>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2102BF45-34C5-4258-BF1B-533533B16DE1}"/>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34C0ED6E-C394-48CF-B21E-A1EECA652DE0}"/>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C1848949-EE78-4B2B-9B99-7BFDEC21ED16}"/>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4C5359EB-8B6B-4025-A798-CE18A0577921}"/>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F6C97892-C453-4A52-89D0-845B69462F9E}"/>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A7713D08-5766-4699-88BE-636CC0DD95DB}"/>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32CB4A71-E133-4A0B-B244-19019CE1FC2B}"/>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434984F-02B5-4C40-96B4-74C376B09CD3}"/>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1E1A4DF-B47F-479E-9A37-5CE30BF5DCF4}"/>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0ABF56B-4D51-47F4-A2F3-023FFB43167A}"/>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3773230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righ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heme/theme1.xml><?xml version="1.0" encoding="utf-8"?>
<a:theme xmlns:a="http://schemas.openxmlformats.org/drawingml/2006/main" name="Office Theme">
  <a:themeElements>
    <a:clrScheme name="Custom 47">
      <a:dk1>
        <a:sysClr val="windowText" lastClr="000000"/>
      </a:dk1>
      <a:lt1>
        <a:sysClr val="window" lastClr="FFFFFF"/>
      </a:lt1>
      <a:dk2>
        <a:srgbClr val="FFB361"/>
      </a:dk2>
      <a:lt2>
        <a:srgbClr val="6D40FB"/>
      </a:lt2>
      <a:accent1>
        <a:srgbClr val="6D40FB"/>
      </a:accent1>
      <a:accent2>
        <a:srgbClr val="FFB361"/>
      </a:accent2>
      <a:accent3>
        <a:srgbClr val="6D40FB"/>
      </a:accent3>
      <a:accent4>
        <a:srgbClr val="FFB361"/>
      </a:accent4>
      <a:accent5>
        <a:srgbClr val="6D40FB"/>
      </a:accent5>
      <a:accent6>
        <a:srgbClr val="FFB361"/>
      </a:accent6>
      <a:hlink>
        <a:srgbClr val="27039A"/>
      </a:hlink>
      <a:folHlink>
        <a:srgbClr val="B05B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Custom 47">
      <a:dk1>
        <a:sysClr val="windowText" lastClr="000000"/>
      </a:dk1>
      <a:lt1>
        <a:sysClr val="window" lastClr="FFFFFF"/>
      </a:lt1>
      <a:dk2>
        <a:srgbClr val="FFB361"/>
      </a:dk2>
      <a:lt2>
        <a:srgbClr val="6D40FB"/>
      </a:lt2>
      <a:accent1>
        <a:srgbClr val="6D40FB"/>
      </a:accent1>
      <a:accent2>
        <a:srgbClr val="FFB361"/>
      </a:accent2>
      <a:accent3>
        <a:srgbClr val="6D40FB"/>
      </a:accent3>
      <a:accent4>
        <a:srgbClr val="FFB361"/>
      </a:accent4>
      <a:accent5>
        <a:srgbClr val="6D40FB"/>
      </a:accent5>
      <a:accent6>
        <a:srgbClr val="FFB361"/>
      </a:accent6>
      <a:hlink>
        <a:srgbClr val="27039A"/>
      </a:hlink>
      <a:folHlink>
        <a:srgbClr val="B05B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1164</TotalTime>
  <Words>2243</Words>
  <Application>Microsoft Office PowerPoint</Application>
  <PresentationFormat>Widescreen</PresentationFormat>
  <Paragraphs>272</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Fira Sans Extra Condensed Medium</vt:lpstr>
      <vt:lpstr>IRANSans(MonoSpacedNum) Light</vt:lpstr>
      <vt:lpstr>S Besmellah 4</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amiros</dc:creator>
  <cp:lastModifiedBy>Amin Asadi</cp:lastModifiedBy>
  <cp:revision>69</cp:revision>
  <dcterms:created xsi:type="dcterms:W3CDTF">2020-10-19T13:27:26Z</dcterms:created>
  <dcterms:modified xsi:type="dcterms:W3CDTF">2023-11-05T05:38:57Z</dcterms:modified>
</cp:coreProperties>
</file>