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9" r:id="rId8"/>
    <p:sldId id="262" r:id="rId9"/>
    <p:sldId id="280" r:id="rId10"/>
    <p:sldId id="281" r:id="rId11"/>
    <p:sldId id="282" r:id="rId12"/>
    <p:sldId id="273" r:id="rId13"/>
    <p:sldId id="274" r:id="rId14"/>
    <p:sldId id="264" r:id="rId15"/>
    <p:sldId id="265" r:id="rId16"/>
    <p:sldId id="283" r:id="rId17"/>
    <p:sldId id="266" r:id="rId18"/>
    <p:sldId id="275" r:id="rId19"/>
    <p:sldId id="276" r:id="rId20"/>
    <p:sldId id="278" r:id="rId21"/>
    <p:sldId id="284" r:id="rId22"/>
    <p:sldId id="268" r:id="rId23"/>
    <p:sldId id="269" r:id="rId24"/>
    <p:sldId id="285"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B532C1-D8C0-4B8E-B1D0-D5DC45E72B5E}">
          <p14:sldIdLst>
            <p14:sldId id="256"/>
            <p14:sldId id="257"/>
            <p14:sldId id="258"/>
            <p14:sldId id="259"/>
            <p14:sldId id="260"/>
            <p14:sldId id="261"/>
            <p14:sldId id="279"/>
            <p14:sldId id="262"/>
            <p14:sldId id="280"/>
            <p14:sldId id="281"/>
            <p14:sldId id="282"/>
            <p14:sldId id="273"/>
            <p14:sldId id="274"/>
            <p14:sldId id="264"/>
            <p14:sldId id="265"/>
            <p14:sldId id="283"/>
            <p14:sldId id="266"/>
            <p14:sldId id="275"/>
            <p14:sldId id="276"/>
            <p14:sldId id="278"/>
            <p14:sldId id="284"/>
            <p14:sldId id="268"/>
            <p14:sldId id="269"/>
            <p14:sldId id="285"/>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C4418F-95D8-4498-BBDD-90F4CF736851}"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252162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C4418F-95D8-4498-BBDD-90F4CF736851}"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279332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C4418F-95D8-4498-BBDD-90F4CF736851}"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139135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C4418F-95D8-4498-BBDD-90F4CF736851}"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344181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C4418F-95D8-4498-BBDD-90F4CF736851}"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54511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2C4418F-95D8-4498-BBDD-90F4CF736851}"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54290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2C4418F-95D8-4498-BBDD-90F4CF736851}" type="datetimeFigureOut">
              <a:rPr lang="en-IN" smtClean="0"/>
              <a:t>13-09-2021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424238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2C4418F-95D8-4498-BBDD-90F4CF736851}"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226743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4418F-95D8-4498-BBDD-90F4CF736851}" type="datetimeFigureOut">
              <a:rPr lang="en-IN" smtClean="0"/>
              <a:t>13-09-2021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183789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C4418F-95D8-4498-BBDD-90F4CF736851}"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220594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C4418F-95D8-4498-BBDD-90F4CF736851}"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F159D-EFD3-4568-8CEB-288E2D2F81AE}" type="slidenum">
              <a:rPr lang="en-IN" smtClean="0"/>
              <a:t>‹#›</a:t>
            </a:fld>
            <a:endParaRPr lang="en-IN"/>
          </a:p>
        </p:txBody>
      </p:sp>
    </p:spTree>
    <p:extLst>
      <p:ext uri="{BB962C8B-B14F-4D97-AF65-F5344CB8AC3E}">
        <p14:creationId xmlns:p14="http://schemas.microsoft.com/office/powerpoint/2010/main" val="225436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4418F-95D8-4498-BBDD-90F4CF736851}" type="datetimeFigureOut">
              <a:rPr lang="en-IN" smtClean="0"/>
              <a:t>13-09-2021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F159D-EFD3-4568-8CEB-288E2D2F81AE}" type="slidenum">
              <a:rPr lang="en-IN" smtClean="0"/>
              <a:t>‹#›</a:t>
            </a:fld>
            <a:endParaRPr lang="en-IN"/>
          </a:p>
        </p:txBody>
      </p:sp>
    </p:spTree>
    <p:extLst>
      <p:ext uri="{BB962C8B-B14F-4D97-AF65-F5344CB8AC3E}">
        <p14:creationId xmlns:p14="http://schemas.microsoft.com/office/powerpoint/2010/main" val="2221737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yellow sign with black text&#10;&#10;Description automatically generated with medium confidence">
            <a:extLst>
              <a:ext uri="{FF2B5EF4-FFF2-40B4-BE49-F238E27FC236}">
                <a16:creationId xmlns:a16="http://schemas.microsoft.com/office/drawing/2014/main" id="{FE776C41-AE8C-46F6-84C6-9B4B3E009CC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325" r="-1" b="12707"/>
          <a:stretch/>
        </p:blipFill>
        <p:spPr>
          <a:xfrm>
            <a:off x="20" y="10"/>
            <a:ext cx="12191980" cy="6859706"/>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6600">
                <a:solidFill>
                  <a:srgbClr val="FFFFFF"/>
                </a:solidFill>
              </a:rPr>
              <a:t>Malignant Comment Classification</a:t>
            </a:r>
            <a:endParaRPr lang="en-IN" sz="6600">
              <a:solidFill>
                <a:srgbClr val="FFFFFF"/>
              </a:solidFill>
            </a:endParaRPr>
          </a:p>
        </p:txBody>
      </p:sp>
      <p:sp>
        <p:nvSpPr>
          <p:cNvPr id="3" name="Subtitle 2"/>
          <p:cNvSpPr>
            <a:spLocks noGrp="1"/>
          </p:cNvSpPr>
          <p:nvPr>
            <p:ph type="subTitle" idx="1"/>
          </p:nvPr>
        </p:nvSpPr>
        <p:spPr>
          <a:xfrm>
            <a:off x="1527048" y="4599432"/>
            <a:ext cx="9144000" cy="1536192"/>
          </a:xfrm>
        </p:spPr>
        <p:txBody>
          <a:bodyPr>
            <a:normAutofit/>
          </a:bodyPr>
          <a:lstStyle/>
          <a:p>
            <a:r>
              <a:rPr lang="en-US">
                <a:solidFill>
                  <a:srgbClr val="FFFFFF"/>
                </a:solidFill>
              </a:rPr>
              <a:t>Made by</a:t>
            </a:r>
          </a:p>
          <a:p>
            <a:r>
              <a:rPr lang="en-US">
                <a:solidFill>
                  <a:srgbClr val="FFFFFF"/>
                </a:solidFill>
              </a:rPr>
              <a:t>Ali Asgar</a:t>
            </a:r>
            <a:endParaRPr lang="en-IN">
              <a:solidFill>
                <a:srgbClr val="FFFFFF"/>
              </a:solidFill>
            </a:endParaRP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4721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3F4767-179A-4902-B29A-D822F1F53550}"/>
              </a:ext>
            </a:extLst>
          </p:cNvPr>
          <p:cNvSpPr>
            <a:spLocks noGrp="1"/>
          </p:cNvSpPr>
          <p:nvPr>
            <p:ph type="title"/>
          </p:nvPr>
        </p:nvSpPr>
        <p:spPr>
          <a:xfrm>
            <a:off x="7938533" y="978619"/>
            <a:ext cx="3404594" cy="1106424"/>
          </a:xfrm>
        </p:spPr>
        <p:txBody>
          <a:bodyPr vert="horz" lIns="91440" tIns="45720" rIns="91440" bIns="45720" rtlCol="0" anchor="ctr">
            <a:normAutofit/>
          </a:bodyPr>
          <a:lstStyle/>
          <a:p>
            <a:r>
              <a:rPr lang="en-US" sz="2800" kern="1200">
                <a:solidFill>
                  <a:schemeClr val="tx1"/>
                </a:solidFill>
                <a:latin typeface="+mj-lt"/>
                <a:ea typeface="+mj-ea"/>
                <a:cs typeface="+mj-cs"/>
              </a:rPr>
              <a:t>Correlation Matrix</a:t>
            </a:r>
          </a:p>
        </p:txBody>
      </p:sp>
      <p:pic>
        <p:nvPicPr>
          <p:cNvPr id="4" name="Content Placeholder 3">
            <a:extLst>
              <a:ext uri="{FF2B5EF4-FFF2-40B4-BE49-F238E27FC236}">
                <a16:creationId xmlns:a16="http://schemas.microsoft.com/office/drawing/2014/main" id="{F3F3248F-7546-486A-B3F6-35561C0E104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4167" y="630936"/>
            <a:ext cx="6542314" cy="5495544"/>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2E87CE51-7C9E-42B0-AE9E-7B31005AE87F}"/>
              </a:ext>
            </a:extLst>
          </p:cNvPr>
          <p:cNvSpPr txBox="1"/>
          <p:nvPr/>
        </p:nvSpPr>
        <p:spPr>
          <a:xfrm>
            <a:off x="7938532" y="2252870"/>
            <a:ext cx="3404594" cy="355701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effectLst/>
              </a:rPr>
              <a:t>We see a high correlation between rude and abusive comments. There is also a good correlation between rude-malignant and malignant-abuse pair.</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98942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B19A2-43D9-4F8E-AB15-4DF52CD1D69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79389" y="5446324"/>
            <a:ext cx="6826885" cy="725876"/>
          </a:xfrm>
          <a:prstGeom prst="rect">
            <a:avLst/>
          </a:prstGeom>
        </p:spPr>
      </p:pic>
      <p:sp>
        <p:nvSpPr>
          <p:cNvPr id="2" name="Title 1">
            <a:extLst>
              <a:ext uri="{FF2B5EF4-FFF2-40B4-BE49-F238E27FC236}">
                <a16:creationId xmlns:a16="http://schemas.microsoft.com/office/drawing/2014/main" id="{584F7DB7-25E2-4A81-BAC9-7F56A31430BE}"/>
              </a:ext>
            </a:extLst>
          </p:cNvPr>
          <p:cNvSpPr>
            <a:spLocks noGrp="1"/>
          </p:cNvSpPr>
          <p:nvPr>
            <p:ph type="title"/>
          </p:nvPr>
        </p:nvSpPr>
        <p:spPr>
          <a:xfrm>
            <a:off x="838200" y="365126"/>
            <a:ext cx="4714875" cy="844550"/>
          </a:xfrm>
        </p:spPr>
        <p:txBody>
          <a:bodyPr/>
          <a:lstStyle/>
          <a:p>
            <a:r>
              <a:rPr lang="en-US"/>
              <a:t>Checking top words</a:t>
            </a:r>
            <a:endParaRPr lang="en-IN" dirty="0"/>
          </a:p>
        </p:txBody>
      </p:sp>
      <p:pic>
        <p:nvPicPr>
          <p:cNvPr id="4" name="Picture 3">
            <a:extLst>
              <a:ext uri="{FF2B5EF4-FFF2-40B4-BE49-F238E27FC236}">
                <a16:creationId xmlns:a16="http://schemas.microsoft.com/office/drawing/2014/main" id="{45BB74F8-85A7-4369-8973-804B339DD683}"/>
              </a:ext>
            </a:extLst>
          </p:cNvPr>
          <p:cNvPicPr/>
          <p:nvPr/>
        </p:nvPicPr>
        <p:blipFill>
          <a:blip r:embed="rId3">
            <a:extLst>
              <a:ext uri="{28A0092B-C50C-407E-A947-70E740481C1C}">
                <a14:useLocalDpi xmlns:a14="http://schemas.microsoft.com/office/drawing/2010/main" val="0"/>
              </a:ext>
            </a:extLst>
          </a:blip>
          <a:stretch>
            <a:fillRect/>
          </a:stretch>
        </p:blipFill>
        <p:spPr>
          <a:xfrm>
            <a:off x="5298440" y="391725"/>
            <a:ext cx="6798310" cy="5113725"/>
          </a:xfrm>
          <a:prstGeom prst="rect">
            <a:avLst/>
          </a:prstGeom>
        </p:spPr>
      </p:pic>
      <p:sp>
        <p:nvSpPr>
          <p:cNvPr id="6" name="TextBox 5">
            <a:extLst>
              <a:ext uri="{FF2B5EF4-FFF2-40B4-BE49-F238E27FC236}">
                <a16:creationId xmlns:a16="http://schemas.microsoft.com/office/drawing/2014/main" id="{7B2AE0C5-DC27-46E7-B618-BFF793007252}"/>
              </a:ext>
            </a:extLst>
          </p:cNvPr>
          <p:cNvSpPr txBox="1"/>
          <p:nvPr/>
        </p:nvSpPr>
        <p:spPr>
          <a:xfrm>
            <a:off x="342714" y="1674674"/>
            <a:ext cx="4836666" cy="1754326"/>
          </a:xfrm>
          <a:prstGeom prst="rect">
            <a:avLst/>
          </a:prstGeom>
          <a:noFill/>
        </p:spPr>
        <p:txBody>
          <a:bodyPr wrap="square" rtlCol="0">
            <a:spAutoFit/>
          </a:bodyPr>
          <a:lstStyle/>
          <a:p>
            <a:r>
              <a:rPr lang="en-IN" sz="1800">
                <a:effectLst/>
                <a:latin typeface="Calibri" panose="020F0502020204030204" pitchFamily="34" charset="0"/>
                <a:ea typeface="Calibri" panose="020F0502020204030204" pitchFamily="34" charset="0"/>
                <a:cs typeface="Times New Roman" panose="02020603050405020304" pitchFamily="18" charset="0"/>
              </a:rPr>
              <a:t>We replaced digits with ‘numbr’. We see a high count of digits in the text. Article, page, Wikipedia also has a high count. This refers to a conversation related to articles on Wikipedia or related to Wikipedia article pages.</a:t>
            </a:r>
          </a:p>
          <a:p>
            <a:endParaRPr lang="en-IN" dirty="0"/>
          </a:p>
        </p:txBody>
      </p:sp>
    </p:spTree>
    <p:extLst>
      <p:ext uri="{BB962C8B-B14F-4D97-AF65-F5344CB8AC3E}">
        <p14:creationId xmlns:p14="http://schemas.microsoft.com/office/powerpoint/2010/main" val="407231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AF64A-6640-4A88-8C0D-1C3782DE5ACD}"/>
              </a:ext>
            </a:extLst>
          </p:cNvPr>
          <p:cNvSpPr>
            <a:spLocks noGrp="1"/>
          </p:cNvSpPr>
          <p:nvPr>
            <p:ph idx="1"/>
          </p:nvPr>
        </p:nvSpPr>
        <p:spPr>
          <a:xfrm>
            <a:off x="4810126" y="187324"/>
            <a:ext cx="2219324" cy="479426"/>
          </a:xfrm>
        </p:spPr>
        <p:txBody>
          <a:bodyPr>
            <a:noAutofit/>
          </a:bodyPr>
          <a:lstStyle/>
          <a:p>
            <a:pPr marL="0" indent="0">
              <a:buNone/>
            </a:pPr>
            <a:r>
              <a:rPr lang="en-US" sz="3200" b="1" dirty="0"/>
              <a:t>Word Cloud</a:t>
            </a:r>
            <a:endParaRPr lang="en-IN" sz="3200" b="1" dirty="0"/>
          </a:p>
        </p:txBody>
      </p:sp>
      <p:pic>
        <p:nvPicPr>
          <p:cNvPr id="14" name="Picture 13">
            <a:extLst>
              <a:ext uri="{FF2B5EF4-FFF2-40B4-BE49-F238E27FC236}">
                <a16:creationId xmlns:a16="http://schemas.microsoft.com/office/drawing/2014/main" id="{50A98D33-724F-4E9E-BE72-43B5E1E5F2C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85763" y="1036083"/>
            <a:ext cx="2879952" cy="2392918"/>
          </a:xfrm>
          <a:prstGeom prst="rect">
            <a:avLst/>
          </a:prstGeom>
        </p:spPr>
      </p:pic>
      <p:pic>
        <p:nvPicPr>
          <p:cNvPr id="15" name="Picture 14">
            <a:extLst>
              <a:ext uri="{FF2B5EF4-FFF2-40B4-BE49-F238E27FC236}">
                <a16:creationId xmlns:a16="http://schemas.microsoft.com/office/drawing/2014/main" id="{917280AD-1416-408E-9898-DE1B99BFD7A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11369" y="1037542"/>
            <a:ext cx="2879952" cy="2444068"/>
          </a:xfrm>
          <a:prstGeom prst="rect">
            <a:avLst/>
          </a:prstGeom>
        </p:spPr>
      </p:pic>
      <p:pic>
        <p:nvPicPr>
          <p:cNvPr id="16" name="Picture 15">
            <a:extLst>
              <a:ext uri="{FF2B5EF4-FFF2-40B4-BE49-F238E27FC236}">
                <a16:creationId xmlns:a16="http://schemas.microsoft.com/office/drawing/2014/main" id="{5CFA58F2-39B1-4DBB-9646-303C3607E75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55192" y="983474"/>
            <a:ext cx="2723469" cy="2498136"/>
          </a:xfrm>
          <a:prstGeom prst="rect">
            <a:avLst/>
          </a:prstGeom>
        </p:spPr>
      </p:pic>
      <p:sp>
        <p:nvSpPr>
          <p:cNvPr id="17" name="TextBox 16">
            <a:extLst>
              <a:ext uri="{FF2B5EF4-FFF2-40B4-BE49-F238E27FC236}">
                <a16:creationId xmlns:a16="http://schemas.microsoft.com/office/drawing/2014/main" id="{4D453987-DE64-4239-8E8F-F1A235B8AC45}"/>
              </a:ext>
            </a:extLst>
          </p:cNvPr>
          <p:cNvSpPr txBox="1"/>
          <p:nvPr/>
        </p:nvSpPr>
        <p:spPr>
          <a:xfrm>
            <a:off x="1113339" y="666750"/>
            <a:ext cx="1209675" cy="369332"/>
          </a:xfrm>
          <a:prstGeom prst="rect">
            <a:avLst/>
          </a:prstGeom>
          <a:noFill/>
        </p:spPr>
        <p:txBody>
          <a:bodyPr wrap="square" rtlCol="0">
            <a:spAutoFit/>
          </a:bodyPr>
          <a:lstStyle/>
          <a:p>
            <a:pPr algn="ctr"/>
            <a:r>
              <a:rPr lang="en-US" dirty="0"/>
              <a:t>Malignant</a:t>
            </a:r>
            <a:endParaRPr lang="en-IN" dirty="0"/>
          </a:p>
        </p:txBody>
      </p:sp>
      <p:sp>
        <p:nvSpPr>
          <p:cNvPr id="18" name="TextBox 17">
            <a:extLst>
              <a:ext uri="{FF2B5EF4-FFF2-40B4-BE49-F238E27FC236}">
                <a16:creationId xmlns:a16="http://schemas.microsoft.com/office/drawing/2014/main" id="{DA0EAD01-F785-421D-B535-8359796963BF}"/>
              </a:ext>
            </a:extLst>
          </p:cNvPr>
          <p:cNvSpPr txBox="1"/>
          <p:nvPr/>
        </p:nvSpPr>
        <p:spPr>
          <a:xfrm>
            <a:off x="5014913" y="666750"/>
            <a:ext cx="1809750" cy="369332"/>
          </a:xfrm>
          <a:prstGeom prst="rect">
            <a:avLst/>
          </a:prstGeom>
          <a:noFill/>
        </p:spPr>
        <p:txBody>
          <a:bodyPr wrap="square" rtlCol="0">
            <a:spAutoFit/>
          </a:bodyPr>
          <a:lstStyle/>
          <a:p>
            <a:pPr algn="ctr"/>
            <a:r>
              <a:rPr lang="en-US" dirty="0"/>
              <a:t>Highly Malignant</a:t>
            </a:r>
            <a:endParaRPr lang="en-IN" dirty="0"/>
          </a:p>
        </p:txBody>
      </p:sp>
      <p:sp>
        <p:nvSpPr>
          <p:cNvPr id="19" name="TextBox 18">
            <a:extLst>
              <a:ext uri="{FF2B5EF4-FFF2-40B4-BE49-F238E27FC236}">
                <a16:creationId xmlns:a16="http://schemas.microsoft.com/office/drawing/2014/main" id="{462C3FDC-9FC0-4CDB-8BA5-7FA5B1F1C00E}"/>
              </a:ext>
            </a:extLst>
          </p:cNvPr>
          <p:cNvSpPr txBox="1"/>
          <p:nvPr/>
        </p:nvSpPr>
        <p:spPr>
          <a:xfrm>
            <a:off x="9275560" y="623205"/>
            <a:ext cx="1003436" cy="369332"/>
          </a:xfrm>
          <a:prstGeom prst="rect">
            <a:avLst/>
          </a:prstGeom>
          <a:noFill/>
        </p:spPr>
        <p:txBody>
          <a:bodyPr wrap="square" rtlCol="0">
            <a:spAutoFit/>
          </a:bodyPr>
          <a:lstStyle/>
          <a:p>
            <a:pPr algn="ctr"/>
            <a:r>
              <a:rPr lang="en-US" dirty="0"/>
              <a:t>Rude</a:t>
            </a:r>
            <a:endParaRPr lang="en-IN" dirty="0"/>
          </a:p>
        </p:txBody>
      </p:sp>
      <p:pic>
        <p:nvPicPr>
          <p:cNvPr id="20" name="Picture 19">
            <a:extLst>
              <a:ext uri="{FF2B5EF4-FFF2-40B4-BE49-F238E27FC236}">
                <a16:creationId xmlns:a16="http://schemas.microsoft.com/office/drawing/2014/main" id="{03F7C6D3-5358-4A25-BAC7-91C42F20F13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85763" y="4139429"/>
            <a:ext cx="2879953" cy="2392918"/>
          </a:xfrm>
          <a:prstGeom prst="rect">
            <a:avLst/>
          </a:prstGeom>
        </p:spPr>
      </p:pic>
      <p:pic>
        <p:nvPicPr>
          <p:cNvPr id="21" name="Picture 20">
            <a:extLst>
              <a:ext uri="{FF2B5EF4-FFF2-40B4-BE49-F238E27FC236}">
                <a16:creationId xmlns:a16="http://schemas.microsoft.com/office/drawing/2014/main" id="{B03B8DE4-5A0B-4D40-B391-0F90756ABCDD}"/>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411368" y="4108828"/>
            <a:ext cx="2879951" cy="2423519"/>
          </a:xfrm>
          <a:prstGeom prst="rect">
            <a:avLst/>
          </a:prstGeom>
        </p:spPr>
      </p:pic>
      <p:pic>
        <p:nvPicPr>
          <p:cNvPr id="22" name="Picture 21">
            <a:extLst>
              <a:ext uri="{FF2B5EF4-FFF2-40B4-BE49-F238E27FC236}">
                <a16:creationId xmlns:a16="http://schemas.microsoft.com/office/drawing/2014/main" id="{358C71D8-083A-44A1-9DDA-A0C76AEF9C0B}"/>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8355192" y="4139429"/>
            <a:ext cx="2723469" cy="2392918"/>
          </a:xfrm>
          <a:prstGeom prst="rect">
            <a:avLst/>
          </a:prstGeom>
        </p:spPr>
      </p:pic>
      <p:sp>
        <p:nvSpPr>
          <p:cNvPr id="23" name="TextBox 22">
            <a:extLst>
              <a:ext uri="{FF2B5EF4-FFF2-40B4-BE49-F238E27FC236}">
                <a16:creationId xmlns:a16="http://schemas.microsoft.com/office/drawing/2014/main" id="{5FC1C3AC-C4C1-4545-B101-22AC15AC87FA}"/>
              </a:ext>
            </a:extLst>
          </p:cNvPr>
          <p:cNvSpPr txBox="1"/>
          <p:nvPr/>
        </p:nvSpPr>
        <p:spPr>
          <a:xfrm>
            <a:off x="1220901" y="3770097"/>
            <a:ext cx="1209675" cy="369332"/>
          </a:xfrm>
          <a:prstGeom prst="rect">
            <a:avLst/>
          </a:prstGeom>
          <a:noFill/>
        </p:spPr>
        <p:txBody>
          <a:bodyPr wrap="square" rtlCol="0">
            <a:spAutoFit/>
          </a:bodyPr>
          <a:lstStyle/>
          <a:p>
            <a:pPr algn="ctr"/>
            <a:r>
              <a:rPr lang="en-US" dirty="0"/>
              <a:t>Threat</a:t>
            </a:r>
            <a:endParaRPr lang="en-IN" dirty="0"/>
          </a:p>
        </p:txBody>
      </p:sp>
      <p:sp>
        <p:nvSpPr>
          <p:cNvPr id="24" name="TextBox 23">
            <a:extLst>
              <a:ext uri="{FF2B5EF4-FFF2-40B4-BE49-F238E27FC236}">
                <a16:creationId xmlns:a16="http://schemas.microsoft.com/office/drawing/2014/main" id="{687F1107-8B66-4DD7-9DF7-073437CEA5F1}"/>
              </a:ext>
            </a:extLst>
          </p:cNvPr>
          <p:cNvSpPr txBox="1"/>
          <p:nvPr/>
        </p:nvSpPr>
        <p:spPr>
          <a:xfrm>
            <a:off x="5246505" y="3739496"/>
            <a:ext cx="1209675" cy="369332"/>
          </a:xfrm>
          <a:prstGeom prst="rect">
            <a:avLst/>
          </a:prstGeom>
          <a:noFill/>
        </p:spPr>
        <p:txBody>
          <a:bodyPr wrap="square" rtlCol="0">
            <a:spAutoFit/>
          </a:bodyPr>
          <a:lstStyle/>
          <a:p>
            <a:pPr algn="ctr"/>
            <a:r>
              <a:rPr lang="en-US" dirty="0"/>
              <a:t>Abuse</a:t>
            </a:r>
            <a:endParaRPr lang="en-IN" dirty="0"/>
          </a:p>
        </p:txBody>
      </p:sp>
      <p:sp>
        <p:nvSpPr>
          <p:cNvPr id="25" name="TextBox 24">
            <a:extLst>
              <a:ext uri="{FF2B5EF4-FFF2-40B4-BE49-F238E27FC236}">
                <a16:creationId xmlns:a16="http://schemas.microsoft.com/office/drawing/2014/main" id="{2380C35D-1527-46CE-A284-83EB3C55248F}"/>
              </a:ext>
            </a:extLst>
          </p:cNvPr>
          <p:cNvSpPr txBox="1"/>
          <p:nvPr/>
        </p:nvSpPr>
        <p:spPr>
          <a:xfrm>
            <a:off x="9112088" y="3784215"/>
            <a:ext cx="1209675" cy="369332"/>
          </a:xfrm>
          <a:prstGeom prst="rect">
            <a:avLst/>
          </a:prstGeom>
          <a:noFill/>
        </p:spPr>
        <p:txBody>
          <a:bodyPr wrap="square" rtlCol="0">
            <a:spAutoFit/>
          </a:bodyPr>
          <a:lstStyle/>
          <a:p>
            <a:pPr algn="ctr"/>
            <a:r>
              <a:rPr lang="en-US" dirty="0"/>
              <a:t>Loathe</a:t>
            </a:r>
            <a:endParaRPr lang="en-IN" dirty="0"/>
          </a:p>
        </p:txBody>
      </p:sp>
    </p:spTree>
    <p:extLst>
      <p:ext uri="{BB962C8B-B14F-4D97-AF65-F5344CB8AC3E}">
        <p14:creationId xmlns:p14="http://schemas.microsoft.com/office/powerpoint/2010/main" val="411551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lnSpc>
                <a:spcPct val="107000"/>
              </a:lnSpc>
            </a:pPr>
            <a:r>
              <a:rPr lang="en-IN" sz="2200" dirty="0">
                <a:effectLst/>
                <a:latin typeface="Calibri" panose="020F0502020204030204" pitchFamily="34" charset="0"/>
                <a:ea typeface="Calibri" panose="020F0502020204030204" pitchFamily="34" charset="0"/>
                <a:cs typeface="Times New Roman" panose="02020603050405020304" pitchFamily="18" charset="0"/>
              </a:rPr>
              <a:t>All the comments falling under any of the categories usually have abusive, racist, or discriminating, provoking words.</a:t>
            </a:r>
          </a:p>
          <a:p>
            <a:pPr algn="just">
              <a:lnSpc>
                <a:spcPct val="107000"/>
              </a:lnSpc>
            </a:pPr>
            <a:r>
              <a:rPr lang="en-IN" sz="2200" dirty="0">
                <a:effectLst/>
                <a:latin typeface="Calibri" panose="020F0502020204030204" pitchFamily="34" charset="0"/>
                <a:ea typeface="Calibri" panose="020F0502020204030204" pitchFamily="34" charset="0"/>
                <a:cs typeface="Times New Roman" panose="02020603050405020304" pitchFamily="18" charset="0"/>
              </a:rPr>
              <a:t>Malignant comments have nigger, fuck, faggot, pig as most used words. There we see a high number of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numbr</a:t>
            </a:r>
            <a:r>
              <a:rPr lang="en-IN" sz="2200" dirty="0">
                <a:effectLst/>
                <a:latin typeface="Calibri" panose="020F0502020204030204" pitchFamily="34" charset="0"/>
                <a:ea typeface="Calibri" panose="020F0502020204030204" pitchFamily="34" charset="0"/>
                <a:cs typeface="Times New Roman" panose="02020603050405020304" pitchFamily="18" charset="0"/>
              </a:rPr>
              <a:t>’ which denotes digits.</a:t>
            </a:r>
          </a:p>
          <a:p>
            <a:pPr algn="just">
              <a:lnSpc>
                <a:spcPct val="107000"/>
              </a:lnSpc>
            </a:pPr>
            <a:r>
              <a:rPr lang="en-IN" sz="2200" dirty="0">
                <a:effectLst/>
                <a:latin typeface="Calibri" panose="020F0502020204030204" pitchFamily="34" charset="0"/>
                <a:ea typeface="Calibri" panose="020F0502020204030204" pitchFamily="34" charset="0"/>
                <a:cs typeface="Times New Roman" panose="02020603050405020304" pitchFamily="18" charset="0"/>
              </a:rPr>
              <a:t>Highly malignant comment again has fuck, faggot as common with malignant. There are words like shit, bitch, mother fucker, cocksucker usually seen in this category.</a:t>
            </a:r>
          </a:p>
          <a:p>
            <a:pPr algn="just">
              <a:lnSpc>
                <a:spcPct val="107000"/>
              </a:lnSpc>
            </a:pPr>
            <a:r>
              <a:rPr lang="en-IN" sz="2200" dirty="0">
                <a:effectLst/>
                <a:latin typeface="Calibri" panose="020F0502020204030204" pitchFamily="34" charset="0"/>
                <a:ea typeface="Calibri" panose="020F0502020204030204" pitchFamily="34" charset="0"/>
                <a:cs typeface="Times New Roman" panose="02020603050405020304" pitchFamily="18" charset="0"/>
              </a:rPr>
              <a:t>Rude comments have extensive use of words like nigger, bullshit, fuck, suck, nipple, bitch, faggot. As we see a correlation between malignant and rude category we also see common words in them.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Numbr</a:t>
            </a:r>
            <a:r>
              <a:rPr lang="en-IN" sz="2200" dirty="0">
                <a:effectLst/>
                <a:latin typeface="Calibri" panose="020F0502020204030204" pitchFamily="34" charset="0"/>
                <a:ea typeface="Calibri" panose="020F0502020204030204" pitchFamily="34" charset="0"/>
                <a:cs typeface="Times New Roman" panose="02020603050405020304" pitchFamily="18" charset="0"/>
              </a:rPr>
              <a:t> again appears several times.</a:t>
            </a:r>
          </a:p>
          <a:p>
            <a:pPr algn="just">
              <a:lnSpc>
                <a:spcPct val="107000"/>
              </a:lnSpc>
            </a:pPr>
            <a:r>
              <a:rPr lang="en-IN" sz="2200" dirty="0">
                <a:effectLst/>
                <a:latin typeface="Calibri" panose="020F0502020204030204" pitchFamily="34" charset="0"/>
                <a:ea typeface="Calibri" panose="020F0502020204030204" pitchFamily="34" charset="0"/>
                <a:cs typeface="Times New Roman" panose="02020603050405020304" pitchFamily="18" charset="0"/>
              </a:rPr>
              <a:t>Threat column has die, kill as most common words. Must die, going kill, murder is the most common word. We also see lifetime ban, fucking, Jim wale as most used.</a:t>
            </a:r>
          </a:p>
          <a:p>
            <a:pPr algn="just">
              <a:lnSpc>
                <a:spcPct val="107000"/>
              </a:lnSpc>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abuse column has abusive words. Nigger, fuck, bitch dickhead, faggot are most common. These are similar to rude and malignant comments. We see the use of words moron, fat,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jew</a:t>
            </a:r>
            <a:r>
              <a:rPr lang="en-IN" sz="2200" dirty="0">
                <a:effectLst/>
                <a:latin typeface="Calibri" panose="020F0502020204030204" pitchFamily="34" charset="0"/>
                <a:ea typeface="Calibri" panose="020F0502020204030204" pitchFamily="34" charset="0"/>
                <a:cs typeface="Times New Roman" panose="02020603050405020304" pitchFamily="18" charset="0"/>
              </a:rPr>
              <a:t> to be used as abusive words.</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Loathe comments have common words like nigger, die, faggot, etc. Similar to abuse it also contains fat,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jew</a:t>
            </a:r>
            <a:r>
              <a:rPr lang="en-IN" sz="2200" dirty="0">
                <a:effectLst/>
                <a:latin typeface="Calibri" panose="020F0502020204030204" pitchFamily="34" charset="0"/>
                <a:ea typeface="Calibri" panose="020F0502020204030204" pitchFamily="34" charset="0"/>
                <a:cs typeface="Times New Roman" panose="02020603050405020304" pitchFamily="18" charset="0"/>
              </a:rPr>
              <a:t>. We see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bunksteve</a:t>
            </a:r>
            <a:r>
              <a:rPr lang="en-IN" sz="2200" dirty="0">
                <a:effectLst/>
                <a:latin typeface="Calibri" panose="020F0502020204030204" pitchFamily="34" charset="0"/>
                <a:ea typeface="Calibri" panose="020F0502020204030204" pitchFamily="34" charset="0"/>
                <a:cs typeface="Times New Roman" panose="02020603050405020304" pitchFamily="18" charset="0"/>
              </a:rPr>
              <a:t>, gay, Mexican, Jewish, licker as different words denoting a loathe comment.</a:t>
            </a:r>
          </a:p>
        </p:txBody>
      </p:sp>
    </p:spTree>
    <p:extLst>
      <p:ext uri="{BB962C8B-B14F-4D97-AF65-F5344CB8AC3E}">
        <p14:creationId xmlns:p14="http://schemas.microsoft.com/office/powerpoint/2010/main" val="25700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071" y="348500"/>
            <a:ext cx="3575858" cy="1325563"/>
          </a:xfrm>
        </p:spPr>
        <p:txBody>
          <a:bodyPr/>
          <a:lstStyle/>
          <a:p>
            <a:r>
              <a:rPr lang="en-US" dirty="0"/>
              <a:t>Preprocessing</a:t>
            </a:r>
            <a:endParaRPr lang="en-IN" dirty="0"/>
          </a:p>
        </p:txBody>
      </p:sp>
      <p:sp>
        <p:nvSpPr>
          <p:cNvPr id="3" name="Content Placeholder 2"/>
          <p:cNvSpPr>
            <a:spLocks noGrp="1"/>
          </p:cNvSpPr>
          <p:nvPr>
            <p:ph idx="1"/>
          </p:nvPr>
        </p:nvSpPr>
        <p:spPr>
          <a:xfrm>
            <a:off x="665672" y="1471942"/>
            <a:ext cx="10515600" cy="4351338"/>
          </a:xfrm>
        </p:spPr>
        <p:txBody>
          <a:bodyPr>
            <a:normAutofit/>
          </a:bodyPr>
          <a:lstStyle/>
          <a:p>
            <a:endParaRPr lang="en-US" dirty="0"/>
          </a:p>
          <a:p>
            <a:pPr marL="0" indent="0">
              <a:buNone/>
            </a:pPr>
            <a:r>
              <a:rPr lang="en-IN" dirty="0"/>
              <a:t>Converting the text to lower case</a:t>
            </a:r>
          </a:p>
          <a:p>
            <a:endParaRPr lang="en-US" dirty="0"/>
          </a:p>
          <a:p>
            <a:r>
              <a:rPr lang="en-US" sz="2000" dirty="0"/>
              <a:t>We converted all the text to lower case</a:t>
            </a:r>
            <a:endParaRPr lang="en-IN" sz="2000" dirty="0"/>
          </a:p>
        </p:txBody>
      </p:sp>
      <p:pic>
        <p:nvPicPr>
          <p:cNvPr id="5" name="Picture 4">
            <a:extLst>
              <a:ext uri="{FF2B5EF4-FFF2-40B4-BE49-F238E27FC236}">
                <a16:creationId xmlns:a16="http://schemas.microsoft.com/office/drawing/2014/main" id="{C610A6FC-8DE9-48AE-AFA0-663D30DF25DB}"/>
              </a:ext>
            </a:extLst>
          </p:cNvPr>
          <p:cNvPicPr/>
          <p:nvPr/>
        </p:nvPicPr>
        <p:blipFill>
          <a:blip r:embed="rId2">
            <a:extLst>
              <a:ext uri="{28A0092B-C50C-407E-A947-70E740481C1C}">
                <a14:useLocalDpi xmlns:a14="http://schemas.microsoft.com/office/drawing/2010/main" val="0"/>
              </a:ext>
            </a:extLst>
          </a:blip>
          <a:stretch>
            <a:fillRect/>
          </a:stretch>
        </p:blipFill>
        <p:spPr>
          <a:xfrm>
            <a:off x="6373303" y="1674063"/>
            <a:ext cx="5153025" cy="600075"/>
          </a:xfrm>
          <a:prstGeom prst="rect">
            <a:avLst/>
          </a:prstGeom>
        </p:spPr>
      </p:pic>
      <p:pic>
        <p:nvPicPr>
          <p:cNvPr id="6" name="Picture 5">
            <a:extLst>
              <a:ext uri="{FF2B5EF4-FFF2-40B4-BE49-F238E27FC236}">
                <a16:creationId xmlns:a16="http://schemas.microsoft.com/office/drawing/2014/main" id="{F4D55434-8AD9-410B-942F-D80376FDB558}"/>
              </a:ext>
            </a:extLst>
          </p:cNvPr>
          <p:cNvPicPr/>
          <p:nvPr/>
        </p:nvPicPr>
        <p:blipFill>
          <a:blip r:embed="rId3">
            <a:extLst>
              <a:ext uri="{28A0092B-C50C-407E-A947-70E740481C1C}">
                <a14:useLocalDpi xmlns:a14="http://schemas.microsoft.com/office/drawing/2010/main" val="0"/>
              </a:ext>
            </a:extLst>
          </a:blip>
          <a:stretch>
            <a:fillRect/>
          </a:stretch>
        </p:blipFill>
        <p:spPr>
          <a:xfrm>
            <a:off x="5923472" y="2476259"/>
            <a:ext cx="5731510" cy="1314450"/>
          </a:xfrm>
          <a:prstGeom prst="rect">
            <a:avLst/>
          </a:prstGeom>
        </p:spPr>
      </p:pic>
    </p:spTree>
    <p:extLst>
      <p:ext uri="{BB962C8B-B14F-4D97-AF65-F5344CB8AC3E}">
        <p14:creationId xmlns:p14="http://schemas.microsoft.com/office/powerpoint/2010/main" val="192703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502" y="986039"/>
            <a:ext cx="10515600" cy="4351338"/>
          </a:xfrm>
        </p:spPr>
        <p:txBody>
          <a:bodyPr>
            <a:normAutofit/>
          </a:bodyPr>
          <a:lstStyle/>
          <a:p>
            <a:pPr marL="0" indent="0">
              <a:buNone/>
            </a:pPr>
            <a:r>
              <a:rPr lang="en-US" sz="2200" dirty="0"/>
              <a:t>Expanding Contracted Words</a:t>
            </a:r>
          </a:p>
          <a:p>
            <a:pPr marL="0" indent="0">
              <a:buNone/>
            </a:pPr>
            <a:r>
              <a:rPr lang="en-US" sz="2200" dirty="0"/>
              <a:t>We used contractions library to expand contracted words.</a:t>
            </a:r>
          </a:p>
        </p:txBody>
      </p:sp>
      <p:pic>
        <p:nvPicPr>
          <p:cNvPr id="5" name="Picture 4">
            <a:extLst>
              <a:ext uri="{FF2B5EF4-FFF2-40B4-BE49-F238E27FC236}">
                <a16:creationId xmlns:a16="http://schemas.microsoft.com/office/drawing/2014/main" id="{1D464875-B0BB-4ED6-ADB6-E41570CD945A}"/>
              </a:ext>
            </a:extLst>
          </p:cNvPr>
          <p:cNvPicPr/>
          <p:nvPr/>
        </p:nvPicPr>
        <p:blipFill>
          <a:blip r:embed="rId2">
            <a:extLst>
              <a:ext uri="{28A0092B-C50C-407E-A947-70E740481C1C}">
                <a14:useLocalDpi xmlns:a14="http://schemas.microsoft.com/office/drawing/2010/main" val="0"/>
              </a:ext>
            </a:extLst>
          </a:blip>
          <a:stretch>
            <a:fillRect/>
          </a:stretch>
        </p:blipFill>
        <p:spPr>
          <a:xfrm>
            <a:off x="2096135" y="2074545"/>
            <a:ext cx="7999730" cy="4154805"/>
          </a:xfrm>
          <a:prstGeom prst="rect">
            <a:avLst/>
          </a:prstGeom>
        </p:spPr>
      </p:pic>
    </p:spTree>
    <p:extLst>
      <p:ext uri="{BB962C8B-B14F-4D97-AF65-F5344CB8AC3E}">
        <p14:creationId xmlns:p14="http://schemas.microsoft.com/office/powerpoint/2010/main" val="128913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9E12-317A-4687-963B-D31DC28F2A45}"/>
              </a:ext>
            </a:extLst>
          </p:cNvPr>
          <p:cNvSpPr>
            <a:spLocks noGrp="1"/>
          </p:cNvSpPr>
          <p:nvPr>
            <p:ph type="title"/>
          </p:nvPr>
        </p:nvSpPr>
        <p:spPr/>
        <p:txBody>
          <a:bodyPr/>
          <a:lstStyle/>
          <a:p>
            <a:r>
              <a:rPr lang="en-US" dirty="0"/>
              <a:t>Replacing </a:t>
            </a:r>
            <a:r>
              <a:rPr lang="en-US" dirty="0" err="1"/>
              <a:t>emails,web</a:t>
            </a:r>
            <a:r>
              <a:rPr lang="en-US" dirty="0"/>
              <a:t> addresses, phone numbers, digits, dollar signs</a:t>
            </a:r>
            <a:endParaRPr lang="en-IN" dirty="0"/>
          </a:p>
        </p:txBody>
      </p:sp>
      <p:pic>
        <p:nvPicPr>
          <p:cNvPr id="4" name="Content Placeholder 3">
            <a:extLst>
              <a:ext uri="{FF2B5EF4-FFF2-40B4-BE49-F238E27FC236}">
                <a16:creationId xmlns:a16="http://schemas.microsoft.com/office/drawing/2014/main" id="{3DF2345B-DB23-4DDB-B640-44CF2FD4309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9125" y="2102171"/>
            <a:ext cx="10515600" cy="3169595"/>
          </a:xfrm>
          <a:prstGeom prst="rect">
            <a:avLst/>
          </a:prstGeom>
        </p:spPr>
      </p:pic>
    </p:spTree>
    <p:extLst>
      <p:ext uri="{BB962C8B-B14F-4D97-AF65-F5344CB8AC3E}">
        <p14:creationId xmlns:p14="http://schemas.microsoft.com/office/powerpoint/2010/main" val="193306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464" y="431321"/>
            <a:ext cx="10752147" cy="5986104"/>
          </a:xfrm>
        </p:spPr>
        <p:txBody>
          <a:bodyPr>
            <a:normAutofit/>
          </a:bodyPr>
          <a:lstStyle/>
          <a:p>
            <a:pPr marL="0" indent="0">
              <a:buNone/>
            </a:pPr>
            <a:r>
              <a:rPr lang="en-US" dirty="0"/>
              <a:t>Removing Punctuations and Extra Characters</a:t>
            </a:r>
          </a:p>
          <a:p>
            <a:endParaRPr lang="en-US" sz="2000" dirty="0"/>
          </a:p>
          <a:p>
            <a:r>
              <a:rPr lang="en-US" sz="2000" dirty="0"/>
              <a:t>We removed punctuation from the text.</a:t>
            </a:r>
          </a:p>
          <a:p>
            <a:r>
              <a:rPr lang="en-US" sz="2000" dirty="0"/>
              <a:t>As punctuation doesn’t add meaning to the test in terms</a:t>
            </a:r>
          </a:p>
          <a:p>
            <a:pPr marL="0" indent="0">
              <a:buNone/>
            </a:pPr>
            <a:r>
              <a:rPr lang="en-US" sz="2000" dirty="0"/>
              <a:t>of machine learning.</a:t>
            </a:r>
          </a:p>
        </p:txBody>
      </p:sp>
      <p:pic>
        <p:nvPicPr>
          <p:cNvPr id="5" name="Picture 4">
            <a:extLst>
              <a:ext uri="{FF2B5EF4-FFF2-40B4-BE49-F238E27FC236}">
                <a16:creationId xmlns:a16="http://schemas.microsoft.com/office/drawing/2014/main" id="{B0593812-A8F1-4C63-BDC7-53B3E7956036}"/>
              </a:ext>
            </a:extLst>
          </p:cNvPr>
          <p:cNvPicPr/>
          <p:nvPr/>
        </p:nvPicPr>
        <p:blipFill>
          <a:blip r:embed="rId2">
            <a:extLst>
              <a:ext uri="{28A0092B-C50C-407E-A947-70E740481C1C}">
                <a14:useLocalDpi xmlns:a14="http://schemas.microsoft.com/office/drawing/2010/main" val="0"/>
              </a:ext>
            </a:extLst>
          </a:blip>
          <a:stretch>
            <a:fillRect/>
          </a:stretch>
        </p:blipFill>
        <p:spPr>
          <a:xfrm>
            <a:off x="1239520" y="2555239"/>
            <a:ext cx="8818880" cy="3683635"/>
          </a:xfrm>
          <a:prstGeom prst="rect">
            <a:avLst/>
          </a:prstGeom>
        </p:spPr>
      </p:pic>
    </p:spTree>
    <p:extLst>
      <p:ext uri="{BB962C8B-B14F-4D97-AF65-F5344CB8AC3E}">
        <p14:creationId xmlns:p14="http://schemas.microsoft.com/office/powerpoint/2010/main" val="352336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616" y="238364"/>
            <a:ext cx="10515600" cy="4351338"/>
          </a:xfrm>
        </p:spPr>
        <p:txBody>
          <a:bodyPr/>
          <a:lstStyle/>
          <a:p>
            <a:pPr marL="0" indent="0">
              <a:buNone/>
            </a:pPr>
            <a:r>
              <a:rPr lang="en-US" dirty="0"/>
              <a:t>Removing </a:t>
            </a:r>
            <a:r>
              <a:rPr lang="en-US" dirty="0" err="1"/>
              <a:t>Stopwords</a:t>
            </a:r>
            <a:endParaRPr lang="en-US" dirty="0"/>
          </a:p>
          <a:p>
            <a:r>
              <a:rPr lang="en-US" sz="2000" dirty="0" err="1"/>
              <a:t>Stopwords</a:t>
            </a:r>
            <a:r>
              <a:rPr lang="en-US" sz="2000" dirty="0"/>
              <a:t> are common words which occur frequently.</a:t>
            </a:r>
          </a:p>
        </p:txBody>
      </p:sp>
      <p:pic>
        <p:nvPicPr>
          <p:cNvPr id="5" name="Picture 4">
            <a:extLst>
              <a:ext uri="{FF2B5EF4-FFF2-40B4-BE49-F238E27FC236}">
                <a16:creationId xmlns:a16="http://schemas.microsoft.com/office/drawing/2014/main" id="{BCBB8475-3AD3-438E-859A-36B9A02821CC}"/>
              </a:ext>
            </a:extLst>
          </p:cNvPr>
          <p:cNvPicPr/>
          <p:nvPr/>
        </p:nvPicPr>
        <p:blipFill>
          <a:blip r:embed="rId2">
            <a:extLst>
              <a:ext uri="{28A0092B-C50C-407E-A947-70E740481C1C}">
                <a14:useLocalDpi xmlns:a14="http://schemas.microsoft.com/office/drawing/2010/main" val="0"/>
              </a:ext>
            </a:extLst>
          </a:blip>
          <a:stretch>
            <a:fillRect/>
          </a:stretch>
        </p:blipFill>
        <p:spPr>
          <a:xfrm>
            <a:off x="676275" y="1882457"/>
            <a:ext cx="10515600" cy="4204018"/>
          </a:xfrm>
          <a:prstGeom prst="rect">
            <a:avLst/>
          </a:prstGeom>
        </p:spPr>
      </p:pic>
    </p:spTree>
    <p:extLst>
      <p:ext uri="{BB962C8B-B14F-4D97-AF65-F5344CB8AC3E}">
        <p14:creationId xmlns:p14="http://schemas.microsoft.com/office/powerpoint/2010/main" val="196476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109" y="333255"/>
            <a:ext cx="10515600" cy="4351338"/>
          </a:xfrm>
        </p:spPr>
        <p:txBody>
          <a:bodyPr/>
          <a:lstStyle/>
          <a:p>
            <a:pPr marL="0" indent="0">
              <a:buNone/>
            </a:pPr>
            <a:r>
              <a:rPr lang="en-US" dirty="0"/>
              <a:t>Lemmatization</a:t>
            </a:r>
          </a:p>
          <a:p>
            <a:pPr marL="0" indent="0">
              <a:buNone/>
            </a:pPr>
            <a:r>
              <a:rPr lang="en-US" sz="2000" dirty="0"/>
              <a:t>We applied lemmatization on the words in the review column.</a:t>
            </a:r>
          </a:p>
          <a:p>
            <a:pPr marL="0" indent="0">
              <a:buNone/>
            </a:pPr>
            <a:r>
              <a:rPr lang="en-US" sz="2000" dirty="0"/>
              <a:t>Lemmatization chops off extra part from the word while keeping the meaning of the word intact.</a:t>
            </a:r>
          </a:p>
          <a:p>
            <a:pPr marL="0" indent="0">
              <a:buNone/>
            </a:pPr>
            <a:endParaRPr lang="en-IN" sz="2000" dirty="0"/>
          </a:p>
        </p:txBody>
      </p:sp>
      <p:pic>
        <p:nvPicPr>
          <p:cNvPr id="5" name="Picture 4">
            <a:extLst>
              <a:ext uri="{FF2B5EF4-FFF2-40B4-BE49-F238E27FC236}">
                <a16:creationId xmlns:a16="http://schemas.microsoft.com/office/drawing/2014/main" id="{BDE41DE5-80CE-4214-A894-F44F1ADD648D}"/>
              </a:ext>
            </a:extLst>
          </p:cNvPr>
          <p:cNvPicPr/>
          <p:nvPr/>
        </p:nvPicPr>
        <p:blipFill rotWithShape="1">
          <a:blip r:embed="rId2">
            <a:extLst>
              <a:ext uri="{28A0092B-C50C-407E-A947-70E740481C1C}">
                <a14:useLocalDpi xmlns:a14="http://schemas.microsoft.com/office/drawing/2010/main" val="0"/>
              </a:ext>
            </a:extLst>
          </a:blip>
          <a:srcRect l="-97" t="10099" r="97" b="1272"/>
          <a:stretch/>
        </p:blipFill>
        <p:spPr>
          <a:xfrm>
            <a:off x="753744" y="1971675"/>
            <a:ext cx="9809839" cy="3981450"/>
          </a:xfrm>
          <a:prstGeom prst="rect">
            <a:avLst/>
          </a:prstGeom>
        </p:spPr>
      </p:pic>
    </p:spTree>
    <p:extLst>
      <p:ext uri="{BB962C8B-B14F-4D97-AF65-F5344CB8AC3E}">
        <p14:creationId xmlns:p14="http://schemas.microsoft.com/office/powerpoint/2010/main" val="213896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0" y="348499"/>
            <a:ext cx="5562600" cy="1325563"/>
          </a:xfrm>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endParaRPr lang="en-IN" sz="2000" dirty="0"/>
          </a:p>
          <a:p>
            <a:r>
              <a:rPr lang="en-IN" sz="20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This can take a toll on anyone and affect them mentally leading to depression, mental illness, self-hatred, and suicidal thoughts.</a:t>
            </a:r>
          </a:p>
          <a:p>
            <a:r>
              <a:rPr lang="en-IN" sz="2000" dirty="0"/>
              <a:t>A machine learning model is required to predict the possible rating for a review.</a:t>
            </a:r>
          </a:p>
          <a:p>
            <a:endParaRPr lang="en-US" dirty="0"/>
          </a:p>
          <a:p>
            <a:endParaRPr lang="en-US" sz="1500" dirty="0"/>
          </a:p>
        </p:txBody>
      </p:sp>
    </p:spTree>
    <p:extLst>
      <p:ext uri="{BB962C8B-B14F-4D97-AF65-F5344CB8AC3E}">
        <p14:creationId xmlns:p14="http://schemas.microsoft.com/office/powerpoint/2010/main" val="121115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868" y="773203"/>
            <a:ext cx="10515600" cy="4351338"/>
          </a:xfrm>
        </p:spPr>
        <p:txBody>
          <a:bodyPr/>
          <a:lstStyle/>
          <a:p>
            <a:pPr marL="0" indent="0">
              <a:buNone/>
            </a:pPr>
            <a:r>
              <a:rPr lang="en-US" dirty="0"/>
              <a:t>Vectorization</a:t>
            </a:r>
          </a:p>
          <a:p>
            <a:r>
              <a:rPr lang="en-US" sz="2200" dirty="0"/>
              <a:t>Text data can not be directly inputted into machine learning models.</a:t>
            </a:r>
          </a:p>
          <a:p>
            <a:pPr marL="0" indent="0">
              <a:buNone/>
            </a:pPr>
            <a:endParaRPr lang="en-US" sz="2200" dirty="0"/>
          </a:p>
          <a:p>
            <a:r>
              <a:rPr lang="en-US" sz="2200" dirty="0"/>
              <a:t>To make the text suitable to be passed into machine learning model, text is converted to vectors.</a:t>
            </a:r>
          </a:p>
          <a:p>
            <a:pPr marL="0" indent="0">
              <a:buNone/>
            </a:pPr>
            <a:endParaRPr lang="en-US" sz="2200" dirty="0"/>
          </a:p>
          <a:p>
            <a:r>
              <a:rPr lang="en-US" sz="2200" dirty="0"/>
              <a:t>We use TF-IDF method to convert text into vectors</a:t>
            </a:r>
            <a:endParaRPr lang="en-IN" sz="2200" dirty="0"/>
          </a:p>
        </p:txBody>
      </p:sp>
    </p:spTree>
    <p:extLst>
      <p:ext uri="{BB962C8B-B14F-4D97-AF65-F5344CB8AC3E}">
        <p14:creationId xmlns:p14="http://schemas.microsoft.com/office/powerpoint/2010/main" val="1893572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77CA-2084-4E72-92CA-A6D4C01DF51D}"/>
              </a:ext>
            </a:extLst>
          </p:cNvPr>
          <p:cNvSpPr>
            <a:spLocks noGrp="1"/>
          </p:cNvSpPr>
          <p:nvPr>
            <p:ph type="title"/>
          </p:nvPr>
        </p:nvSpPr>
        <p:spPr/>
        <p:txBody>
          <a:bodyPr/>
          <a:lstStyle/>
          <a:p>
            <a:r>
              <a:rPr lang="en-US" dirty="0"/>
              <a:t>Class Balancing</a:t>
            </a:r>
            <a:endParaRPr lang="en-IN" dirty="0"/>
          </a:p>
        </p:txBody>
      </p:sp>
      <p:sp>
        <p:nvSpPr>
          <p:cNvPr id="3" name="Content Placeholder 2">
            <a:extLst>
              <a:ext uri="{FF2B5EF4-FFF2-40B4-BE49-F238E27FC236}">
                <a16:creationId xmlns:a16="http://schemas.microsoft.com/office/drawing/2014/main" id="{63794624-6B54-4F7C-8CD1-B9264AB8F535}"/>
              </a:ext>
            </a:extLst>
          </p:cNvPr>
          <p:cNvSpPr>
            <a:spLocks noGrp="1"/>
          </p:cNvSpPr>
          <p:nvPr>
            <p:ph idx="1"/>
          </p:nvPr>
        </p:nvSpPr>
        <p:spPr>
          <a:xfrm>
            <a:off x="838200" y="1825625"/>
            <a:ext cx="4639492" cy="4667250"/>
          </a:xfrm>
        </p:spPr>
        <p:txBody>
          <a:bodyPr>
            <a:normAutofit/>
          </a:bodyPr>
          <a:lstStyle/>
          <a:p>
            <a:r>
              <a:rPr lang="en-US" sz="2400" dirty="0"/>
              <a:t>Class balancing is the procedure of creating samples of a class to make it equal to another class.</a:t>
            </a:r>
          </a:p>
          <a:p>
            <a:r>
              <a:rPr lang="en-IN" sz="2400" dirty="0">
                <a:effectLst/>
                <a:ea typeface="Calibri" panose="020F0502020204030204" pitchFamily="34" charset="0"/>
                <a:cs typeface="Times New Roman" panose="02020603050405020304" pitchFamily="18" charset="0"/>
              </a:rPr>
              <a:t>One way the imbalance may affect our Machine Learning algorithm is when our algorithm completely ignores the minority class. The reason this is an issue is that the minority class is often the class that we are most interested in.</a:t>
            </a:r>
          </a:p>
          <a:p>
            <a:r>
              <a:rPr lang="en-IN" sz="2400" dirty="0">
                <a:cs typeface="Times New Roman" panose="02020603050405020304" pitchFamily="18" charset="0"/>
              </a:rPr>
              <a:t>We created synthetic samples using SMOTE.</a:t>
            </a:r>
            <a:endParaRPr lang="en-IN" sz="2400" dirty="0"/>
          </a:p>
        </p:txBody>
      </p:sp>
      <p:pic>
        <p:nvPicPr>
          <p:cNvPr id="4" name="Picture 3">
            <a:extLst>
              <a:ext uri="{FF2B5EF4-FFF2-40B4-BE49-F238E27FC236}">
                <a16:creationId xmlns:a16="http://schemas.microsoft.com/office/drawing/2014/main" id="{017E4864-2EBA-4820-A133-3A15DBA6D966}"/>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825625"/>
            <a:ext cx="4827905" cy="3524250"/>
          </a:xfrm>
          <a:prstGeom prst="rect">
            <a:avLst/>
          </a:prstGeom>
        </p:spPr>
      </p:pic>
    </p:spTree>
    <p:extLst>
      <p:ext uri="{BB962C8B-B14F-4D97-AF65-F5344CB8AC3E}">
        <p14:creationId xmlns:p14="http://schemas.microsoft.com/office/powerpoint/2010/main" val="247121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9150" y="3910446"/>
            <a:ext cx="10553700" cy="2362200"/>
          </a:xfrm>
          <a:prstGeom prst="rect">
            <a:avLst/>
          </a:prstGeom>
        </p:spPr>
      </p:pic>
      <p:sp>
        <p:nvSpPr>
          <p:cNvPr id="2" name="Title 1"/>
          <p:cNvSpPr>
            <a:spLocks noGrp="1"/>
          </p:cNvSpPr>
          <p:nvPr>
            <p:ph type="title"/>
          </p:nvPr>
        </p:nvSpPr>
        <p:spPr>
          <a:xfrm>
            <a:off x="4254038" y="240434"/>
            <a:ext cx="3683924" cy="1325563"/>
          </a:xfrm>
        </p:spPr>
        <p:txBody>
          <a:bodyPr/>
          <a:lstStyle/>
          <a:p>
            <a:r>
              <a:rPr lang="en-US" dirty="0"/>
              <a:t>Model Training</a:t>
            </a:r>
            <a:endParaRPr lang="en-IN" dirty="0"/>
          </a:p>
        </p:txBody>
      </p:sp>
      <p:sp>
        <p:nvSpPr>
          <p:cNvPr id="3" name="Content Placeholder 2"/>
          <p:cNvSpPr>
            <a:spLocks noGrp="1"/>
          </p:cNvSpPr>
          <p:nvPr>
            <p:ph idx="1"/>
          </p:nvPr>
        </p:nvSpPr>
        <p:spPr>
          <a:xfrm>
            <a:off x="838200" y="1484802"/>
            <a:ext cx="10515600" cy="5306695"/>
          </a:xfrm>
        </p:spPr>
        <p:txBody>
          <a:bodyPr>
            <a:normAutofit/>
          </a:bodyPr>
          <a:lstStyle/>
          <a:p>
            <a:r>
              <a:rPr lang="en-US" sz="2200" dirty="0"/>
              <a:t>We started our job by finding the best random state with 66.66% data as training data and 33.33% data as test data.</a:t>
            </a:r>
          </a:p>
          <a:p>
            <a:r>
              <a:rPr lang="en-US" sz="2200" dirty="0"/>
              <a:t>We used ‘For loop’ for this purpose, identifying highest accuracy score at a certain random state.</a:t>
            </a:r>
          </a:p>
          <a:p>
            <a:r>
              <a:rPr lang="en-US" sz="2200" dirty="0"/>
              <a:t>Using the random state we created Train Test Split.</a:t>
            </a:r>
          </a:p>
          <a:p>
            <a:r>
              <a:rPr lang="en-US" sz="2200" dirty="0"/>
              <a:t> We imported all the classification algorithms and evaluation metrics.</a:t>
            </a:r>
            <a:endParaRPr lang="en-IN" sz="2200" dirty="0"/>
          </a:p>
        </p:txBody>
      </p:sp>
    </p:spTree>
    <p:extLst>
      <p:ext uri="{BB962C8B-B14F-4D97-AF65-F5344CB8AC3E}">
        <p14:creationId xmlns:p14="http://schemas.microsoft.com/office/powerpoint/2010/main" val="2891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38912" y="2512611"/>
            <a:ext cx="4832803" cy="3664351"/>
          </a:xfrm>
        </p:spPr>
        <p:txBody>
          <a:bodyPr>
            <a:normAutofit/>
          </a:bodyPr>
          <a:lstStyle/>
          <a:p>
            <a:pPr marL="0" indent="0">
              <a:buNone/>
            </a:pPr>
            <a:r>
              <a:rPr lang="en-US" sz="1700"/>
              <a:t>Training and checking accuracy of the models</a:t>
            </a:r>
          </a:p>
          <a:p>
            <a:pPr marL="0" indent="0">
              <a:buNone/>
            </a:pPr>
            <a:endParaRPr lang="en-US" sz="1700"/>
          </a:p>
          <a:p>
            <a:r>
              <a:rPr lang="en-US" sz="1700"/>
              <a:t>We created a list of algorithms to be tested and checked for training and testing accuracy of various classification algorithms.</a:t>
            </a:r>
          </a:p>
          <a:p>
            <a:r>
              <a:rPr lang="en-US" sz="1700"/>
              <a:t> We get the best scores with Random Forest classifier with 98% to 99% accuracy.</a:t>
            </a:r>
          </a:p>
          <a:p>
            <a:r>
              <a:rPr lang="en-US" sz="1700"/>
              <a:t>We cross validated the scores using Cross Validation method. Random Forest has the best performance with least overfitting.</a:t>
            </a:r>
          </a:p>
          <a:p>
            <a:r>
              <a:rPr lang="en-US" sz="1700"/>
              <a:t>We also checked the classification report for various models.</a:t>
            </a:r>
          </a:p>
          <a:p>
            <a:endParaRPr lang="en-IN" sz="1700"/>
          </a:p>
        </p:txBody>
      </p:sp>
      <p:pic>
        <p:nvPicPr>
          <p:cNvPr id="7" name="Picture 6">
            <a:extLst>
              <a:ext uri="{FF2B5EF4-FFF2-40B4-BE49-F238E27FC236}">
                <a16:creationId xmlns:a16="http://schemas.microsoft.com/office/drawing/2014/main" id="{12978C7C-4E3D-4F6B-9CDF-849F010C4EB2}"/>
              </a:ext>
            </a:extLst>
          </p:cNvPr>
          <p:cNvPicPr/>
          <p:nvPr/>
        </p:nvPicPr>
        <p:blipFill>
          <a:blip r:embed="rId2">
            <a:extLst>
              <a:ext uri="{28A0092B-C50C-407E-A947-70E740481C1C}">
                <a14:useLocalDpi xmlns:a14="http://schemas.microsoft.com/office/drawing/2010/main" val="0"/>
              </a:ext>
            </a:extLst>
          </a:blip>
          <a:stretch>
            <a:fillRect/>
          </a:stretch>
        </p:blipFill>
        <p:spPr>
          <a:xfrm>
            <a:off x="7608427" y="517600"/>
            <a:ext cx="3153600" cy="2743200"/>
          </a:xfrm>
          <a:prstGeom prst="rect">
            <a:avLst/>
          </a:prstGeom>
        </p:spPr>
      </p:pic>
      <p:pic>
        <p:nvPicPr>
          <p:cNvPr id="8" name="Picture 7">
            <a:extLst>
              <a:ext uri="{FF2B5EF4-FFF2-40B4-BE49-F238E27FC236}">
                <a16:creationId xmlns:a16="http://schemas.microsoft.com/office/drawing/2014/main" id="{CBDDBA9C-81E0-450E-8BD0-1902C50162A9}"/>
              </a:ext>
            </a:extLst>
          </p:cNvPr>
          <p:cNvPicPr/>
          <p:nvPr/>
        </p:nvPicPr>
        <p:blipFill>
          <a:blip r:embed="rId3">
            <a:extLst>
              <a:ext uri="{28A0092B-C50C-407E-A947-70E740481C1C}">
                <a14:useLocalDpi xmlns:a14="http://schemas.microsoft.com/office/drawing/2010/main" val="0"/>
              </a:ext>
            </a:extLst>
          </a:blip>
          <a:stretch>
            <a:fillRect/>
          </a:stretch>
        </p:blipFill>
        <p:spPr>
          <a:xfrm>
            <a:off x="7608427" y="3429000"/>
            <a:ext cx="3153600" cy="2743200"/>
          </a:xfrm>
          <a:prstGeom prst="rect">
            <a:avLst/>
          </a:prstGeom>
        </p:spPr>
      </p:pic>
    </p:spTree>
    <p:extLst>
      <p:ext uri="{BB962C8B-B14F-4D97-AF65-F5344CB8AC3E}">
        <p14:creationId xmlns:p14="http://schemas.microsoft.com/office/powerpoint/2010/main" val="296071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93EBC0-399B-443C-9A3B-A9591698C91B}"/>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a:solidFill>
                  <a:schemeClr val="tx1"/>
                </a:solidFill>
                <a:latin typeface="+mj-lt"/>
                <a:ea typeface="+mj-ea"/>
                <a:cs typeface="+mj-cs"/>
              </a:rPr>
              <a:t>Confusion Matrix</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09687AB3-6247-478F-AEB9-8F7975782067}"/>
              </a:ext>
            </a:extLst>
          </p:cNvPr>
          <p:cNvSpPr txBox="1"/>
          <p:nvPr/>
        </p:nvSpPr>
        <p:spPr>
          <a:xfrm>
            <a:off x="841248" y="2252870"/>
            <a:ext cx="3412219" cy="35602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We checked the confusion matrix for various models for each category.</a:t>
            </a:r>
          </a:p>
          <a:p>
            <a:pPr marL="285750" indent="-228600">
              <a:lnSpc>
                <a:spcPct val="90000"/>
              </a:lnSpc>
              <a:spcAft>
                <a:spcPts val="600"/>
              </a:spcAft>
              <a:buFont typeface="Arial" panose="020B0604020202020204" pitchFamily="34" charset="0"/>
              <a:buChar char="•"/>
            </a:pPr>
            <a:r>
              <a:rPr lang="en-US" sz="1700"/>
              <a:t>We find the best performance by Random Forest with least False Positive and False Negative.</a:t>
            </a:r>
          </a:p>
        </p:txBody>
      </p:sp>
      <p:pic>
        <p:nvPicPr>
          <p:cNvPr id="4" name="Content Placeholder 3">
            <a:extLst>
              <a:ext uri="{FF2B5EF4-FFF2-40B4-BE49-F238E27FC236}">
                <a16:creationId xmlns:a16="http://schemas.microsoft.com/office/drawing/2014/main" id="{C232F3C1-2983-45DD-91C6-F5F771A184E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66551" y="630936"/>
            <a:ext cx="3965009" cy="5495544"/>
          </a:xfrm>
          <a:prstGeom prst="rect">
            <a:avLst/>
          </a:prstGeom>
        </p:spPr>
      </p:pic>
    </p:spTree>
    <p:extLst>
      <p:ext uri="{BB962C8B-B14F-4D97-AF65-F5344CB8AC3E}">
        <p14:creationId xmlns:p14="http://schemas.microsoft.com/office/powerpoint/2010/main" val="3402167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883" y="2261062"/>
            <a:ext cx="10515600" cy="3823854"/>
          </a:xfrm>
        </p:spPr>
        <p:txBody>
          <a:bodyPr>
            <a:normAutofit/>
          </a:bodyPr>
          <a:lstStyle/>
          <a:p>
            <a:r>
              <a:rPr lang="en-US" sz="2200" dirty="0"/>
              <a:t>On the basis of Accuracy score , Precision, Recall, F1 score we select Random Forest classifier algorithm for final model building for each category.</a:t>
            </a:r>
          </a:p>
          <a:p>
            <a:r>
              <a:rPr lang="en-US" sz="2200" dirty="0"/>
              <a:t>Our final model is created using Random Forest algorithm with 98% to 99.99% accuracy.</a:t>
            </a:r>
            <a:endParaRPr lang="en-IN" sz="2200" dirty="0"/>
          </a:p>
        </p:txBody>
      </p:sp>
      <p:sp>
        <p:nvSpPr>
          <p:cNvPr id="4" name="TextBox 3"/>
          <p:cNvSpPr txBox="1"/>
          <p:nvPr/>
        </p:nvSpPr>
        <p:spPr>
          <a:xfrm>
            <a:off x="3982488" y="519546"/>
            <a:ext cx="3944389" cy="769441"/>
          </a:xfrm>
          <a:prstGeom prst="rect">
            <a:avLst/>
          </a:prstGeom>
          <a:noFill/>
        </p:spPr>
        <p:txBody>
          <a:bodyPr wrap="square" rtlCol="0">
            <a:spAutoFit/>
          </a:bodyPr>
          <a:lstStyle/>
          <a:p>
            <a:r>
              <a:rPr lang="en-US" sz="4400" dirty="0"/>
              <a:t>Finalizing Model</a:t>
            </a:r>
            <a:endParaRPr lang="en-IN" sz="4400" dirty="0"/>
          </a:p>
        </p:txBody>
      </p:sp>
    </p:spTree>
    <p:extLst>
      <p:ext uri="{BB962C8B-B14F-4D97-AF65-F5344CB8AC3E}">
        <p14:creationId xmlns:p14="http://schemas.microsoft.com/office/powerpoint/2010/main" val="341201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263" y="431627"/>
            <a:ext cx="3193473" cy="1325563"/>
          </a:xfrm>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Given dataset provides us with information about a user’s commenting pattern.</a:t>
            </a:r>
          </a:p>
          <a:p>
            <a:r>
              <a:rPr lang="en-US" dirty="0"/>
              <a:t>We observe that with increasing positive sentiment rating increases.</a:t>
            </a:r>
          </a:p>
          <a:p>
            <a:r>
              <a:rPr lang="en-US" dirty="0"/>
              <a:t>Toxic or malignant comment has more words than normal.</a:t>
            </a:r>
          </a:p>
          <a:p>
            <a:r>
              <a:rPr lang="en-US" dirty="0"/>
              <a:t>Rude and Abusive category is correlated.</a:t>
            </a:r>
          </a:p>
          <a:p>
            <a:r>
              <a:rPr lang="en-US" dirty="0"/>
              <a:t>Word cloud give us an idea about the words used in each classes.</a:t>
            </a:r>
          </a:p>
          <a:p>
            <a:r>
              <a:rPr lang="en-US" dirty="0"/>
              <a:t>Malignant, Rude, Abusive had correlation.</a:t>
            </a:r>
          </a:p>
        </p:txBody>
      </p:sp>
    </p:spTree>
    <p:extLst>
      <p:ext uri="{BB962C8B-B14F-4D97-AF65-F5344CB8AC3E}">
        <p14:creationId xmlns:p14="http://schemas.microsoft.com/office/powerpoint/2010/main" val="172712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6829"/>
            <a:ext cx="10515600" cy="5570134"/>
          </a:xfrm>
        </p:spPr>
        <p:txBody>
          <a:bodyPr>
            <a:normAutofit fontScale="92500" lnSpcReduction="10000"/>
          </a:bodyPr>
          <a:lstStyle/>
          <a:p>
            <a:pPr marL="0" indent="0">
              <a:buNone/>
            </a:pPr>
            <a:endParaRPr lang="en-US" dirty="0"/>
          </a:p>
          <a:p>
            <a:pPr marL="0" indent="0">
              <a:buNone/>
            </a:pPr>
            <a:r>
              <a:rPr lang="en-US" dirty="0"/>
              <a:t>Malignant Comments!!</a:t>
            </a:r>
          </a:p>
          <a:p>
            <a:pPr marL="0" indent="0">
              <a:buNone/>
            </a:pPr>
            <a:endParaRPr lang="en-US" dirty="0"/>
          </a:p>
          <a:p>
            <a:pPr algn="just"/>
            <a:r>
              <a:rPr lang="en-IN" sz="2800" dirty="0">
                <a:effectLst/>
                <a:latin typeface="Calibri" panose="020F0502020204030204" pitchFamily="34" charset="0"/>
                <a:ea typeface="Calibri" panose="020F0502020204030204" pitchFamily="34" charset="0"/>
              </a:rPr>
              <a:t>Platforms that aggregate user content are the foundation of knowledge sharing on the Internet. Blogs, forums, discussion boards, and, of course, Wikipedia.</a:t>
            </a:r>
          </a:p>
          <a:p>
            <a:pPr algn="just"/>
            <a:r>
              <a:rPr lang="en-IN" sz="2800" dirty="0">
                <a:effectLst/>
                <a:latin typeface="Calibri" panose="020F0502020204030204" pitchFamily="34" charset="0"/>
                <a:ea typeface="Calibri" panose="020F0502020204030204" pitchFamily="34" charset="0"/>
              </a:rPr>
              <a:t>But the catch is that not all people on the Internet are interested in participating nicely, and some see it as an avenue to vent their rage, insecurity, and prejudices.</a:t>
            </a:r>
            <a:endParaRPr lang="en-US" dirty="0"/>
          </a:p>
          <a:p>
            <a:r>
              <a:rPr lang="en-IN" sz="2800" dirty="0">
                <a:effectLst/>
                <a:latin typeface="Calibri" panose="020F0502020204030204" pitchFamily="34" charset="0"/>
                <a:ea typeface="Calibri" panose="020F0502020204030204" pitchFamily="34" charset="0"/>
              </a:rPr>
              <a:t>Online hate, described as abusive language, aggression, cyberbullying, hatefulness, and many others has been identified as a major threat on online social media platforms.</a:t>
            </a:r>
            <a:endParaRPr lang="en-US" dirty="0"/>
          </a:p>
          <a:p>
            <a:r>
              <a:rPr lang="en-IN" sz="2800" dirty="0">
                <a:effectLst/>
                <a:latin typeface="Calibri" panose="020F0502020204030204" pitchFamily="34" charset="0"/>
                <a:ea typeface="Calibri" panose="020F0502020204030204" pitchFamily="34" charset="0"/>
              </a:rPr>
              <a:t>Social media platforms are the most prominent grounds for such toxic </a:t>
            </a:r>
            <a:r>
              <a:rPr lang="en-IN" sz="2800" dirty="0" err="1">
                <a:effectLst/>
                <a:latin typeface="Calibri" panose="020F0502020204030204" pitchFamily="34" charset="0"/>
                <a:ea typeface="Calibri" panose="020F0502020204030204" pitchFamily="34" charset="0"/>
              </a:rPr>
              <a:t>behavior</a:t>
            </a:r>
            <a:r>
              <a:rPr lang="en-IN" sz="2800" dirty="0">
                <a:effectLst/>
                <a:latin typeface="Calibri" panose="020F0502020204030204" pitchFamily="34" charset="0"/>
                <a:ea typeface="Calibri" panose="020F0502020204030204" pitchFamily="34" charset="0"/>
              </a:rPr>
              <a:t>.</a:t>
            </a:r>
            <a:endParaRPr lang="en-IN" sz="2000" dirty="0"/>
          </a:p>
          <a:p>
            <a:endParaRPr lang="en-IN" sz="2000" dirty="0"/>
          </a:p>
        </p:txBody>
      </p:sp>
    </p:spTree>
    <p:extLst>
      <p:ext uri="{BB962C8B-B14F-4D97-AF65-F5344CB8AC3E}">
        <p14:creationId xmlns:p14="http://schemas.microsoft.com/office/powerpoint/2010/main" val="361251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Effects of Toxic Comments!!</a:t>
            </a:r>
            <a:endParaRPr lang="en-IN" sz="2800" dirty="0"/>
          </a:p>
        </p:txBody>
      </p:sp>
      <p:sp>
        <p:nvSpPr>
          <p:cNvPr id="3" name="Content Placeholder 2"/>
          <p:cNvSpPr>
            <a:spLocks noGrp="1"/>
          </p:cNvSpPr>
          <p:nvPr>
            <p:ph idx="1"/>
          </p:nvPr>
        </p:nvSpPr>
        <p:spPr/>
        <p:txBody>
          <a:bodyPr>
            <a:normAutofit/>
          </a:bodyPr>
          <a:lstStyle/>
          <a:p>
            <a:r>
              <a:rPr lang="en-IN" sz="2800" dirty="0">
                <a:effectLst/>
                <a:latin typeface="Calibri" panose="020F0502020204030204" pitchFamily="34" charset="0"/>
                <a:ea typeface="Calibri" panose="020F0502020204030204" pitchFamily="34" charset="0"/>
              </a:rPr>
              <a:t>If they come across any kind of a malignant or toxic type of a reply which can also be a threat or an insult or any kind </a:t>
            </a:r>
            <a:br>
              <a:rPr lang="en-IN" sz="2800" dirty="0">
                <a:effectLst/>
                <a:latin typeface="Calibri" panose="020F0502020204030204" pitchFamily="34" charset="0"/>
                <a:ea typeface="Calibri" panose="020F0502020204030204" pitchFamily="34" charset="0"/>
              </a:rPr>
            </a:br>
            <a:r>
              <a:rPr lang="en-IN" sz="2800" dirty="0">
                <a:effectLst/>
                <a:latin typeface="Calibri" panose="020F0502020204030204" pitchFamily="34" charset="0"/>
                <a:ea typeface="Calibri" panose="020F0502020204030204" pitchFamily="34" charset="0"/>
              </a:rPr>
              <a:t>of harassment which makes them uncomfortable, they might defer using the social media platform in the future.</a:t>
            </a:r>
            <a:endParaRPr lang="en-IN" sz="2600" dirty="0"/>
          </a:p>
          <a:p>
            <a:r>
              <a:rPr lang="en-IN" dirty="0">
                <a:latin typeface="Calibri" panose="020F0502020204030204" pitchFamily="34" charset="0"/>
                <a:ea typeface="Calibri" panose="020F0502020204030204" pitchFamily="34" charset="0"/>
                <a:cs typeface="Times New Roman" panose="02020603050405020304" pitchFamily="18" charset="0"/>
              </a:rPr>
              <a:t>L</a:t>
            </a:r>
            <a:r>
              <a:rPr lang="en-IN" sz="2800" dirty="0">
                <a:effectLst/>
                <a:latin typeface="Calibri" panose="020F0502020204030204" pitchFamily="34" charset="0"/>
                <a:ea typeface="Calibri" panose="020F0502020204030204" pitchFamily="34" charset="0"/>
                <a:cs typeface="Times New Roman" panose="02020603050405020304" pitchFamily="18" charset="0"/>
              </a:rPr>
              <a:t>eads to depression, mental illness, self-hatred, and suicidal thoughts.</a:t>
            </a:r>
            <a:endParaRPr lang="en-IN" sz="2600" dirty="0"/>
          </a:p>
        </p:txBody>
      </p:sp>
    </p:spTree>
    <p:extLst>
      <p:ext uri="{BB962C8B-B14F-4D97-AF65-F5344CB8AC3E}">
        <p14:creationId xmlns:p14="http://schemas.microsoft.com/office/powerpoint/2010/main" val="396446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8" y="510047"/>
            <a:ext cx="3300984" cy="1645920"/>
          </a:xfrm>
        </p:spPr>
        <p:txBody>
          <a:bodyPr>
            <a:normAutofit/>
          </a:bodyPr>
          <a:lstStyle/>
          <a:p>
            <a:r>
              <a:rPr lang="en-US" sz="2800"/>
              <a:t>Exploratory Analysis</a:t>
            </a:r>
            <a:endParaRPr lang="en-IN" sz="2800"/>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581144" y="510047"/>
            <a:ext cx="6858000" cy="1645920"/>
          </a:xfrm>
        </p:spPr>
        <p:txBody>
          <a:bodyPr anchor="ctr">
            <a:normAutofit/>
          </a:bodyPr>
          <a:lstStyle/>
          <a:p>
            <a:r>
              <a:rPr lang="en-US" sz="1800"/>
              <a:t>Count of each category</a:t>
            </a:r>
          </a:p>
          <a:p>
            <a:pPr marL="0" indent="0">
              <a:buNone/>
            </a:pPr>
            <a:r>
              <a:rPr lang="en-US" sz="1800"/>
              <a:t>				</a:t>
            </a:r>
            <a:endParaRPr lang="en-IN" sz="1800"/>
          </a:p>
        </p:txBody>
      </p:sp>
      <p:pic>
        <p:nvPicPr>
          <p:cNvPr id="7" name="Picture 6">
            <a:extLst>
              <a:ext uri="{FF2B5EF4-FFF2-40B4-BE49-F238E27FC236}">
                <a16:creationId xmlns:a16="http://schemas.microsoft.com/office/drawing/2014/main" id="{01126397-C302-4B33-A854-5EC5292BD4B4}"/>
              </a:ext>
            </a:extLst>
          </p:cNvPr>
          <p:cNvPicPr/>
          <p:nvPr/>
        </p:nvPicPr>
        <p:blipFill>
          <a:blip r:embed="rId2">
            <a:extLst>
              <a:ext uri="{28A0092B-C50C-407E-A947-70E740481C1C}">
                <a14:useLocalDpi xmlns:a14="http://schemas.microsoft.com/office/drawing/2010/main" val="0"/>
              </a:ext>
            </a:extLst>
          </a:blip>
          <a:stretch>
            <a:fillRect/>
          </a:stretch>
        </p:blipFill>
        <p:spPr>
          <a:xfrm>
            <a:off x="557784" y="2629402"/>
            <a:ext cx="3584448" cy="3593432"/>
          </a:xfrm>
          <a:prstGeom prst="rect">
            <a:avLst/>
          </a:prstGeom>
        </p:spPr>
      </p:pic>
      <p:pic>
        <p:nvPicPr>
          <p:cNvPr id="8" name="Picture 7">
            <a:extLst>
              <a:ext uri="{FF2B5EF4-FFF2-40B4-BE49-F238E27FC236}">
                <a16:creationId xmlns:a16="http://schemas.microsoft.com/office/drawing/2014/main" id="{3EB79785-8EAF-4670-A528-E8E94D0B2346}"/>
              </a:ext>
            </a:extLst>
          </p:cNvPr>
          <p:cNvPicPr/>
          <p:nvPr/>
        </p:nvPicPr>
        <p:blipFill>
          <a:blip r:embed="rId3">
            <a:extLst>
              <a:ext uri="{28A0092B-C50C-407E-A947-70E740481C1C}">
                <a14:useLocalDpi xmlns:a14="http://schemas.microsoft.com/office/drawing/2010/main" val="0"/>
              </a:ext>
            </a:extLst>
          </a:blip>
          <a:stretch>
            <a:fillRect/>
          </a:stretch>
        </p:blipFill>
        <p:spPr>
          <a:xfrm>
            <a:off x="4347599" y="3122275"/>
            <a:ext cx="3584448" cy="2607685"/>
          </a:xfrm>
          <a:prstGeom prst="rect">
            <a:avLst/>
          </a:prstGeom>
        </p:spPr>
      </p:pic>
      <p:pic>
        <p:nvPicPr>
          <p:cNvPr id="9" name="Picture 8">
            <a:extLst>
              <a:ext uri="{FF2B5EF4-FFF2-40B4-BE49-F238E27FC236}">
                <a16:creationId xmlns:a16="http://schemas.microsoft.com/office/drawing/2014/main" id="{77D641AF-462A-4A0D-AADF-7A45E3026334}"/>
              </a:ext>
            </a:extLst>
          </p:cNvPr>
          <p:cNvPicPr/>
          <p:nvPr/>
        </p:nvPicPr>
        <p:blipFill>
          <a:blip r:embed="rId4">
            <a:extLst>
              <a:ext uri="{28A0092B-C50C-407E-A947-70E740481C1C}">
                <a14:useLocalDpi xmlns:a14="http://schemas.microsoft.com/office/drawing/2010/main" val="0"/>
              </a:ext>
            </a:extLst>
          </a:blip>
          <a:stretch>
            <a:fillRect/>
          </a:stretch>
        </p:blipFill>
        <p:spPr>
          <a:xfrm>
            <a:off x="8137415" y="3149158"/>
            <a:ext cx="3584448" cy="2553919"/>
          </a:xfrm>
          <a:prstGeom prst="rect">
            <a:avLst/>
          </a:prstGeom>
        </p:spPr>
      </p:pic>
    </p:spTree>
    <p:extLst>
      <p:ext uri="{BB962C8B-B14F-4D97-AF65-F5344CB8AC3E}">
        <p14:creationId xmlns:p14="http://schemas.microsoft.com/office/powerpoint/2010/main" val="322251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6703D8-3547-4C7E-AA94-01D3595438B0}"/>
              </a:ext>
            </a:extLst>
          </p:cNvPr>
          <p:cNvPicPr/>
          <p:nvPr/>
        </p:nvPicPr>
        <p:blipFill>
          <a:blip r:embed="rId2">
            <a:extLst>
              <a:ext uri="{28A0092B-C50C-407E-A947-70E740481C1C}">
                <a14:useLocalDpi xmlns:a14="http://schemas.microsoft.com/office/drawing/2010/main" val="0"/>
              </a:ext>
            </a:extLst>
          </a:blip>
          <a:stretch>
            <a:fillRect/>
          </a:stretch>
        </p:blipFill>
        <p:spPr>
          <a:xfrm>
            <a:off x="484632" y="2146575"/>
            <a:ext cx="3517119" cy="2558704"/>
          </a:xfrm>
          <a:prstGeom prst="rect">
            <a:avLst/>
          </a:prstGeom>
        </p:spPr>
      </p:pic>
      <p:cxnSp>
        <p:nvCxnSpPr>
          <p:cNvPr id="32" name="Straight Connector 2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2174DB3-0CD7-450C-89A6-26C2C6CF1839}"/>
              </a:ext>
            </a:extLst>
          </p:cNvPr>
          <p:cNvPicPr/>
          <p:nvPr/>
        </p:nvPicPr>
        <p:blipFill>
          <a:blip r:embed="rId3">
            <a:extLst>
              <a:ext uri="{28A0092B-C50C-407E-A947-70E740481C1C}">
                <a14:useLocalDpi xmlns:a14="http://schemas.microsoft.com/office/drawing/2010/main" val="0"/>
              </a:ext>
            </a:extLst>
          </a:blip>
          <a:stretch>
            <a:fillRect/>
          </a:stretch>
        </p:blipFill>
        <p:spPr>
          <a:xfrm>
            <a:off x="4310676" y="2161326"/>
            <a:ext cx="3537345" cy="2529201"/>
          </a:xfrm>
          <a:prstGeom prst="rect">
            <a:avLst/>
          </a:prstGeom>
        </p:spPr>
      </p:pic>
      <p:cxnSp>
        <p:nvCxnSpPr>
          <p:cNvPr id="33" name="Straight Connector 2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E468054-9973-46E4-A301-1A52A1898F05}"/>
              </a:ext>
            </a:extLst>
          </p:cNvPr>
          <p:cNvPicPr/>
          <p:nvPr/>
        </p:nvPicPr>
        <p:blipFill>
          <a:blip r:embed="rId4">
            <a:extLst>
              <a:ext uri="{28A0092B-C50C-407E-A947-70E740481C1C}">
                <a14:useLocalDpi xmlns:a14="http://schemas.microsoft.com/office/drawing/2010/main" val="0"/>
              </a:ext>
            </a:extLst>
          </a:blip>
          <a:stretch>
            <a:fillRect/>
          </a:stretch>
        </p:blipFill>
        <p:spPr>
          <a:xfrm>
            <a:off x="8162336" y="2164161"/>
            <a:ext cx="3517120" cy="2523533"/>
          </a:xfrm>
          <a:prstGeom prst="rect">
            <a:avLst/>
          </a:prstGeom>
        </p:spPr>
      </p:pic>
    </p:spTree>
    <p:extLst>
      <p:ext uri="{BB962C8B-B14F-4D97-AF65-F5344CB8AC3E}">
        <p14:creationId xmlns:p14="http://schemas.microsoft.com/office/powerpoint/2010/main" val="78235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05F3E-A619-4B22-8CA8-EE99F3A1F9C5}"/>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sz="5200" kern="1200" dirty="0">
                <a:solidFill>
                  <a:schemeClr val="tx1"/>
                </a:solidFill>
                <a:latin typeface="+mj-lt"/>
                <a:ea typeface="+mj-ea"/>
                <a:cs typeface="+mj-cs"/>
              </a:rPr>
              <a:t>Checking length of toxic comment</a:t>
            </a:r>
          </a:p>
        </p:txBody>
      </p:sp>
      <p:pic>
        <p:nvPicPr>
          <p:cNvPr id="7" name="Picture 6">
            <a:extLst>
              <a:ext uri="{FF2B5EF4-FFF2-40B4-BE49-F238E27FC236}">
                <a16:creationId xmlns:a16="http://schemas.microsoft.com/office/drawing/2014/main" id="{87F43ED5-C4C0-4501-A4B6-EFC4DF0C706C}"/>
              </a:ext>
            </a:extLst>
          </p:cNvPr>
          <p:cNvPicPr/>
          <p:nvPr/>
        </p:nvPicPr>
        <p:blipFill>
          <a:blip r:embed="rId2">
            <a:extLst>
              <a:ext uri="{28A0092B-C50C-407E-A947-70E740481C1C}">
                <a14:useLocalDpi xmlns:a14="http://schemas.microsoft.com/office/drawing/2010/main" val="0"/>
              </a:ext>
            </a:extLst>
          </a:blip>
          <a:stretch>
            <a:fillRect/>
          </a:stretch>
        </p:blipFill>
        <p:spPr>
          <a:xfrm>
            <a:off x="354478" y="4001081"/>
            <a:ext cx="3792797" cy="2029146"/>
          </a:xfrm>
          <a:prstGeom prst="rect">
            <a:avLst/>
          </a:prstGeom>
        </p:spPr>
      </p:pic>
      <p:pic>
        <p:nvPicPr>
          <p:cNvPr id="9" name="Picture 8">
            <a:extLst>
              <a:ext uri="{FF2B5EF4-FFF2-40B4-BE49-F238E27FC236}">
                <a16:creationId xmlns:a16="http://schemas.microsoft.com/office/drawing/2014/main" id="{431379CE-A4A4-4E76-B59A-192F46F4ED54}"/>
              </a:ext>
            </a:extLst>
          </p:cNvPr>
          <p:cNvPicPr/>
          <p:nvPr/>
        </p:nvPicPr>
        <p:blipFill>
          <a:blip r:embed="rId3">
            <a:extLst>
              <a:ext uri="{28A0092B-C50C-407E-A947-70E740481C1C}">
                <a14:useLocalDpi xmlns:a14="http://schemas.microsoft.com/office/drawing/2010/main" val="0"/>
              </a:ext>
            </a:extLst>
          </a:blip>
          <a:stretch>
            <a:fillRect/>
          </a:stretch>
        </p:blipFill>
        <p:spPr>
          <a:xfrm>
            <a:off x="7992398" y="3939907"/>
            <a:ext cx="3792797" cy="2019664"/>
          </a:xfrm>
          <a:prstGeom prst="rect">
            <a:avLst/>
          </a:prstGeom>
        </p:spPr>
      </p:pic>
      <p:pic>
        <p:nvPicPr>
          <p:cNvPr id="8" name="Picture 7">
            <a:extLst>
              <a:ext uri="{FF2B5EF4-FFF2-40B4-BE49-F238E27FC236}">
                <a16:creationId xmlns:a16="http://schemas.microsoft.com/office/drawing/2014/main" id="{2AE84FA5-4F56-4C57-B86A-E79B17BCCF9F}"/>
              </a:ext>
            </a:extLst>
          </p:cNvPr>
          <p:cNvPicPr/>
          <p:nvPr/>
        </p:nvPicPr>
        <p:blipFill>
          <a:blip r:embed="rId4">
            <a:extLst>
              <a:ext uri="{28A0092B-C50C-407E-A947-70E740481C1C}">
                <a14:useLocalDpi xmlns:a14="http://schemas.microsoft.com/office/drawing/2010/main" val="0"/>
              </a:ext>
            </a:extLst>
          </a:blip>
          <a:stretch>
            <a:fillRect/>
          </a:stretch>
        </p:blipFill>
        <p:spPr>
          <a:xfrm>
            <a:off x="4199601" y="4005240"/>
            <a:ext cx="3792797" cy="1972254"/>
          </a:xfrm>
          <a:prstGeom prst="rect">
            <a:avLst/>
          </a:prstGeom>
        </p:spPr>
      </p:pic>
      <p:pic>
        <p:nvPicPr>
          <p:cNvPr id="6" name="Picture 5">
            <a:extLst>
              <a:ext uri="{FF2B5EF4-FFF2-40B4-BE49-F238E27FC236}">
                <a16:creationId xmlns:a16="http://schemas.microsoft.com/office/drawing/2014/main" id="{5D3424B2-336E-49AF-81F3-DBDE6D8A7D56}"/>
              </a:ext>
            </a:extLst>
          </p:cNvPr>
          <p:cNvPicPr/>
          <p:nvPr/>
        </p:nvPicPr>
        <p:blipFill>
          <a:blip r:embed="rId5">
            <a:extLst>
              <a:ext uri="{28A0092B-C50C-407E-A947-70E740481C1C}">
                <a14:useLocalDpi xmlns:a14="http://schemas.microsoft.com/office/drawing/2010/main" val="0"/>
              </a:ext>
            </a:extLst>
          </a:blip>
          <a:stretch>
            <a:fillRect/>
          </a:stretch>
        </p:blipFill>
        <p:spPr>
          <a:xfrm>
            <a:off x="7940072" y="1760458"/>
            <a:ext cx="3792797" cy="1972254"/>
          </a:xfrm>
          <a:prstGeom prst="rect">
            <a:avLst/>
          </a:prstGeom>
        </p:spPr>
      </p:pic>
      <p:pic>
        <p:nvPicPr>
          <p:cNvPr id="4" name="Picture 3">
            <a:extLst>
              <a:ext uri="{FF2B5EF4-FFF2-40B4-BE49-F238E27FC236}">
                <a16:creationId xmlns:a16="http://schemas.microsoft.com/office/drawing/2014/main" id="{340A5B87-1E58-4937-A9AE-138082F5F6D9}"/>
              </a:ext>
            </a:extLst>
          </p:cNvPr>
          <p:cNvPicPr/>
          <p:nvPr/>
        </p:nvPicPr>
        <p:blipFill>
          <a:blip r:embed="rId6">
            <a:extLst>
              <a:ext uri="{28A0092B-C50C-407E-A947-70E740481C1C}">
                <a14:useLocalDpi xmlns:a14="http://schemas.microsoft.com/office/drawing/2010/main" val="0"/>
              </a:ext>
            </a:extLst>
          </a:blip>
          <a:stretch>
            <a:fillRect/>
          </a:stretch>
        </p:blipFill>
        <p:spPr>
          <a:xfrm>
            <a:off x="211172" y="1898515"/>
            <a:ext cx="3792797" cy="1934326"/>
          </a:xfrm>
          <a:prstGeom prst="rect">
            <a:avLst/>
          </a:prstGeom>
        </p:spPr>
      </p:pic>
      <p:pic>
        <p:nvPicPr>
          <p:cNvPr id="5" name="Picture 4">
            <a:extLst>
              <a:ext uri="{FF2B5EF4-FFF2-40B4-BE49-F238E27FC236}">
                <a16:creationId xmlns:a16="http://schemas.microsoft.com/office/drawing/2014/main" id="{A956C201-B6E7-4AB7-A5DE-18FD404465A7}"/>
              </a:ext>
            </a:extLst>
          </p:cNvPr>
          <p:cNvPicPr/>
          <p:nvPr/>
        </p:nvPicPr>
        <p:blipFill>
          <a:blip r:embed="rId7">
            <a:extLst>
              <a:ext uri="{28A0092B-C50C-407E-A947-70E740481C1C}">
                <a14:useLocalDpi xmlns:a14="http://schemas.microsoft.com/office/drawing/2010/main" val="0"/>
              </a:ext>
            </a:extLst>
          </a:blip>
          <a:stretch>
            <a:fillRect/>
          </a:stretch>
        </p:blipFill>
        <p:spPr>
          <a:xfrm>
            <a:off x="4147275" y="1890531"/>
            <a:ext cx="3792797" cy="1924844"/>
          </a:xfrm>
          <a:prstGeom prst="rect">
            <a:avLst/>
          </a:prstGeom>
        </p:spPr>
      </p:pic>
    </p:spTree>
    <p:extLst>
      <p:ext uri="{BB962C8B-B14F-4D97-AF65-F5344CB8AC3E}">
        <p14:creationId xmlns:p14="http://schemas.microsoft.com/office/powerpoint/2010/main" val="420818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571" y="828097"/>
            <a:ext cx="10515600" cy="4351338"/>
          </a:xfrm>
        </p:spPr>
        <p:txBody>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We observe that comments majorly range to 200 characters and extend to 1000 characters.</a:t>
            </a:r>
          </a:p>
          <a:p>
            <a:endParaRPr lang="en-IN" dirty="0"/>
          </a:p>
          <a:p>
            <a:r>
              <a:rPr lang="en-IN" sz="2800" dirty="0">
                <a:effectLst/>
                <a:latin typeface="Calibri" panose="020F0502020204030204" pitchFamily="34" charset="0"/>
                <a:ea typeface="Calibri" panose="020F0502020204030204" pitchFamily="34" charset="0"/>
                <a:cs typeface="Times New Roman" panose="02020603050405020304" pitchFamily="18" charset="0"/>
              </a:rPr>
              <a:t>Some comments have 5000 characters in them.</a:t>
            </a:r>
          </a:p>
          <a:p>
            <a:endParaRPr lang="en-IN" dirty="0"/>
          </a:p>
          <a:p>
            <a:r>
              <a:rPr lang="en-IN" sz="2800" dirty="0">
                <a:effectLst/>
                <a:latin typeface="Calibri" panose="020F0502020204030204" pitchFamily="34" charset="0"/>
                <a:ea typeface="Calibri" panose="020F0502020204030204" pitchFamily="34" charset="0"/>
                <a:cs typeface="Times New Roman" panose="02020603050405020304" pitchFamily="18" charset="0"/>
              </a:rPr>
              <a:t>We see that comments which have 5000 characters are more in the Highly malignant category.</a:t>
            </a:r>
            <a:endParaRPr lang="en-IN" dirty="0"/>
          </a:p>
        </p:txBody>
      </p:sp>
    </p:spTree>
    <p:extLst>
      <p:ext uri="{BB962C8B-B14F-4D97-AF65-F5344CB8AC3E}">
        <p14:creationId xmlns:p14="http://schemas.microsoft.com/office/powerpoint/2010/main" val="391353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E2F2-5E6C-4D63-A59B-0C7257D9CD56}"/>
              </a:ext>
            </a:extLst>
          </p:cNvPr>
          <p:cNvSpPr>
            <a:spLocks noGrp="1"/>
          </p:cNvSpPr>
          <p:nvPr>
            <p:ph type="title"/>
          </p:nvPr>
        </p:nvSpPr>
        <p:spPr/>
        <p:txBody>
          <a:bodyPr/>
          <a:lstStyle/>
          <a:p>
            <a:r>
              <a:rPr lang="en-US" dirty="0"/>
              <a:t>String length for normal comments</a:t>
            </a:r>
            <a:endParaRPr lang="en-IN" dirty="0"/>
          </a:p>
        </p:txBody>
      </p:sp>
      <p:pic>
        <p:nvPicPr>
          <p:cNvPr id="4" name="Picture 3">
            <a:extLst>
              <a:ext uri="{FF2B5EF4-FFF2-40B4-BE49-F238E27FC236}">
                <a16:creationId xmlns:a16="http://schemas.microsoft.com/office/drawing/2014/main" id="{403618A1-D470-4AC3-BE08-D76A07C49647}"/>
              </a:ext>
            </a:extLst>
          </p:cNvPr>
          <p:cNvPicPr/>
          <p:nvPr/>
        </p:nvPicPr>
        <p:blipFill rotWithShape="1">
          <a:blip r:embed="rId2">
            <a:extLst>
              <a:ext uri="{28A0092B-C50C-407E-A947-70E740481C1C}">
                <a14:useLocalDpi xmlns:a14="http://schemas.microsoft.com/office/drawing/2010/main" val="0"/>
              </a:ext>
            </a:extLst>
          </a:blip>
          <a:srcRect t="-1" b="2425"/>
          <a:stretch/>
        </p:blipFill>
        <p:spPr bwMode="auto">
          <a:xfrm>
            <a:off x="288925" y="1622425"/>
            <a:ext cx="6369050" cy="4302125"/>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F2EBB6B-9BCC-486A-BAB1-A55A5B6918D1}"/>
              </a:ext>
            </a:extLst>
          </p:cNvPr>
          <p:cNvSpPr txBox="1"/>
          <p:nvPr/>
        </p:nvSpPr>
        <p:spPr>
          <a:xfrm>
            <a:off x="6984275" y="1341120"/>
            <a:ext cx="3863476" cy="524573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We observe that the string count for normal comments is major up to 200 characters and also has a significant number for up to 500 characters. </a:t>
            </a:r>
          </a:p>
          <a:p>
            <a:pPr marL="285750" indent="-285750">
              <a:lnSpc>
                <a:spcPct val="107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Although we see a spread to 2000 characters it doesn’t go any further much.</a:t>
            </a:r>
          </a:p>
        </p:txBody>
      </p:sp>
    </p:spTree>
    <p:extLst>
      <p:ext uri="{BB962C8B-B14F-4D97-AF65-F5344CB8AC3E}">
        <p14:creationId xmlns:p14="http://schemas.microsoft.com/office/powerpoint/2010/main" val="3090114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1216</Words>
  <Application>Microsoft Office PowerPoint</Application>
  <PresentationFormat>Widescreen</PresentationFormat>
  <Paragraphs>101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Malignant Comment Classification</vt:lpstr>
      <vt:lpstr>Problem Statement</vt:lpstr>
      <vt:lpstr>PowerPoint Presentation</vt:lpstr>
      <vt:lpstr>Effects of Toxic Comments!!</vt:lpstr>
      <vt:lpstr>Exploratory Analysis</vt:lpstr>
      <vt:lpstr>PowerPoint Presentation</vt:lpstr>
      <vt:lpstr>Checking length of toxic comment</vt:lpstr>
      <vt:lpstr>PowerPoint Presentation</vt:lpstr>
      <vt:lpstr>String length for normal comments</vt:lpstr>
      <vt:lpstr>Correlation Matrix</vt:lpstr>
      <vt:lpstr>Checking top words</vt:lpstr>
      <vt:lpstr>PowerPoint Presentation</vt:lpstr>
      <vt:lpstr>PowerPoint Presentation</vt:lpstr>
      <vt:lpstr>Preprocessing</vt:lpstr>
      <vt:lpstr>PowerPoint Presentation</vt:lpstr>
      <vt:lpstr>Replacing emails,web addresses, phone numbers, digits, dollar signs</vt:lpstr>
      <vt:lpstr>PowerPoint Presentation</vt:lpstr>
      <vt:lpstr>PowerPoint Presentation</vt:lpstr>
      <vt:lpstr>PowerPoint Presentation</vt:lpstr>
      <vt:lpstr>PowerPoint Presentation</vt:lpstr>
      <vt:lpstr>Class Balancing</vt:lpstr>
      <vt:lpstr>Model Training</vt:lpstr>
      <vt:lpstr>PowerPoint Presentation</vt:lpstr>
      <vt:lpstr>Confusion Matrix</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_Trojan_</dc:creator>
  <cp:lastModifiedBy>Babji Solution n Services</cp:lastModifiedBy>
  <cp:revision>23</cp:revision>
  <dcterms:created xsi:type="dcterms:W3CDTF">2021-04-30T11:49:18Z</dcterms:created>
  <dcterms:modified xsi:type="dcterms:W3CDTF">2021-09-13T03:08:55Z</dcterms:modified>
</cp:coreProperties>
</file>