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60C-A0CF-42D3-88AF-19B69907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F672-3295-4480-8D0C-4F4EEB14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E51C-3CA6-4662-AA5D-2AFCB10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072A-D48A-46FC-95B0-99801695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865A-D43D-46F5-90E2-AE79186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1AB-94C2-4095-A1E2-1A98B45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F0D-99C5-4E34-BE66-55D0A30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253-BA7E-4EBF-8622-CDB7C3D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C12B-938A-4265-AC92-BA61C4D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584-1ED6-4EB2-942F-FAD0259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D4159-A7BC-4AAB-A1B6-D0B6787D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49B2-E4DE-45DF-9C98-C37DDF8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5C12-B1D0-44CA-B07F-CBB0861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70D1-6F3F-4299-898E-FDFBB90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42B-5A66-4A17-AE30-5881A4A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97F-1A2D-4A0D-B2C5-39B8958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E8FA-DE18-4526-B4D8-2FC1B64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73B6-2008-4F2C-A09D-B672CE4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7C94-0DA5-4054-8D60-55EB51B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7375-00CB-4AA4-8B00-CBCBEDB3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4762-2229-4106-81DC-1D57330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69DE-B41F-4733-9082-13EB32D2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560D-2B0B-4F8E-BB4B-7DB937ED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5DE3-03D0-48AB-9EC9-3B9A180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6BA-802F-41A3-AA62-296E160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593-21C8-4DD7-BEB0-F36C1BA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E042-CB65-4A8C-987B-6BDEBEE6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0512-20B9-480C-9FCF-37B88162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D85D-C95B-4ADA-A32E-662D5E3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ED3A-67BE-4316-AEB8-E4ACE9B4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B99C-EC79-4D58-85C7-ED6BB29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707A-8EE1-42FE-A875-876E117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A1BA-5E00-4732-B250-24C4C7AB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2D55-8A54-40E0-91BE-02A33441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CDA-1F32-4DCE-80D3-4FD2059A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D1805-EC4B-4C01-A16C-CE773A5E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B9F0-AD12-4199-AF05-B184D824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3BE38-BA25-4C83-9D02-1CF7152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BF53-68A3-4529-B29B-CDD1344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1F05-44DB-41F7-B647-6223E30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A626-D128-4624-885D-2325290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2CA74-1DD5-4DAD-B5F8-F45171B3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B2F1-D2FF-4100-8C0A-3DA7A37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0DE04-7A39-49A6-8511-48CB2CEA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BDC9-9059-4073-830C-6CDB3EB4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B41E-314A-4DD4-92E1-18116A1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B9AF-CC71-4A7E-A0AE-F4D4641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242-E7FE-47B9-A294-4712B841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D746-1717-4463-8B5C-9FB6002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5C71-BF1D-45EB-BBD7-BA9E63A2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5DE0-90AA-4222-9B1F-96E9A9D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B53C-663F-4848-8F1F-46A1138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3618-A467-4DF3-ACF6-11640ADF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2B27E-D2E5-4007-8125-E63A0A4A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FECE-4DA2-407F-96C2-8A8536F7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1629-D463-4BB8-ABE1-2FD0F93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4B8C-833C-4606-B272-ABCE92D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B304-DE92-450B-A9F1-84C2D9B5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AB0AF-5A3B-4E95-B0FB-8BFD3D6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94EC-094F-463D-A85F-9D7FA2AF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01BA-B0E8-48FE-BD45-A12A0E68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7CA0-109D-4E62-9BF4-0E8709474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800A-BC99-4B71-B8B5-5D40D86F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DF5D-7865-410B-A3DA-C1546E6B8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configs_generator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03AE-64C4-430F-9FAD-2760DDB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392"/>
            <a:ext cx="9144000" cy="375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 [Aliasgar – ALI ]</a:t>
            </a:r>
          </a:p>
        </p:txBody>
      </p:sp>
    </p:spTree>
    <p:extLst>
      <p:ext uri="{BB962C8B-B14F-4D97-AF65-F5344CB8AC3E}">
        <p14:creationId xmlns:p14="http://schemas.microsoft.com/office/powerpoint/2010/main" val="29571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097-91BA-41DB-9D0A-1380F6FA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BE82-E5BD-4A74-AF61-D905F3D5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568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configs_generator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BEAC69-6C41-4C5E-894C-1AB2D304EA40}"/>
              </a:ext>
            </a:extLst>
          </p:cNvPr>
          <p:cNvSpPr txBox="1">
            <a:spLocks/>
          </p:cNvSpPr>
          <p:nvPr/>
        </p:nvSpPr>
        <p:spPr>
          <a:xfrm>
            <a:off x="838200" y="18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6D511-01DD-45B2-A811-F1B63D10F003}"/>
              </a:ext>
            </a:extLst>
          </p:cNvPr>
          <p:cNvSpPr txBox="1">
            <a:spLocks/>
          </p:cNvSpPr>
          <p:nvPr/>
        </p:nvSpPr>
        <p:spPr>
          <a:xfrm>
            <a:off x="827015" y="2798748"/>
            <a:ext cx="10515600" cy="556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pandas and it’s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dependant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packages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nettoolkit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5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Usage Guidelines</a:t>
            </a:r>
          </a:p>
          <a:p>
            <a:pPr marL="457200" lvl="1" indent="0">
              <a:buNone/>
            </a:pPr>
            <a:r>
              <a:rPr lang="en-US" sz="1400" dirty="0"/>
              <a:t>&gt;&gt;&gt; from </a:t>
            </a:r>
            <a:r>
              <a:rPr lang="en-US" sz="1400" dirty="0" err="1"/>
              <a:t>configs_generator</a:t>
            </a:r>
            <a:r>
              <a:rPr lang="en-US" sz="1400" dirty="0"/>
              <a:t> import </a:t>
            </a:r>
            <a:r>
              <a:rPr lang="en-US" sz="1400" dirty="0" err="1"/>
              <a:t>ConfGen</a:t>
            </a:r>
            <a:r>
              <a:rPr lang="en-US" sz="1400" dirty="0"/>
              <a:t>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Import from package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>
                <a:solidFill>
                  <a:srgbClr val="00B0F0"/>
                </a:solidFill>
              </a:rPr>
              <a:t># ~~~~~~~~ define necessary input parameters ~~~~~~~~</a:t>
            </a:r>
          </a:p>
          <a:p>
            <a:pPr marL="457200" lvl="1" indent="0">
              <a:buNone/>
            </a:pPr>
            <a:r>
              <a:rPr lang="en-US" sz="1400" dirty="0"/>
              <a:t>&gt;&gt;&gt; hostname = "</a:t>
            </a:r>
            <a:r>
              <a:rPr lang="en-US" sz="1400" dirty="0" err="1"/>
              <a:t>device_hostname</a:t>
            </a:r>
            <a:r>
              <a:rPr lang="en-US" sz="1400" dirty="0"/>
              <a:t>“ 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device hostname                                        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template_file</a:t>
            </a:r>
            <a:r>
              <a:rPr lang="en-US" sz="1400" dirty="0"/>
              <a:t> = "templates/distribution_template.txt“                  </a:t>
            </a:r>
            <a:r>
              <a:rPr lang="en-US" sz="1400" dirty="0">
                <a:solidFill>
                  <a:srgbClr val="00B050"/>
                </a:solidFill>
              </a:rPr>
              <a:t># Template file with path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output_file</a:t>
            </a:r>
            <a:r>
              <a:rPr lang="en-US" sz="1400" dirty="0"/>
              <a:t> = </a:t>
            </a:r>
            <a:r>
              <a:rPr lang="en-US" sz="1400" dirty="0" err="1"/>
              <a:t>hostname+"_new.txt</a:t>
            </a:r>
            <a:r>
              <a:rPr lang="en-US" sz="1400" dirty="0"/>
              <a:t>“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output filename with path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xls_db</a:t>
            </a:r>
            <a:r>
              <a:rPr lang="en-US" sz="1400" dirty="0"/>
              <a:t> = "capture/fact_file.xlsx“ 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Excel fact file name with path(for tables tab)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xls_db_sheet</a:t>
            </a:r>
            <a:r>
              <a:rPr lang="en-US" sz="1400" dirty="0"/>
              <a:t> = "tables“    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tables tab name in fact file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var_db</a:t>
            </a:r>
            <a:r>
              <a:rPr lang="en-US" sz="1400" dirty="0"/>
              <a:t> = "capture/fact_file.xlsx"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Excel fact file name with path(for var tab)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var_db_sheet</a:t>
            </a:r>
            <a:r>
              <a:rPr lang="en-US" sz="1400" dirty="0"/>
              <a:t> = "var“         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var tab name in fact file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>
                <a:solidFill>
                  <a:srgbClr val="00B0F0"/>
                </a:solidFill>
              </a:rPr>
              <a:t># ~~~~~~~~ initialize an instance of </a:t>
            </a:r>
            <a:r>
              <a:rPr lang="en-US" sz="1400" dirty="0" err="1">
                <a:solidFill>
                  <a:srgbClr val="00B0F0"/>
                </a:solidFill>
              </a:rPr>
              <a:t>ConfGen</a:t>
            </a:r>
            <a:r>
              <a:rPr lang="en-US" sz="1400" dirty="0">
                <a:solidFill>
                  <a:srgbClr val="00B0F0"/>
                </a:solidFill>
              </a:rPr>
              <a:t> ~~~~~~~~</a:t>
            </a:r>
          </a:p>
          <a:p>
            <a:pPr marL="457200" lvl="1" indent="0">
              <a:buNone/>
            </a:pPr>
            <a:r>
              <a:rPr lang="en-US" sz="1400" dirty="0"/>
              <a:t>&gt;&gt;&gt; cg = </a:t>
            </a:r>
            <a:r>
              <a:rPr lang="en-US" sz="1400" dirty="0" err="1"/>
              <a:t>ConfGen</a:t>
            </a:r>
            <a:r>
              <a:rPr lang="en-US" sz="1400" dirty="0"/>
              <a:t>( hostname=hostname, </a:t>
            </a:r>
            <a:r>
              <a:rPr lang="en-US" sz="1400" dirty="0" err="1"/>
              <a:t>template_file</a:t>
            </a:r>
            <a:r>
              <a:rPr lang="en-US" sz="1400" dirty="0"/>
              <a:t>=</a:t>
            </a:r>
            <a:r>
              <a:rPr lang="en-US" sz="1400" dirty="0" err="1"/>
              <a:t>template_file</a:t>
            </a:r>
            <a:r>
              <a:rPr lang="en-US" sz="1400" dirty="0"/>
              <a:t>, </a:t>
            </a:r>
            <a:r>
              <a:rPr lang="en-US" sz="1400" dirty="0" err="1"/>
              <a:t>output_file</a:t>
            </a:r>
            <a:r>
              <a:rPr lang="en-US" sz="1400" dirty="0"/>
              <a:t>=</a:t>
            </a:r>
            <a:r>
              <a:rPr lang="en-US" sz="1400" dirty="0" err="1"/>
              <a:t>output_file</a:t>
            </a:r>
            <a:r>
              <a:rPr lang="en-US" sz="1400" dirty="0"/>
              <a:t>, 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xls_db</a:t>
            </a:r>
            <a:r>
              <a:rPr lang="en-US" sz="1400" dirty="0"/>
              <a:t>=</a:t>
            </a:r>
            <a:r>
              <a:rPr lang="en-US" sz="1400" dirty="0" err="1"/>
              <a:t>xls_db</a:t>
            </a:r>
            <a:r>
              <a:rPr lang="en-US" sz="1400" dirty="0"/>
              <a:t>, </a:t>
            </a:r>
            <a:r>
              <a:rPr lang="en-US" sz="1400" dirty="0" err="1"/>
              <a:t>xls_db_sheet</a:t>
            </a:r>
            <a:r>
              <a:rPr lang="en-US" sz="1400" dirty="0"/>
              <a:t>=</a:t>
            </a:r>
            <a:r>
              <a:rPr lang="en-US" sz="1400" dirty="0" err="1"/>
              <a:t>xls_db_sheet</a:t>
            </a:r>
            <a:r>
              <a:rPr lang="en-US" sz="1400" dirty="0"/>
              <a:t>, </a:t>
            </a:r>
            <a:r>
              <a:rPr lang="en-US" sz="1400" dirty="0" err="1"/>
              <a:t>var_db</a:t>
            </a:r>
            <a:r>
              <a:rPr lang="en-US" sz="1400" dirty="0"/>
              <a:t>=</a:t>
            </a:r>
            <a:r>
              <a:rPr lang="en-US" sz="1400" dirty="0" err="1"/>
              <a:t>var_db</a:t>
            </a:r>
            <a:r>
              <a:rPr lang="en-US" sz="1400" dirty="0"/>
              <a:t>, </a:t>
            </a:r>
            <a:r>
              <a:rPr lang="en-US" sz="1400" dirty="0" err="1"/>
              <a:t>var_db_sheet</a:t>
            </a:r>
            <a:r>
              <a:rPr lang="en-US" sz="1400" dirty="0"/>
              <a:t>=</a:t>
            </a:r>
            <a:r>
              <a:rPr lang="en-US" sz="1400" dirty="0" err="1"/>
              <a:t>var_db_sheet</a:t>
            </a:r>
            <a:r>
              <a:rPr lang="en-US" sz="1400" dirty="0"/>
              <a:t> 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                                                                                                                          # create an instance 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>
                <a:solidFill>
                  <a:srgbClr val="00B0F0"/>
                </a:solidFill>
              </a:rPr>
              <a:t># ~~~~~~~~ generate config from instance ~~~~~~~~</a:t>
            </a:r>
          </a:p>
          <a:p>
            <a:pPr marL="457200" lvl="1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cg.generate</a:t>
            </a:r>
            <a:r>
              <a:rPr lang="en-US" sz="1400" dirty="0"/>
              <a:t>()                        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</a:rPr>
              <a:t># generate config using instance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Generated config output will be stored in given output file.</a:t>
            </a:r>
          </a:p>
        </p:txBody>
      </p:sp>
    </p:spTree>
    <p:extLst>
      <p:ext uri="{BB962C8B-B14F-4D97-AF65-F5344CB8AC3E}">
        <p14:creationId xmlns:p14="http://schemas.microsoft.com/office/powerpoint/2010/main" val="36549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58356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Guidelines on preparing Template</a:t>
            </a:r>
          </a:p>
          <a:p>
            <a:pPr marL="457200" lvl="1" indent="0">
              <a:buNone/>
            </a:pPr>
            <a:r>
              <a:rPr lang="en-US" sz="1200" b="1" u="sng" dirty="0">
                <a:solidFill>
                  <a:srgbClr val="7030A0"/>
                </a:solidFill>
              </a:rPr>
              <a:t>1.  VARIABLE REPLACEMENTS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Variables (“FIND” column ) found on ‘var’ tab of facts file, will get replaced with its value in template.  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Variables (Column Header) found on ‘tables’ tab of facts file, will get replaced with one of its value ( during iteration ). 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So Template should be updated according (as necessary) to match with the variables defined in “var” and  “tables” tab columns.</a:t>
            </a:r>
          </a:p>
          <a:p>
            <a:pPr marL="457200" lvl="1" indent="0">
              <a:buNone/>
            </a:pPr>
            <a:endParaRPr lang="en-US" sz="1200" b="1" u="sng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200" b="1" u="sng" dirty="0">
                <a:solidFill>
                  <a:srgbClr val="7030A0"/>
                </a:solidFill>
              </a:rPr>
              <a:t>2. CONDITIONAL BLOCK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Conditional block can be started with a line starting with “GOAHEAD FOR &lt;condition&gt;”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Where,  &lt;condition&gt; can be a single match condition or multiple matches ( either &amp; or | )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each condition should be defined within bracket ().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Each conditions left portion denotes variable to be match in fact file, and right portion  denotes value to be match with the variable.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Conditional operators allowed are = (  "%2==", "%2!=", " ==", " !=", "&gt;=", "&lt;=", "&gt; ", "&lt; “  )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	"%2==", "%2!=“  </a:t>
            </a:r>
            <a:r>
              <a:rPr lang="en-US" sz="1200" dirty="0">
                <a:solidFill>
                  <a:srgbClr val="00B0F0"/>
                </a:solidFill>
                <a:sym typeface="Wingdings" panose="05000000000000000000" pitchFamily="2" charset="2"/>
              </a:rPr>
              <a:t> these are useful for matching odd / even number matching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  <a:sym typeface="Wingdings" panose="05000000000000000000" pitchFamily="2" charset="2"/>
              </a:rPr>
              <a:t>	Others are self explanatory :  is equal to , not equal to,  </a:t>
            </a:r>
            <a:r>
              <a:rPr lang="en-US" sz="1200" dirty="0" err="1">
                <a:solidFill>
                  <a:srgbClr val="00B0F0"/>
                </a:solidFill>
                <a:sym typeface="Wingdings" panose="05000000000000000000" pitchFamily="2" charset="2"/>
              </a:rPr>
              <a:t>greter</a:t>
            </a:r>
            <a:r>
              <a:rPr lang="en-US" sz="1200" dirty="0">
                <a:solidFill>
                  <a:srgbClr val="00B0F0"/>
                </a:solidFill>
                <a:sym typeface="Wingdings" panose="05000000000000000000" pitchFamily="2" charset="2"/>
              </a:rPr>
              <a:t> or equal, less or equal,  less than, greater than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  <a:sym typeface="Wingdings" panose="05000000000000000000" pitchFamily="2" charset="2"/>
              </a:rPr>
              <a:t>	string condition value should be mentioned within “” (inverted commas), numeric value should be mentioned direct (ex: 2005)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In case if provided condition matches more than one record on database, very first matching row will be considered and used.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Conditional block should ends with a line starting with “GOAHEAD END”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There must be a requirement to have conditional block end correspond to start, otherwise undesired result may produce.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Nested conditional blocks are permitted.</a:t>
            </a:r>
          </a:p>
          <a:p>
            <a:pPr lvl="1"/>
            <a:endParaRPr lang="en-US" sz="1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200" dirty="0"/>
              <a:t>Continue…</a:t>
            </a:r>
          </a:p>
          <a:p>
            <a:pPr lvl="1"/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4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5835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Guidelines on preparing Template</a:t>
            </a:r>
          </a:p>
          <a:p>
            <a:pPr marL="457200" lvl="1" indent="0">
              <a:buNone/>
            </a:pPr>
            <a:r>
              <a:rPr lang="en-US" sz="1600" dirty="0"/>
              <a:t>Continue from previous page…</a:t>
            </a:r>
          </a:p>
          <a:p>
            <a:pPr lvl="1"/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200" b="1" u="sng" dirty="0">
                <a:solidFill>
                  <a:srgbClr val="7030A0"/>
                </a:solidFill>
              </a:rPr>
              <a:t>3.  REPEATITIVE BLOCK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A repetitive conditional block can be started with a line starting with “REPEAT EACH &lt;condition&gt;”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Where,  &lt;condition&gt; can be a single match condition or multiple matches ( either &amp; or | )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each condition should be defined within bracket ().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Each conditions left portion denotes variable to be match in fact file, and right portion  denotes value to be match with the variable.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Conditional operators allowed are = (  "%2==", "%2!=", " ==", " !=", "&gt;=", "&lt;=", "&gt; ", "&lt; “  )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	"%2==", "%2!=“  </a:t>
            </a:r>
            <a:r>
              <a:rPr lang="en-US" sz="1300" dirty="0">
                <a:solidFill>
                  <a:srgbClr val="00B0F0"/>
                </a:solidFill>
                <a:sym typeface="Wingdings" panose="05000000000000000000" pitchFamily="2" charset="2"/>
              </a:rPr>
              <a:t> these are useful for matching odd / even number matching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B0F0"/>
                </a:solidFill>
                <a:sym typeface="Wingdings" panose="05000000000000000000" pitchFamily="2" charset="2"/>
              </a:rPr>
              <a:t>	Others are self explanatory :  is equal to , not equal to,  </a:t>
            </a:r>
            <a:r>
              <a:rPr lang="en-US" sz="1300" dirty="0" err="1">
                <a:solidFill>
                  <a:srgbClr val="00B0F0"/>
                </a:solidFill>
                <a:sym typeface="Wingdings" panose="05000000000000000000" pitchFamily="2" charset="2"/>
              </a:rPr>
              <a:t>greter</a:t>
            </a:r>
            <a:r>
              <a:rPr lang="en-US" sz="1300" dirty="0">
                <a:solidFill>
                  <a:srgbClr val="00B0F0"/>
                </a:solidFill>
                <a:sym typeface="Wingdings" panose="05000000000000000000" pitchFamily="2" charset="2"/>
              </a:rPr>
              <a:t> or equal, less or equal,  less than, greater than</a:t>
            </a:r>
            <a:endParaRPr lang="en-US" sz="1300" dirty="0">
              <a:solidFill>
                <a:srgbClr val="00B0F0"/>
              </a:solidFill>
            </a:endParaRP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Each row which matches condition on database, will be used and executed for repetitive config generation.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A repetitive conditional block should end with a line starting with “REPEAT STOP”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There must be a requirement to have block end correspond to start block, otherwise undesired result may produce.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Nested repetitive conditional blocks are permitted.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Nesting of Conditional block  and repetitive block inside each other also permitted.</a:t>
            </a:r>
          </a:p>
          <a:p>
            <a:pPr lvl="1"/>
            <a:endParaRPr lang="en-US" sz="1200" dirty="0">
              <a:solidFill>
                <a:srgbClr val="00B0F0"/>
              </a:solidFill>
            </a:endParaRPr>
          </a:p>
          <a:p>
            <a:pPr lvl="1"/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058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978" y="1325461"/>
            <a:ext cx="10515600" cy="526828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Sample Template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dirty="0"/>
              <a:t>hostname </a:t>
            </a:r>
            <a:r>
              <a:rPr lang="en-US" sz="1200" dirty="0">
                <a:solidFill>
                  <a:srgbClr val="00B0F0"/>
                </a:solidFill>
              </a:rPr>
              <a:t>[</a:t>
            </a:r>
            <a:r>
              <a:rPr lang="en-US" sz="1200" dirty="0" err="1">
                <a:solidFill>
                  <a:srgbClr val="00B0F0"/>
                </a:solidFill>
              </a:rPr>
              <a:t>hostname_of_device</a:t>
            </a:r>
            <a:r>
              <a:rPr lang="en-US" sz="1200" dirty="0">
                <a:solidFill>
                  <a:srgbClr val="00B0F0"/>
                </a:solidFill>
              </a:rPr>
              <a:t>]					                  </a:t>
            </a:r>
            <a:r>
              <a:rPr lang="en-US" sz="1200" dirty="0">
                <a:solidFill>
                  <a:srgbClr val="92D050"/>
                </a:solidFill>
              </a:rPr>
              <a:t># variable replacement from ‘var’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GOAHEAD FOR (</a:t>
            </a:r>
            <a:r>
              <a:rPr lang="en-US" sz="1200" b="1" dirty="0">
                <a:solidFill>
                  <a:srgbClr val="00B0F0"/>
                </a:solidFill>
              </a:rPr>
              <a:t>[Contender] </a:t>
            </a:r>
            <a:r>
              <a:rPr lang="en-US" sz="1200" b="1" dirty="0">
                <a:solidFill>
                  <a:srgbClr val="FF0000"/>
                </a:solidFill>
              </a:rPr>
              <a:t>== </a:t>
            </a:r>
            <a:r>
              <a:rPr lang="en-US" sz="1200" b="1" dirty="0">
                <a:solidFill>
                  <a:srgbClr val="7030A0"/>
                </a:solidFill>
              </a:rPr>
              <a:t>"</a:t>
            </a:r>
            <a:r>
              <a:rPr lang="en-US" sz="1200" b="1" dirty="0" err="1">
                <a:solidFill>
                  <a:srgbClr val="7030A0"/>
                </a:solidFill>
              </a:rPr>
              <a:t>yellow_vrf</a:t>
            </a:r>
            <a:r>
              <a:rPr lang="en-US" sz="1200" b="1" dirty="0">
                <a:solidFill>
                  <a:srgbClr val="7030A0"/>
                </a:solidFill>
              </a:rPr>
              <a:t>"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 err="1">
                <a:solidFill>
                  <a:srgbClr val="00B0F0"/>
                </a:solidFill>
              </a:rPr>
              <a:t>Int_Type</a:t>
            </a:r>
            <a:r>
              <a:rPr lang="en-US" sz="1200" b="1" dirty="0">
                <a:solidFill>
                  <a:srgbClr val="FF0000"/>
                </a:solidFill>
              </a:rPr>
              <a:t> == </a:t>
            </a:r>
            <a:r>
              <a:rPr lang="en-US" sz="1200" b="1" dirty="0">
                <a:solidFill>
                  <a:srgbClr val="7030A0"/>
                </a:solidFill>
              </a:rPr>
              <a:t>"VRF"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  <a:r>
              <a:rPr lang="en-US" sz="1200" dirty="0">
                <a:solidFill>
                  <a:srgbClr val="FF0000"/>
                </a:solidFill>
              </a:rPr>
              <a:t>                             </a:t>
            </a:r>
            <a:r>
              <a:rPr lang="en-US" sz="1200" dirty="0">
                <a:solidFill>
                  <a:srgbClr val="00B0F0"/>
                </a:solidFill>
              </a:rPr>
              <a:t>                                                      </a:t>
            </a:r>
            <a:r>
              <a:rPr lang="en-US" sz="1200" dirty="0">
                <a:solidFill>
                  <a:srgbClr val="92D050"/>
                </a:solidFill>
              </a:rPr>
              <a:t># Conditional block</a:t>
            </a:r>
            <a:endParaRPr lang="en-US" sz="1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100" dirty="0" err="1"/>
              <a:t>vrf</a:t>
            </a:r>
            <a:r>
              <a:rPr lang="en-US" sz="1100" dirty="0"/>
              <a:t> definition </a:t>
            </a:r>
            <a:r>
              <a:rPr lang="en-US" sz="1100" dirty="0">
                <a:solidFill>
                  <a:srgbClr val="00B0F0"/>
                </a:solidFill>
              </a:rPr>
              <a:t>[Contender]</a:t>
            </a:r>
          </a:p>
          <a:p>
            <a:pPr marL="457200" lvl="1" indent="0">
              <a:buNone/>
            </a:pPr>
            <a:r>
              <a:rPr lang="en-US" sz="1100" dirty="0"/>
              <a:t> description </a:t>
            </a:r>
            <a:r>
              <a:rPr lang="en-US" sz="1100" dirty="0">
                <a:solidFill>
                  <a:srgbClr val="00B0F0"/>
                </a:solidFill>
              </a:rPr>
              <a:t>[</a:t>
            </a:r>
            <a:r>
              <a:rPr lang="en-US" sz="1100" dirty="0" err="1">
                <a:solidFill>
                  <a:srgbClr val="00B0F0"/>
                </a:solidFill>
              </a:rPr>
              <a:t>VRF_Description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rd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F0"/>
                </a:solidFill>
              </a:rPr>
              <a:t>[VRF_RD]</a:t>
            </a:r>
          </a:p>
          <a:p>
            <a:pPr marL="457200" lvl="1" indent="0">
              <a:buNone/>
            </a:pPr>
            <a:r>
              <a:rPr lang="en-US" sz="1100" dirty="0"/>
              <a:t> route-target export </a:t>
            </a:r>
            <a:r>
              <a:rPr lang="en-US" sz="1100" dirty="0">
                <a:solidFill>
                  <a:srgbClr val="00B0F0"/>
                </a:solidFill>
              </a:rPr>
              <a:t>[VRF_RT_EXP]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route-target import </a:t>
            </a:r>
            <a:r>
              <a:rPr lang="en-US" sz="1100" dirty="0">
                <a:solidFill>
                  <a:srgbClr val="00B0F0"/>
                </a:solidFill>
              </a:rPr>
              <a:t>[VRF_RT_IMP]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GOAHEAD END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REPEAT EACH (</a:t>
            </a:r>
            <a:r>
              <a:rPr lang="en-US" sz="1200" b="1" dirty="0">
                <a:solidFill>
                  <a:srgbClr val="00B0F0"/>
                </a:solidFill>
              </a:rPr>
              <a:t>[</a:t>
            </a:r>
            <a:r>
              <a:rPr lang="en-US" sz="1200" b="1" dirty="0" err="1">
                <a:solidFill>
                  <a:srgbClr val="00B0F0"/>
                </a:solidFill>
              </a:rPr>
              <a:t>VlanNumbers</a:t>
            </a:r>
            <a:r>
              <a:rPr lang="en-US" sz="1200" b="1" dirty="0">
                <a:solidFill>
                  <a:srgbClr val="00B0F0"/>
                </a:solidFill>
              </a:rPr>
              <a:t>] </a:t>
            </a:r>
            <a:r>
              <a:rPr lang="en-US" sz="1200" b="1" dirty="0">
                <a:solidFill>
                  <a:srgbClr val="FF0000"/>
                </a:solidFill>
              </a:rPr>
              <a:t>&gt; </a:t>
            </a:r>
            <a:r>
              <a:rPr lang="en-US" sz="1200" b="1" dirty="0">
                <a:solidFill>
                  <a:srgbClr val="7030A0"/>
                </a:solidFill>
              </a:rPr>
              <a:t>600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>
                <a:solidFill>
                  <a:srgbClr val="00B0F0"/>
                </a:solidFill>
              </a:rPr>
              <a:t>[</a:t>
            </a:r>
            <a:r>
              <a:rPr lang="en-US" sz="1200" b="1" dirty="0" err="1">
                <a:solidFill>
                  <a:srgbClr val="00B0F0"/>
                </a:solidFill>
              </a:rPr>
              <a:t>VlanNumbers</a:t>
            </a:r>
            <a:r>
              <a:rPr lang="en-US" sz="1200" b="1" dirty="0">
                <a:solidFill>
                  <a:srgbClr val="00B0F0"/>
                </a:solidFill>
              </a:rPr>
              <a:t>]</a:t>
            </a:r>
            <a:r>
              <a:rPr lang="en-US" sz="1200" b="1" dirty="0">
                <a:solidFill>
                  <a:srgbClr val="FF0000"/>
                </a:solidFill>
              </a:rPr>
              <a:t> &lt; </a:t>
            </a:r>
            <a:r>
              <a:rPr lang="en-US" sz="1200" b="1" dirty="0">
                <a:solidFill>
                  <a:srgbClr val="7030A0"/>
                </a:solidFill>
              </a:rPr>
              <a:t>700</a:t>
            </a:r>
            <a:r>
              <a:rPr lang="en-US" sz="1200" b="1" dirty="0">
                <a:solidFill>
                  <a:srgbClr val="FF0000"/>
                </a:solidFill>
              </a:rPr>
              <a:t>)&amp;(</a:t>
            </a:r>
            <a:r>
              <a:rPr lang="en-US" sz="1200" b="1" dirty="0" err="1">
                <a:solidFill>
                  <a:srgbClr val="00B0F0"/>
                </a:solidFill>
              </a:rPr>
              <a:t>Int_Type</a:t>
            </a:r>
            <a:r>
              <a:rPr lang="en-US" sz="1200" b="1" dirty="0">
                <a:solidFill>
                  <a:srgbClr val="FF0000"/>
                </a:solidFill>
              </a:rPr>
              <a:t> == </a:t>
            </a:r>
            <a:r>
              <a:rPr lang="en-US" sz="1200" b="1" dirty="0">
                <a:solidFill>
                  <a:srgbClr val="7030A0"/>
                </a:solidFill>
              </a:rPr>
              <a:t>"VLAN"</a:t>
            </a:r>
            <a:r>
              <a:rPr lang="en-US" sz="1200" b="1" dirty="0">
                <a:solidFill>
                  <a:srgbClr val="FF0000"/>
                </a:solidFill>
              </a:rPr>
              <a:t>)  </a:t>
            </a:r>
            <a:r>
              <a:rPr lang="en-US" sz="1200" b="1" dirty="0">
                <a:solidFill>
                  <a:srgbClr val="00B0F0"/>
                </a:solidFill>
              </a:rPr>
              <a:t>                                                </a:t>
            </a:r>
            <a:r>
              <a:rPr lang="en-US" sz="1200" dirty="0">
                <a:solidFill>
                  <a:srgbClr val="92D050"/>
                </a:solidFill>
              </a:rPr>
              <a:t># Repetitive block</a:t>
            </a:r>
            <a:endParaRPr lang="en-US" sz="1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1100" dirty="0" err="1"/>
              <a:t>vlan</a:t>
            </a:r>
            <a:r>
              <a:rPr lang="en-US" sz="1100" dirty="0">
                <a:solidFill>
                  <a:srgbClr val="00B0F0"/>
                </a:solidFill>
              </a:rPr>
              <a:t> [</a:t>
            </a:r>
            <a:r>
              <a:rPr lang="en-US" sz="1100" dirty="0" err="1">
                <a:solidFill>
                  <a:srgbClr val="00B0F0"/>
                </a:solidFill>
              </a:rPr>
              <a:t>VlanNumbers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100" dirty="0"/>
              <a:t> name </a:t>
            </a:r>
            <a:r>
              <a:rPr lang="en-US" sz="1100" dirty="0">
                <a:solidFill>
                  <a:srgbClr val="00B0F0"/>
                </a:solidFill>
              </a:rPr>
              <a:t>[</a:t>
            </a:r>
            <a:r>
              <a:rPr lang="en-US" sz="1100" dirty="0" err="1">
                <a:solidFill>
                  <a:srgbClr val="00B0F0"/>
                </a:solidFill>
              </a:rPr>
              <a:t>VlanName</a:t>
            </a:r>
            <a:r>
              <a:rPr lang="en-US" sz="1100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REPEAT STOP</a:t>
            </a:r>
          </a:p>
          <a:p>
            <a:pPr marL="457200" lvl="1" indent="0">
              <a:buNone/>
            </a:pPr>
            <a:r>
              <a:rPr lang="en-US" sz="1200" dirty="0"/>
              <a:t>!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Color Identification in above sample</a:t>
            </a:r>
          </a:p>
          <a:p>
            <a:pPr marL="457200" lvl="1" indent="0">
              <a:buNone/>
            </a:pPr>
            <a:r>
              <a:rPr lang="en-US" sz="1200" dirty="0"/>
              <a:t>Black = Normal strings to be copied to output as it is.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Blue = variables; as per defined in facts file ( var, tables – tabs ).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Red = Conditional &amp; Repetitive blocks 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Purple = value in conditional line to be match with variable.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00B0F0"/>
              </a:solidFill>
            </a:endParaRPr>
          </a:p>
          <a:p>
            <a:pPr lvl="1"/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5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Aabhar</a:t>
            </a: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Thank You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Sukriya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9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1017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configs_generator</vt:lpstr>
      <vt:lpstr>Install package using</vt:lpstr>
      <vt:lpstr>Configuration Generation</vt:lpstr>
      <vt:lpstr>Template Constraints</vt:lpstr>
      <vt:lpstr>Template Constraints</vt:lpstr>
      <vt:lpstr>Example </vt:lpstr>
      <vt:lpstr>Configuration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nettoolkit</dc:title>
  <dc:creator>Lokhandwala, Aliasgar</dc:creator>
  <cp:lastModifiedBy>Lokhandwala, Aliasgar</cp:lastModifiedBy>
  <cp:revision>116</cp:revision>
  <dcterms:created xsi:type="dcterms:W3CDTF">2021-03-11T11:49:37Z</dcterms:created>
  <dcterms:modified xsi:type="dcterms:W3CDTF">2021-03-13T13:52:33Z</dcterms:modified>
</cp:coreProperties>
</file>