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7" r:id="rId8"/>
    <p:sldId id="266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A60C-A0CF-42D3-88AF-19B699070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F672-3295-4480-8D0C-4F4EEB14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E51C-3CA6-4662-AA5D-2AFCB107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072A-D48A-46FC-95B0-99801695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865A-D43D-46F5-90E2-AE79186A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51AB-94C2-4095-A1E2-1A98B45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9F0D-99C5-4E34-BE66-55D0A303B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8253-BA7E-4EBF-8622-CDB7C3DD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C12B-938A-4265-AC92-BA61C4D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8584-1ED6-4EB2-942F-FAD02591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D4159-A7BC-4AAB-A1B6-D0B6787DC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849B2-E4DE-45DF-9C98-C37DDF85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5C12-B1D0-44CA-B07F-CBB08611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70D1-6F3F-4299-898E-FDFBB90D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42B-5A66-4A17-AE30-5881A4A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597F-1A2D-4A0D-B2C5-39B8958E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E8FA-DE18-4526-B4D8-2FC1B641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73B6-2008-4F2C-A09D-B672CE41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7C94-0DA5-4054-8D60-55EB51BE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7375-00CB-4AA4-8B00-CBCBEDB3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4762-2229-4106-81DC-1D573303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69DE-B41F-4733-9082-13EB32D2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560D-2B0B-4F8E-BB4B-7DB937ED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5DE3-03D0-48AB-9EC9-3B9A1808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C6BA-802F-41A3-AA62-296E1600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2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A593-21C8-4DD7-BEB0-F36C1BA0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E042-CB65-4A8C-987B-6BDEBEE61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D0512-20B9-480C-9FCF-37B881627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AD85D-C95B-4ADA-A32E-662D5E3A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0ED3A-67BE-4316-AEB8-E4ACE9B4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6B99C-EC79-4D58-85C7-ED6BB29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707A-8EE1-42FE-A875-876E117E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A1BA-5E00-4732-B250-24C4C7AB5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2D55-8A54-40E0-91BE-02A33441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D2CDA-1F32-4DCE-80D3-4FD2059A4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D1805-EC4B-4C01-A16C-CE773A5EC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CB9F0-AD12-4199-AF05-B184D824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3BE38-BA25-4C83-9D02-1CF71527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7BF53-68A3-4529-B29B-CDD1344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1F05-44DB-41F7-B647-6223E30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8A626-D128-4624-885D-23252904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2CA74-1DD5-4DAD-B5F8-F45171B3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1B2F1-D2FF-4100-8C0A-3DA7A375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0DE04-7A39-49A6-8511-48CB2CEA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BDC9-9059-4073-830C-6CDB3EB4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B41E-314A-4DD4-92E1-18116A1F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B9AF-CC71-4A7E-A0AE-F4D4641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D242-E7FE-47B9-A294-4712B841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D746-1717-4463-8B5C-9FB60027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5C71-BF1D-45EB-BBD7-BA9E63A2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F5DE0-90AA-4222-9B1F-96E9A9D2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2B53C-663F-4848-8F1F-46A1138F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3618-A467-4DF3-ACF6-11640ADF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2B27E-D2E5-4007-8125-E63A0A4A6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DFECE-4DA2-407F-96C2-8A8536F7C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51629-D463-4BB8-ABE1-2FD0F931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4B8C-833C-4606-B272-ABCE92DE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1B304-DE92-450B-A9F1-84C2D9B5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AB0AF-5A3B-4E95-B0FB-8BFD3D67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94EC-094F-463D-A85F-9D7FA2AF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01BA-B0E8-48FE-BD45-A12A0E68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D987-707B-45DD-B209-9DA144D80CC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7CA0-109D-4E62-9BF4-0E8709474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800A-BC99-4B71-B8B5-5D40D86FD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B03AE-64C4-430F-9FAD-2760DDB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developed by [Aliasgar – ALI 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8DF5D-7865-410B-A3DA-C1546E6B8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080808"/>
                </a:solidFill>
              </a:rPr>
              <a:t>configs_generator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1600" dirty="0">
                <a:solidFill>
                  <a:srgbClr val="080808"/>
                </a:solidFill>
              </a:rPr>
              <a:t>[version: 0.0.2]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Configuration Generation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07D71A-9A65-40A9-B30B-CD381C611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15" y="967920"/>
            <a:ext cx="5466806" cy="3075078"/>
          </a:xfrm>
          <a:prstGeom prst="rect">
            <a:avLst/>
          </a:prstGeom>
        </p:spPr>
      </p:pic>
      <p:sp>
        <p:nvSpPr>
          <p:cNvPr id="23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5D29C-6ACF-4570-A98E-E85A2F780E79}"/>
              </a:ext>
            </a:extLst>
          </p:cNvPr>
          <p:cNvSpPr/>
          <p:nvPr/>
        </p:nvSpPr>
        <p:spPr>
          <a:xfrm>
            <a:off x="5802490" y="324433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265892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E097-91BA-41DB-9D0A-1380F6FA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 and Requirements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6D511-01DD-45B2-A811-F1B63D10F003}"/>
              </a:ext>
            </a:extLst>
          </p:cNvPr>
          <p:cNvSpPr txBox="1">
            <a:spLocks/>
          </p:cNvSpPr>
          <p:nvPr/>
        </p:nvSpPr>
        <p:spPr>
          <a:xfrm>
            <a:off x="1653363" y="2184661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Install</a:t>
            </a:r>
          </a:p>
          <a:p>
            <a:pPr marL="685800" lvl="2" indent="0">
              <a:buNone/>
            </a:pPr>
            <a:r>
              <a:rPr lang="en-US" dirty="0"/>
              <a:t>pip install configs_generator</a:t>
            </a:r>
          </a:p>
          <a:p>
            <a:pPr lvl="1"/>
            <a:endParaRPr lang="en-US" dirty="0"/>
          </a:p>
          <a:p>
            <a:r>
              <a:rPr lang="en-US" sz="2400" b="1" dirty="0"/>
              <a:t>Requirements</a:t>
            </a:r>
          </a:p>
          <a:p>
            <a:pPr marL="685800" lvl="2" indent="0">
              <a:buNone/>
            </a:pPr>
            <a:r>
              <a:rPr lang="en-US" dirty="0"/>
              <a:t>pandas and it’s dependent packages (</a:t>
            </a:r>
            <a:r>
              <a:rPr lang="en-US" dirty="0" err="1"/>
              <a:t>xlrd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etc.)</a:t>
            </a:r>
          </a:p>
          <a:p>
            <a:pPr marL="685800" lvl="2" indent="0">
              <a:buNone/>
            </a:pPr>
            <a:r>
              <a:rPr lang="en-US" dirty="0"/>
              <a:t>nettoolkit</a:t>
            </a:r>
          </a:p>
        </p:txBody>
      </p:sp>
    </p:spTree>
    <p:extLst>
      <p:ext uri="{BB962C8B-B14F-4D97-AF65-F5344CB8AC3E}">
        <p14:creationId xmlns:p14="http://schemas.microsoft.com/office/powerpoint/2010/main" val="58139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Configuration Generation</a:t>
            </a:r>
            <a:endParaRPr lang="en-US" dirty="0"/>
          </a:p>
        </p:txBody>
      </p:sp>
      <p:sp>
        <p:nvSpPr>
          <p:cNvPr id="19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015" y="1695372"/>
            <a:ext cx="10788242" cy="5162627"/>
          </a:xfrm>
        </p:spPr>
        <p:txBody>
          <a:bodyPr anchor="t">
            <a:normAutofit lnSpcReduction="10000"/>
          </a:bodyPr>
          <a:lstStyle/>
          <a:p>
            <a:r>
              <a:rPr lang="en-US" sz="1700" b="1" u="sng" dirty="0"/>
              <a:t>Usage Guidelines</a:t>
            </a:r>
          </a:p>
          <a:p>
            <a:pPr marL="457200" lvl="1" indent="0">
              <a:buNone/>
            </a:pPr>
            <a:r>
              <a:rPr lang="en-US" sz="1100" dirty="0"/>
              <a:t>&gt;&gt;&gt; from </a:t>
            </a:r>
            <a:r>
              <a:rPr lang="en-US" sz="1100" dirty="0" err="1"/>
              <a:t>configs_generator</a:t>
            </a:r>
            <a:r>
              <a:rPr lang="en-US" sz="1100" dirty="0"/>
              <a:t> import </a:t>
            </a:r>
            <a:r>
              <a:rPr lang="en-US" sz="1100" dirty="0" err="1"/>
              <a:t>ConfGen</a:t>
            </a:r>
            <a:r>
              <a:rPr lang="en-US" sz="1100" dirty="0"/>
              <a:t>                                           # Import from package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1100" dirty="0"/>
              <a:t>&gt;&gt;&gt; # ~~~~~~~~ define necessary input parameters ~~~~~~~~</a:t>
            </a:r>
          </a:p>
          <a:p>
            <a:pPr marL="457200" lvl="1" indent="0">
              <a:buNone/>
            </a:pPr>
            <a:r>
              <a:rPr lang="en-US" sz="1100" dirty="0"/>
              <a:t>&gt;&gt;&gt; </a:t>
            </a:r>
            <a:r>
              <a:rPr lang="en-US" sz="1100" dirty="0" err="1"/>
              <a:t>template_file</a:t>
            </a:r>
            <a:r>
              <a:rPr lang="en-US" sz="1100" dirty="0"/>
              <a:t> = "templates/distribution_template.txt“                  # Template file with path</a:t>
            </a:r>
          </a:p>
          <a:p>
            <a:pPr marL="457200" lvl="1" indent="0">
              <a:buNone/>
            </a:pPr>
            <a:r>
              <a:rPr lang="en-US" sz="1100" dirty="0"/>
              <a:t>&gt;&gt;&gt; </a:t>
            </a:r>
            <a:r>
              <a:rPr lang="en-US" sz="1100" dirty="0" err="1"/>
              <a:t>output_file</a:t>
            </a:r>
            <a:r>
              <a:rPr lang="en-US" sz="1100" dirty="0"/>
              <a:t> = </a:t>
            </a:r>
            <a:r>
              <a:rPr lang="en-US" sz="1100" dirty="0" err="1"/>
              <a:t>hostname+"_new.txt</a:t>
            </a:r>
            <a:r>
              <a:rPr lang="en-US" sz="1100" dirty="0"/>
              <a:t>“                                                   # Optional: output filename with path ( default: “output.txt”)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1100" dirty="0">
                <a:solidFill>
                  <a:srgbClr val="0070C0"/>
                </a:solidFill>
              </a:rPr>
              <a:t>&gt;&gt;&gt; # ~~~~~~~~~~ provide database (new way) ~~~~~~~~~~~~~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70C0"/>
                </a:solidFill>
              </a:rPr>
              <a:t>&gt;&gt;&gt; </a:t>
            </a:r>
            <a:r>
              <a:rPr lang="en-US" sz="1100" dirty="0" err="1">
                <a:solidFill>
                  <a:srgbClr val="0070C0"/>
                </a:solidFill>
              </a:rPr>
              <a:t>db</a:t>
            </a:r>
            <a:r>
              <a:rPr lang="en-US" sz="1100" dirty="0">
                <a:solidFill>
                  <a:srgbClr val="0070C0"/>
                </a:solidFill>
              </a:rPr>
              <a:t> = “capture/data.xlsx”		# database file with ‘tables’ and ‘var’ sheets.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70C0"/>
                </a:solidFill>
              </a:rPr>
              <a:t>&gt;&gt;&gt; # ~~~~~~~~ initialize an instance of </a:t>
            </a:r>
            <a:r>
              <a:rPr lang="en-US" sz="1100" dirty="0" err="1">
                <a:solidFill>
                  <a:srgbClr val="0070C0"/>
                </a:solidFill>
              </a:rPr>
              <a:t>ConfGen</a:t>
            </a:r>
            <a:r>
              <a:rPr lang="en-US" sz="1100" dirty="0">
                <a:solidFill>
                  <a:srgbClr val="0070C0"/>
                </a:solidFill>
              </a:rPr>
              <a:t> ~~~~~~~~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70C0"/>
                </a:solidFill>
              </a:rPr>
              <a:t>&gt;&gt;&gt; </a:t>
            </a:r>
            <a:r>
              <a:rPr lang="en-US" sz="1100" b="1" dirty="0">
                <a:solidFill>
                  <a:srgbClr val="0070C0"/>
                </a:solidFill>
              </a:rPr>
              <a:t>cg = </a:t>
            </a:r>
            <a:r>
              <a:rPr lang="en-US" sz="1100" b="1" dirty="0" err="1">
                <a:solidFill>
                  <a:srgbClr val="0070C0"/>
                </a:solidFill>
              </a:rPr>
              <a:t>ConfGen</a:t>
            </a:r>
            <a:r>
              <a:rPr lang="en-US" sz="1100" b="1" dirty="0">
                <a:solidFill>
                  <a:srgbClr val="0070C0"/>
                </a:solidFill>
              </a:rPr>
              <a:t>( </a:t>
            </a:r>
            <a:r>
              <a:rPr lang="en-US" sz="1100" b="1" dirty="0" err="1">
                <a:solidFill>
                  <a:srgbClr val="0070C0"/>
                </a:solidFill>
              </a:rPr>
              <a:t>template_file</a:t>
            </a:r>
            <a:r>
              <a:rPr lang="en-US" sz="1100" b="1" dirty="0">
                <a:solidFill>
                  <a:srgbClr val="0070C0"/>
                </a:solidFill>
              </a:rPr>
              <a:t>=</a:t>
            </a:r>
            <a:r>
              <a:rPr lang="en-US" sz="1100" b="1" dirty="0" err="1">
                <a:solidFill>
                  <a:srgbClr val="0070C0"/>
                </a:solidFill>
              </a:rPr>
              <a:t>template_file</a:t>
            </a:r>
            <a:r>
              <a:rPr lang="en-US" sz="1100" b="1" dirty="0">
                <a:solidFill>
                  <a:srgbClr val="0070C0"/>
                </a:solidFill>
              </a:rPr>
              <a:t>,  </a:t>
            </a:r>
            <a:r>
              <a:rPr lang="en-US" sz="1100" b="1" dirty="0" err="1">
                <a:solidFill>
                  <a:srgbClr val="0070C0"/>
                </a:solidFill>
              </a:rPr>
              <a:t>db</a:t>
            </a:r>
            <a:r>
              <a:rPr lang="en-US" sz="1100" b="1" dirty="0">
                <a:solidFill>
                  <a:srgbClr val="0070C0"/>
                </a:solidFill>
              </a:rPr>
              <a:t>=</a:t>
            </a:r>
            <a:r>
              <a:rPr lang="en-US" sz="1100" b="1" dirty="0" err="1">
                <a:solidFill>
                  <a:srgbClr val="0070C0"/>
                </a:solidFill>
              </a:rPr>
              <a:t>db</a:t>
            </a:r>
            <a:r>
              <a:rPr lang="en-US" sz="1100" b="1" dirty="0">
                <a:solidFill>
                  <a:srgbClr val="0070C0"/>
                </a:solidFill>
              </a:rPr>
              <a:t>,   </a:t>
            </a:r>
            <a:r>
              <a:rPr lang="en-US" sz="1100" b="1" dirty="0" err="1">
                <a:solidFill>
                  <a:srgbClr val="0070C0"/>
                </a:solidFill>
              </a:rPr>
              <a:t>output_file</a:t>
            </a:r>
            <a:r>
              <a:rPr lang="en-US" sz="1100" b="1" dirty="0">
                <a:solidFill>
                  <a:srgbClr val="0070C0"/>
                </a:solidFill>
              </a:rPr>
              <a:t>=</a:t>
            </a:r>
            <a:r>
              <a:rPr lang="en-US" sz="1100" b="1" dirty="0" err="1">
                <a:solidFill>
                  <a:srgbClr val="0070C0"/>
                </a:solidFill>
              </a:rPr>
              <a:t>output_file</a:t>
            </a:r>
            <a:r>
              <a:rPr lang="en-US" sz="1100" b="1" dirty="0">
                <a:solidFill>
                  <a:srgbClr val="0070C0"/>
                </a:solidFill>
              </a:rPr>
              <a:t> )</a:t>
            </a:r>
            <a:r>
              <a:rPr lang="en-US" sz="1100" dirty="0">
                <a:solidFill>
                  <a:srgbClr val="0070C0"/>
                </a:solidFill>
              </a:rPr>
              <a:t>                                                                # create an instance 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&gt;&gt;&gt; # ~~~~~~~~~~ provide database (old deprecated way) ~~~~~~~~~~~~~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&gt;&gt;&gt;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xls_db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 = "capture/fact_file.xlsx“                                                         # Excel fact file name with path(which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hastables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 tab)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&gt;&gt;&gt;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xls_db_sheet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 = "tables“                                                                       # tables tab name in fact file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&gt;&gt;&gt;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var_db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 = "capture/fact_file.xlsx"                                                        # Excel fact file name with path(which has var tab)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&gt;&gt;&gt;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var_db_sheet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 = "var“                                                                            # var tab name in fact file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&gt;&gt;&gt; # ~~~~~~~~ initialize an instance of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ConfGen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  ( old deprecated way ) ~~~~~~~~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&gt;&gt;&gt; cg =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ConfGen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(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template_file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template_file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output_file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output_file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, 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xls_db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xls_db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xls_db_sheet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xls_db_sheet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var_db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var_db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var_db_sheet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US" sz="1100" dirty="0" err="1">
                <a:solidFill>
                  <a:schemeClr val="accent2">
                    <a:lumMod val="50000"/>
                  </a:schemeClr>
                </a:solidFill>
              </a:rPr>
              <a:t>var_db_sheet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 )                              # create an instance 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1100" dirty="0"/>
              <a:t>&gt;&gt;&gt; # ~~~~~~~~ generate config from instance ~~~~~~~~</a:t>
            </a:r>
          </a:p>
          <a:p>
            <a:pPr marL="457200" lvl="1" indent="0">
              <a:buNone/>
            </a:pPr>
            <a:r>
              <a:rPr lang="en-US" sz="1100" dirty="0"/>
              <a:t>&gt;&gt;&gt; </a:t>
            </a:r>
            <a:r>
              <a:rPr lang="en-US" sz="1100" dirty="0" err="1"/>
              <a:t>cg.generate</a:t>
            </a:r>
            <a:r>
              <a:rPr lang="en-US" sz="1100" dirty="0"/>
              <a:t>()                                                                                           # generate config using instance</a:t>
            </a:r>
          </a:p>
          <a:p>
            <a:pPr marL="457200" lvl="1" indent="0">
              <a:buNone/>
            </a:pPr>
            <a:r>
              <a:rPr lang="en-US" sz="1100" dirty="0"/>
              <a:t>				                      # Generated config will be stored in given output file.</a:t>
            </a:r>
          </a:p>
        </p:txBody>
      </p:sp>
    </p:spTree>
    <p:extLst>
      <p:ext uri="{BB962C8B-B14F-4D97-AF65-F5344CB8AC3E}">
        <p14:creationId xmlns:p14="http://schemas.microsoft.com/office/powerpoint/2010/main" val="365495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Template Constraints</a:t>
            </a:r>
            <a:endParaRPr lang="en-US" dirty="0"/>
          </a:p>
        </p:txBody>
      </p:sp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626" y="1695372"/>
            <a:ext cx="9820941" cy="5162628"/>
          </a:xfrm>
        </p:spPr>
        <p:txBody>
          <a:bodyPr anchor="t">
            <a:noAutofit/>
          </a:bodyPr>
          <a:lstStyle/>
          <a:p>
            <a:r>
              <a:rPr lang="en-US" sz="1100" dirty="0"/>
              <a:t>Guidelines on preparing Template</a:t>
            </a:r>
          </a:p>
          <a:p>
            <a:pPr marL="457200" lvl="1" indent="0">
              <a:buNone/>
            </a:pPr>
            <a:r>
              <a:rPr lang="en-US" sz="1100" b="1" u="sng" dirty="0"/>
              <a:t>1.  VARIABLE REPLACEMENTS</a:t>
            </a:r>
          </a:p>
          <a:p>
            <a:pPr lvl="1"/>
            <a:r>
              <a:rPr lang="en-US" sz="1100" dirty="0"/>
              <a:t>Variables (“FIND” column ) found on ‘var’ tab of facts file, will get replaced with its value in template.  </a:t>
            </a:r>
          </a:p>
          <a:p>
            <a:pPr lvl="1"/>
            <a:r>
              <a:rPr lang="en-US" sz="1100" dirty="0"/>
              <a:t>Variables (Column Header) found on ‘tables’ tab of facts file, will get replaced with one of its value ( during iteration ). </a:t>
            </a:r>
          </a:p>
          <a:p>
            <a:pPr marL="457200" lvl="1" indent="0">
              <a:buNone/>
            </a:pPr>
            <a:r>
              <a:rPr lang="en-US" sz="1100" dirty="0"/>
              <a:t>So Template should be updated according (as necessary) to match with the variables defined in “var” and  “tables” tab columns.</a:t>
            </a:r>
          </a:p>
          <a:p>
            <a:pPr marL="457200" lvl="1" indent="0">
              <a:buNone/>
            </a:pPr>
            <a:endParaRPr lang="en-US" sz="1100" b="1" u="sng" dirty="0"/>
          </a:p>
          <a:p>
            <a:pPr marL="457200" lvl="1" indent="0">
              <a:buNone/>
            </a:pPr>
            <a:r>
              <a:rPr lang="en-US" sz="1100" b="1" u="sng" dirty="0"/>
              <a:t>2. CONDITIONAL BLOCK</a:t>
            </a:r>
          </a:p>
          <a:p>
            <a:pPr lvl="1"/>
            <a:r>
              <a:rPr lang="en-US" sz="1100" dirty="0"/>
              <a:t>Conditional block can be started with a line starting with “</a:t>
            </a:r>
            <a:r>
              <a:rPr lang="en-US" sz="1100" dirty="0">
                <a:highlight>
                  <a:srgbClr val="00FF00"/>
                </a:highlight>
              </a:rPr>
              <a:t>GOAHEAD FOR &lt;condition&gt;</a:t>
            </a:r>
            <a:r>
              <a:rPr lang="en-US" sz="1100" dirty="0"/>
              <a:t>”</a:t>
            </a:r>
          </a:p>
          <a:p>
            <a:pPr marL="457200" lvl="1" indent="0">
              <a:buNone/>
            </a:pPr>
            <a:r>
              <a:rPr lang="en-US" sz="1100" dirty="0"/>
              <a:t>Where,  &lt;condition&gt; can be a single match condition or multiple matches ( either </a:t>
            </a:r>
            <a:r>
              <a:rPr lang="en-US" sz="1100" b="1" dirty="0"/>
              <a:t>&amp;</a:t>
            </a:r>
            <a:r>
              <a:rPr lang="en-US" sz="1100" dirty="0"/>
              <a:t> or </a:t>
            </a:r>
            <a:r>
              <a:rPr lang="en-US" sz="1100" b="1" dirty="0"/>
              <a:t>|</a:t>
            </a:r>
            <a:r>
              <a:rPr lang="en-US" sz="1100" dirty="0"/>
              <a:t> )</a:t>
            </a:r>
          </a:p>
          <a:p>
            <a:pPr lvl="1"/>
            <a:r>
              <a:rPr lang="en-US" sz="1100" dirty="0"/>
              <a:t>each condition should be defined within bracket ().</a:t>
            </a:r>
          </a:p>
          <a:p>
            <a:pPr lvl="1"/>
            <a:r>
              <a:rPr lang="en-US" sz="1100" dirty="0"/>
              <a:t>Each conditions </a:t>
            </a:r>
            <a:r>
              <a:rPr lang="en-US" sz="1100" u="sng" dirty="0"/>
              <a:t>left portion denotes variable </a:t>
            </a:r>
            <a:r>
              <a:rPr lang="en-US" sz="1100" dirty="0"/>
              <a:t>to be match in fact file, and </a:t>
            </a:r>
            <a:r>
              <a:rPr lang="en-US" sz="1100" u="sng" dirty="0"/>
              <a:t>right portion  denotes value</a:t>
            </a:r>
            <a:r>
              <a:rPr lang="en-US" sz="1100" dirty="0"/>
              <a:t> to be match with the variable.</a:t>
            </a:r>
          </a:p>
          <a:p>
            <a:pPr lvl="1"/>
            <a:r>
              <a:rPr lang="en-US" sz="1100" dirty="0"/>
              <a:t>Conditional operators allowed are = (  </a:t>
            </a:r>
            <a:r>
              <a:rPr lang="en-US" sz="1100" b="1" dirty="0"/>
              <a:t>"%2==", "%2!=", " ==", " !=", "&gt;=", "&lt;=", "&gt; ", "&lt; “  </a:t>
            </a:r>
            <a:r>
              <a:rPr lang="en-US" sz="1100" dirty="0"/>
              <a:t>)</a:t>
            </a:r>
          </a:p>
          <a:p>
            <a:pPr marL="457200" lvl="1" indent="0">
              <a:buNone/>
            </a:pPr>
            <a:r>
              <a:rPr lang="en-US" sz="1100" dirty="0"/>
              <a:t>	"%2==", "%2!=“  </a:t>
            </a:r>
            <a:r>
              <a:rPr lang="en-US" sz="1100" dirty="0">
                <a:sym typeface="Wingdings" panose="05000000000000000000" pitchFamily="2" charset="2"/>
              </a:rPr>
              <a:t> these are useful for matching odd / even number matching</a:t>
            </a:r>
          </a:p>
          <a:p>
            <a:pPr marL="457200" lvl="1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	Others are self explanatory:  is equal to , not equal to,  greater or equal, less or equal,  less than, greater than</a:t>
            </a:r>
          </a:p>
          <a:p>
            <a:pPr marL="457200" lvl="1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	string condition value should be mentioned within “” (inverted commas), numeric value should be mentioned direct (ex: 2005)</a:t>
            </a:r>
          </a:p>
          <a:p>
            <a:pPr lvl="1"/>
            <a:r>
              <a:rPr lang="en-US" sz="1100" dirty="0"/>
              <a:t>In case if provided condition matches more than one record on database, very first matching row will be considered and used.</a:t>
            </a:r>
          </a:p>
          <a:p>
            <a:pPr lvl="1"/>
            <a:r>
              <a:rPr lang="en-US" sz="1100" dirty="0"/>
              <a:t>Conditional block should end with a line starting with “</a:t>
            </a:r>
            <a:r>
              <a:rPr lang="en-US" sz="1100" dirty="0">
                <a:highlight>
                  <a:srgbClr val="00FF00"/>
                </a:highlight>
              </a:rPr>
              <a:t>GOAHEAD END</a:t>
            </a:r>
            <a:r>
              <a:rPr lang="en-US" sz="1100" dirty="0"/>
              <a:t>”</a:t>
            </a:r>
          </a:p>
          <a:p>
            <a:pPr lvl="1"/>
            <a:r>
              <a:rPr lang="en-US" sz="1100" dirty="0"/>
              <a:t>There must be a requirement to have conditional block end correspond to start, otherwise undesired result may produce.</a:t>
            </a:r>
          </a:p>
          <a:p>
            <a:pPr lvl="1"/>
            <a:r>
              <a:rPr lang="en-US" sz="1100" dirty="0"/>
              <a:t>Nested conditional blocks are permitted.</a:t>
            </a:r>
          </a:p>
          <a:p>
            <a:pPr lvl="1"/>
            <a:r>
              <a:rPr lang="en-US" sz="1100" dirty="0"/>
              <a:t>Nesting of Conditional block  and repetitive block inside each other also permitted.</a:t>
            </a:r>
          </a:p>
          <a:p>
            <a:pPr lvl="1"/>
            <a:endParaRPr lang="en-US" sz="1100" dirty="0"/>
          </a:p>
          <a:p>
            <a:pPr marL="457200" lvl="1" indent="0">
              <a:buNone/>
            </a:pPr>
            <a:r>
              <a:rPr lang="en-US" sz="1100" dirty="0"/>
              <a:t>Continue…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144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Template Constraints</a:t>
            </a:r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48" y="1695372"/>
            <a:ext cx="9837719" cy="5162628"/>
          </a:xfrm>
        </p:spPr>
        <p:txBody>
          <a:bodyPr anchor="t">
            <a:normAutofit/>
          </a:bodyPr>
          <a:lstStyle/>
          <a:p>
            <a:r>
              <a:rPr lang="en-US" sz="1100" dirty="0"/>
              <a:t>Guidelines on preparing Template</a:t>
            </a:r>
          </a:p>
          <a:p>
            <a:pPr marL="457200" lvl="1" indent="0">
              <a:buNone/>
            </a:pPr>
            <a:r>
              <a:rPr lang="en-US" sz="1100" dirty="0"/>
              <a:t>Continue from previous page…</a:t>
            </a:r>
          </a:p>
          <a:p>
            <a:pPr lvl="1"/>
            <a:endParaRPr lang="en-US" sz="1100" dirty="0"/>
          </a:p>
          <a:p>
            <a:pPr marL="457200" lvl="1" indent="0">
              <a:buNone/>
            </a:pPr>
            <a:r>
              <a:rPr lang="en-US" sz="1100" b="1" u="sng" dirty="0"/>
              <a:t>3.  REPEATITIVE BLOCK</a:t>
            </a:r>
          </a:p>
          <a:p>
            <a:pPr lvl="1"/>
            <a:r>
              <a:rPr lang="en-US" sz="1100" dirty="0"/>
              <a:t>A repetitive conditional block can be started with a line starting with “</a:t>
            </a:r>
            <a:r>
              <a:rPr lang="en-US" sz="1100" dirty="0">
                <a:highlight>
                  <a:srgbClr val="00FF00"/>
                </a:highlight>
              </a:rPr>
              <a:t>REPEAT EACH &lt;condition&gt;</a:t>
            </a:r>
            <a:r>
              <a:rPr lang="en-US" sz="1100" dirty="0"/>
              <a:t>”</a:t>
            </a:r>
          </a:p>
          <a:p>
            <a:pPr marL="457200" lvl="1" indent="0">
              <a:buNone/>
            </a:pPr>
            <a:r>
              <a:rPr lang="en-US" sz="1100" dirty="0"/>
              <a:t>Where,  &lt;condition&gt; can be a single match condition or multiple matches ( either </a:t>
            </a:r>
            <a:r>
              <a:rPr lang="en-US" sz="1100" b="1" dirty="0"/>
              <a:t>&amp;</a:t>
            </a:r>
            <a:r>
              <a:rPr lang="en-US" sz="1100" dirty="0"/>
              <a:t> or </a:t>
            </a:r>
            <a:r>
              <a:rPr lang="en-US" sz="1100" b="1" dirty="0"/>
              <a:t>|</a:t>
            </a:r>
            <a:r>
              <a:rPr lang="en-US" sz="1100" dirty="0"/>
              <a:t> )</a:t>
            </a:r>
          </a:p>
          <a:p>
            <a:pPr lvl="1"/>
            <a:r>
              <a:rPr lang="en-US" sz="1100" dirty="0"/>
              <a:t>each condition should be defined within bracket ().</a:t>
            </a:r>
          </a:p>
          <a:p>
            <a:pPr lvl="1"/>
            <a:r>
              <a:rPr lang="en-US" sz="1100" dirty="0"/>
              <a:t>Each conditions </a:t>
            </a:r>
            <a:r>
              <a:rPr lang="en-US" sz="1100" u="sng" dirty="0"/>
              <a:t>left portion denotes variable </a:t>
            </a:r>
            <a:r>
              <a:rPr lang="en-US" sz="1100" dirty="0"/>
              <a:t>to be match in fact file, and </a:t>
            </a:r>
            <a:r>
              <a:rPr lang="en-US" sz="1100" u="sng" dirty="0"/>
              <a:t>right portion  denotes value </a:t>
            </a:r>
            <a:r>
              <a:rPr lang="en-US" sz="1100" dirty="0"/>
              <a:t>to be match with the variable.</a:t>
            </a:r>
          </a:p>
          <a:p>
            <a:pPr lvl="1"/>
            <a:r>
              <a:rPr lang="en-US" sz="1100" dirty="0"/>
              <a:t>Conditional operators allowed are = (  </a:t>
            </a:r>
            <a:r>
              <a:rPr lang="en-US" sz="1100" b="1" dirty="0"/>
              <a:t>"%2==", "%2!=", " ==", " !=", "&gt;=", "&lt;=", "&gt; ", "&lt; “  </a:t>
            </a:r>
            <a:r>
              <a:rPr lang="en-US" sz="1100" dirty="0"/>
              <a:t>)</a:t>
            </a:r>
          </a:p>
          <a:p>
            <a:pPr marL="457200" lvl="1" indent="0">
              <a:buNone/>
            </a:pPr>
            <a:r>
              <a:rPr lang="en-US" sz="1100" dirty="0"/>
              <a:t>	"%2==", "%2!=“  </a:t>
            </a:r>
            <a:r>
              <a:rPr lang="en-US" sz="1100" dirty="0">
                <a:sym typeface="Wingdings" panose="05000000000000000000" pitchFamily="2" charset="2"/>
              </a:rPr>
              <a:t> these are useful for matching odd / even number matching</a:t>
            </a:r>
          </a:p>
          <a:p>
            <a:pPr marL="457200" lvl="1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	Others are self explanatory:  is equal to , not equal to,  greater or equal, less or equal,  less than, greater than</a:t>
            </a:r>
          </a:p>
          <a:p>
            <a:pPr marL="457200" lvl="1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	string condition value should be mentioned within “” (inverted commas), numeric value should be mentioned direct (ex: 2005)</a:t>
            </a:r>
            <a:endParaRPr lang="en-US" sz="1100" dirty="0"/>
          </a:p>
          <a:p>
            <a:pPr lvl="1"/>
            <a:r>
              <a:rPr lang="en-US" sz="1100" dirty="0"/>
              <a:t>Each row which matches condition on database, will be used and executed for repetitive config generation.</a:t>
            </a:r>
          </a:p>
          <a:p>
            <a:pPr lvl="1"/>
            <a:r>
              <a:rPr lang="en-US" sz="1100" dirty="0"/>
              <a:t>A repetitive conditional block should end with a line starting with “</a:t>
            </a:r>
            <a:r>
              <a:rPr lang="en-US" sz="1100" dirty="0">
                <a:highlight>
                  <a:srgbClr val="00FF00"/>
                </a:highlight>
              </a:rPr>
              <a:t>REPEAT STOP</a:t>
            </a:r>
            <a:r>
              <a:rPr lang="en-US" sz="1100" dirty="0"/>
              <a:t>”</a:t>
            </a:r>
          </a:p>
          <a:p>
            <a:pPr lvl="1"/>
            <a:r>
              <a:rPr lang="en-US" sz="1100" dirty="0"/>
              <a:t>There must be a requirement to have block end correspond to start block, otherwise undesired result may produce.</a:t>
            </a:r>
          </a:p>
          <a:p>
            <a:pPr lvl="1"/>
            <a:r>
              <a:rPr lang="en-US" sz="1100" dirty="0"/>
              <a:t>Nested repetitive conditional blocks are permitted.</a:t>
            </a:r>
          </a:p>
          <a:p>
            <a:pPr lvl="1"/>
            <a:r>
              <a:rPr lang="en-US" sz="1100" dirty="0"/>
              <a:t>Nesting of Conditional block  and repetitive block inside each other also permitted.</a:t>
            </a:r>
          </a:p>
          <a:p>
            <a:pPr lvl="1"/>
            <a:endParaRPr lang="en-US" sz="1100" dirty="0"/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881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Example 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015" y="1695372"/>
            <a:ext cx="10632532" cy="516262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Sample Template</a:t>
            </a:r>
          </a:p>
          <a:p>
            <a:pPr marL="457200" lvl="1" indent="0">
              <a:buNone/>
            </a:pPr>
            <a:r>
              <a:rPr lang="en-US" sz="1200" dirty="0"/>
              <a:t>!</a:t>
            </a:r>
          </a:p>
          <a:p>
            <a:pPr marL="457200" lvl="1" indent="0">
              <a:buNone/>
            </a:pPr>
            <a:r>
              <a:rPr lang="en-US" sz="1200" dirty="0"/>
              <a:t>hostname </a:t>
            </a:r>
            <a:r>
              <a:rPr lang="en-US" sz="1200" dirty="0">
                <a:solidFill>
                  <a:srgbClr val="00B0F0"/>
                </a:solidFill>
              </a:rPr>
              <a:t>[</a:t>
            </a:r>
            <a:r>
              <a:rPr lang="en-US" sz="1200" dirty="0" err="1">
                <a:solidFill>
                  <a:srgbClr val="00B0F0"/>
                </a:solidFill>
              </a:rPr>
              <a:t>hostname_of_device</a:t>
            </a:r>
            <a:r>
              <a:rPr lang="en-US" sz="1200" dirty="0">
                <a:solidFill>
                  <a:srgbClr val="00B0F0"/>
                </a:solidFill>
              </a:rPr>
              <a:t>]					                  </a:t>
            </a:r>
            <a:r>
              <a:rPr lang="en-US" sz="1200" dirty="0"/>
              <a:t># variable replacement from ‘var’</a:t>
            </a:r>
          </a:p>
          <a:p>
            <a:pPr marL="457200" lvl="1" indent="0">
              <a:buNone/>
            </a:pPr>
            <a:r>
              <a:rPr lang="en-US" sz="1200" dirty="0"/>
              <a:t>!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GOAHEAD FOR (</a:t>
            </a:r>
            <a:r>
              <a:rPr lang="en-US" sz="1200" b="1" dirty="0">
                <a:solidFill>
                  <a:srgbClr val="00B0F0"/>
                </a:solidFill>
              </a:rPr>
              <a:t>[Contender] </a:t>
            </a:r>
            <a:r>
              <a:rPr lang="en-US" sz="1200" b="1" dirty="0">
                <a:solidFill>
                  <a:srgbClr val="FF0000"/>
                </a:solidFill>
              </a:rPr>
              <a:t>== </a:t>
            </a:r>
            <a:r>
              <a:rPr lang="en-US" sz="1200" b="1" dirty="0">
                <a:solidFill>
                  <a:srgbClr val="7030A0"/>
                </a:solidFill>
              </a:rPr>
              <a:t>"</a:t>
            </a:r>
            <a:r>
              <a:rPr lang="en-US" sz="1200" b="1" dirty="0" err="1">
                <a:solidFill>
                  <a:srgbClr val="7030A0"/>
                </a:solidFill>
              </a:rPr>
              <a:t>yellow_vrf</a:t>
            </a:r>
            <a:r>
              <a:rPr lang="en-US" sz="1200" b="1" dirty="0">
                <a:solidFill>
                  <a:srgbClr val="7030A0"/>
                </a:solidFill>
              </a:rPr>
              <a:t>"</a:t>
            </a:r>
            <a:r>
              <a:rPr lang="en-US" sz="1200" b="1" dirty="0">
                <a:solidFill>
                  <a:srgbClr val="FF0000"/>
                </a:solidFill>
              </a:rPr>
              <a:t>)&amp;(</a:t>
            </a:r>
            <a:r>
              <a:rPr lang="en-US" sz="1200" b="1" dirty="0" err="1">
                <a:solidFill>
                  <a:srgbClr val="00B0F0"/>
                </a:solidFill>
              </a:rPr>
              <a:t>Int_Type</a:t>
            </a:r>
            <a:r>
              <a:rPr lang="en-US" sz="1200" b="1" dirty="0">
                <a:solidFill>
                  <a:srgbClr val="FF0000"/>
                </a:solidFill>
              </a:rPr>
              <a:t> == </a:t>
            </a:r>
            <a:r>
              <a:rPr lang="en-US" sz="1200" b="1" dirty="0">
                <a:solidFill>
                  <a:srgbClr val="7030A0"/>
                </a:solidFill>
              </a:rPr>
              <a:t>"VRF"</a:t>
            </a:r>
            <a:r>
              <a:rPr lang="en-US" sz="1200" b="1" dirty="0">
                <a:solidFill>
                  <a:srgbClr val="FF0000"/>
                </a:solidFill>
              </a:rPr>
              <a:t>)</a:t>
            </a:r>
            <a:r>
              <a:rPr lang="en-US" sz="1200" dirty="0">
                <a:solidFill>
                  <a:srgbClr val="FF0000"/>
                </a:solidFill>
              </a:rPr>
              <a:t>                             </a:t>
            </a:r>
            <a:r>
              <a:rPr lang="en-US" sz="1200" dirty="0">
                <a:solidFill>
                  <a:srgbClr val="00B0F0"/>
                </a:solidFill>
              </a:rPr>
              <a:t>                                                      </a:t>
            </a:r>
            <a:r>
              <a:rPr lang="en-US" sz="1200" dirty="0"/>
              <a:t># Conditional block</a:t>
            </a:r>
          </a:p>
          <a:p>
            <a:pPr marL="457200" lvl="1" indent="0">
              <a:buNone/>
            </a:pPr>
            <a:r>
              <a:rPr lang="en-US" sz="1100" dirty="0" err="1"/>
              <a:t>vrf</a:t>
            </a:r>
            <a:r>
              <a:rPr lang="en-US" sz="1100" dirty="0"/>
              <a:t> definition </a:t>
            </a:r>
            <a:r>
              <a:rPr lang="en-US" sz="1100" dirty="0">
                <a:solidFill>
                  <a:srgbClr val="00B0F0"/>
                </a:solidFill>
              </a:rPr>
              <a:t>[Contender]</a:t>
            </a:r>
          </a:p>
          <a:p>
            <a:pPr marL="457200" lvl="1" indent="0">
              <a:buNone/>
            </a:pPr>
            <a:r>
              <a:rPr lang="en-US" sz="1100" dirty="0"/>
              <a:t> description </a:t>
            </a:r>
            <a:r>
              <a:rPr lang="en-US" sz="1100" dirty="0">
                <a:solidFill>
                  <a:srgbClr val="00B0F0"/>
                </a:solidFill>
              </a:rPr>
              <a:t>[</a:t>
            </a:r>
            <a:r>
              <a:rPr lang="en-US" sz="1100" dirty="0" err="1">
                <a:solidFill>
                  <a:srgbClr val="00B0F0"/>
                </a:solidFill>
              </a:rPr>
              <a:t>VRF_Description</a:t>
            </a:r>
            <a:r>
              <a:rPr lang="en-US" sz="1100" dirty="0">
                <a:solidFill>
                  <a:srgbClr val="00B0F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rd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B0F0"/>
                </a:solidFill>
              </a:rPr>
              <a:t>[VRF_RD]</a:t>
            </a:r>
          </a:p>
          <a:p>
            <a:pPr marL="457200" lvl="1" indent="0">
              <a:buNone/>
            </a:pPr>
            <a:r>
              <a:rPr lang="en-US" sz="1100" dirty="0"/>
              <a:t> route-target export </a:t>
            </a:r>
            <a:r>
              <a:rPr lang="en-US" sz="1100" dirty="0">
                <a:solidFill>
                  <a:srgbClr val="00B0F0"/>
                </a:solidFill>
              </a:rPr>
              <a:t>[VRF_RT_EXP]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route-target import </a:t>
            </a:r>
            <a:r>
              <a:rPr lang="en-US" sz="1100" dirty="0">
                <a:solidFill>
                  <a:srgbClr val="00B0F0"/>
                </a:solidFill>
              </a:rPr>
              <a:t>[VRF_RT_IMP]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GOAHEAD END</a:t>
            </a:r>
          </a:p>
          <a:p>
            <a:pPr marL="457200" lvl="1" indent="0">
              <a:buNone/>
            </a:pPr>
            <a:r>
              <a:rPr lang="en-US" sz="1200" dirty="0"/>
              <a:t>!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REPEAT EACH (</a:t>
            </a:r>
            <a:r>
              <a:rPr lang="en-US" sz="1200" b="1" dirty="0">
                <a:solidFill>
                  <a:srgbClr val="00B0F0"/>
                </a:solidFill>
              </a:rPr>
              <a:t>[</a:t>
            </a:r>
            <a:r>
              <a:rPr lang="en-US" sz="1200" b="1" dirty="0" err="1">
                <a:solidFill>
                  <a:srgbClr val="00B0F0"/>
                </a:solidFill>
              </a:rPr>
              <a:t>VlanNumbers</a:t>
            </a:r>
            <a:r>
              <a:rPr lang="en-US" sz="1200" b="1" dirty="0">
                <a:solidFill>
                  <a:srgbClr val="00B0F0"/>
                </a:solidFill>
              </a:rPr>
              <a:t>] </a:t>
            </a:r>
            <a:r>
              <a:rPr lang="en-US" sz="1200" b="1" dirty="0">
                <a:solidFill>
                  <a:srgbClr val="FF0000"/>
                </a:solidFill>
              </a:rPr>
              <a:t>&gt; </a:t>
            </a:r>
            <a:r>
              <a:rPr lang="en-US" sz="1200" b="1" dirty="0">
                <a:solidFill>
                  <a:srgbClr val="7030A0"/>
                </a:solidFill>
              </a:rPr>
              <a:t>600</a:t>
            </a:r>
            <a:r>
              <a:rPr lang="en-US" sz="1200" b="1" dirty="0">
                <a:solidFill>
                  <a:srgbClr val="FF0000"/>
                </a:solidFill>
              </a:rPr>
              <a:t>)&amp;(</a:t>
            </a:r>
            <a:r>
              <a:rPr lang="en-US" sz="1200" b="1" dirty="0">
                <a:solidFill>
                  <a:srgbClr val="00B0F0"/>
                </a:solidFill>
              </a:rPr>
              <a:t>[</a:t>
            </a:r>
            <a:r>
              <a:rPr lang="en-US" sz="1200" b="1" dirty="0" err="1">
                <a:solidFill>
                  <a:srgbClr val="00B0F0"/>
                </a:solidFill>
              </a:rPr>
              <a:t>VlanNumbers</a:t>
            </a:r>
            <a:r>
              <a:rPr lang="en-US" sz="1200" b="1" dirty="0">
                <a:solidFill>
                  <a:srgbClr val="00B0F0"/>
                </a:solidFill>
              </a:rPr>
              <a:t>]</a:t>
            </a:r>
            <a:r>
              <a:rPr lang="en-US" sz="1200" b="1" dirty="0">
                <a:solidFill>
                  <a:srgbClr val="FF0000"/>
                </a:solidFill>
              </a:rPr>
              <a:t> &lt; </a:t>
            </a:r>
            <a:r>
              <a:rPr lang="en-US" sz="1200" b="1" dirty="0">
                <a:solidFill>
                  <a:srgbClr val="7030A0"/>
                </a:solidFill>
              </a:rPr>
              <a:t>700</a:t>
            </a:r>
            <a:r>
              <a:rPr lang="en-US" sz="1200" b="1" dirty="0">
                <a:solidFill>
                  <a:srgbClr val="FF0000"/>
                </a:solidFill>
              </a:rPr>
              <a:t>)&amp;(</a:t>
            </a:r>
            <a:r>
              <a:rPr lang="en-US" sz="1200" b="1" dirty="0" err="1">
                <a:solidFill>
                  <a:srgbClr val="00B0F0"/>
                </a:solidFill>
              </a:rPr>
              <a:t>Int_Type</a:t>
            </a:r>
            <a:r>
              <a:rPr lang="en-US" sz="1200" b="1" dirty="0">
                <a:solidFill>
                  <a:srgbClr val="FF0000"/>
                </a:solidFill>
              </a:rPr>
              <a:t> == </a:t>
            </a:r>
            <a:r>
              <a:rPr lang="en-US" sz="1200" b="1" dirty="0">
                <a:solidFill>
                  <a:srgbClr val="7030A0"/>
                </a:solidFill>
              </a:rPr>
              <a:t>"VLAN"</a:t>
            </a:r>
            <a:r>
              <a:rPr lang="en-US" sz="1200" b="1" dirty="0">
                <a:solidFill>
                  <a:srgbClr val="FF0000"/>
                </a:solidFill>
              </a:rPr>
              <a:t>)  </a:t>
            </a:r>
            <a:r>
              <a:rPr lang="en-US" sz="1200" b="1" dirty="0">
                <a:solidFill>
                  <a:srgbClr val="00B0F0"/>
                </a:solidFill>
              </a:rPr>
              <a:t>                                                </a:t>
            </a:r>
            <a:r>
              <a:rPr lang="en-US" sz="1200" dirty="0"/>
              <a:t># Repetitive block</a:t>
            </a:r>
          </a:p>
          <a:p>
            <a:pPr marL="457200" lvl="1" indent="0">
              <a:buNone/>
            </a:pPr>
            <a:r>
              <a:rPr lang="en-US" sz="1100" dirty="0" err="1"/>
              <a:t>vlan</a:t>
            </a:r>
            <a:r>
              <a:rPr lang="en-US" sz="1100" dirty="0">
                <a:solidFill>
                  <a:srgbClr val="00B0F0"/>
                </a:solidFill>
              </a:rPr>
              <a:t> [</a:t>
            </a:r>
            <a:r>
              <a:rPr lang="en-US" sz="1100" dirty="0" err="1">
                <a:solidFill>
                  <a:srgbClr val="00B0F0"/>
                </a:solidFill>
              </a:rPr>
              <a:t>VlanNumbers</a:t>
            </a:r>
            <a:r>
              <a:rPr lang="en-US" sz="1100" dirty="0">
                <a:solidFill>
                  <a:srgbClr val="00B0F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sz="1100" dirty="0"/>
              <a:t> name </a:t>
            </a:r>
            <a:r>
              <a:rPr lang="en-US" sz="1100" dirty="0">
                <a:solidFill>
                  <a:srgbClr val="00B0F0"/>
                </a:solidFill>
              </a:rPr>
              <a:t>[</a:t>
            </a:r>
            <a:r>
              <a:rPr lang="en-US" sz="1100" dirty="0" err="1">
                <a:solidFill>
                  <a:srgbClr val="00B0F0"/>
                </a:solidFill>
              </a:rPr>
              <a:t>VlanName</a:t>
            </a:r>
            <a:r>
              <a:rPr lang="en-US" sz="1100" dirty="0">
                <a:solidFill>
                  <a:srgbClr val="00B0F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REPEAT STOP</a:t>
            </a:r>
          </a:p>
          <a:p>
            <a:pPr marL="457200" lvl="1" indent="0">
              <a:buNone/>
            </a:pPr>
            <a:r>
              <a:rPr lang="en-US" sz="1200" dirty="0"/>
              <a:t>!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Color Identification in above sample</a:t>
            </a:r>
          </a:p>
          <a:p>
            <a:pPr marL="457200" lvl="1" indent="0">
              <a:buNone/>
            </a:pPr>
            <a:r>
              <a:rPr lang="en-US" sz="1200" dirty="0"/>
              <a:t>Black = Normal strings to be copied to output as it is.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Blue = variables; as per defined in facts file ( var, tables – tabs ).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Red = Conditional &amp; Repetitive blocks definition 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Purple = value in conditional line to be match with variable.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00B0F0"/>
              </a:solidFill>
            </a:endParaRPr>
          </a:p>
          <a:p>
            <a:pPr lvl="1"/>
            <a:endParaRPr lang="en-US" sz="1200" dirty="0">
              <a:solidFill>
                <a:srgbClr val="00B0F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4EC7A4-B0A9-4B8E-AC26-245F942B2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335975"/>
              </p:ext>
            </p:extLst>
          </p:nvPr>
        </p:nvGraphicFramePr>
        <p:xfrm>
          <a:off x="9261446" y="424188"/>
          <a:ext cx="2579101" cy="99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Packager Shell Object" showAsIcon="1" r:id="rId3" imgW="808560" imgH="311400" progId="Package">
                  <p:embed/>
                </p:oleObj>
              </mc:Choice>
              <mc:Fallback>
                <p:oleObj name="Packager Shell Object" showAsIcon="1" r:id="rId3" imgW="80856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1446" y="424188"/>
                        <a:ext cx="2579101" cy="993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81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Bonus / Advanced Inputs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6" y="1695372"/>
            <a:ext cx="10804849" cy="4985346"/>
          </a:xfrm>
        </p:spPr>
        <p:txBody>
          <a:bodyPr anchor="t">
            <a:normAutofit/>
          </a:bodyPr>
          <a:lstStyle/>
          <a:p>
            <a:r>
              <a:rPr lang="en-US" sz="2000" b="1" u="sng" dirty="0"/>
              <a:t>ODD / EVEN Number matching in condition</a:t>
            </a:r>
          </a:p>
          <a:p>
            <a:pPr lvl="1"/>
            <a:r>
              <a:rPr lang="en-US" sz="2000" dirty="0"/>
              <a:t>Odd match can be obtained either using  </a:t>
            </a:r>
            <a:r>
              <a:rPr lang="en-US" sz="2000" dirty="0">
                <a:highlight>
                  <a:srgbClr val="FFFF00"/>
                </a:highlight>
              </a:rPr>
              <a:t>( [variable]  %2==  1 )  </a:t>
            </a:r>
            <a:r>
              <a:rPr lang="en-US" sz="2000" dirty="0"/>
              <a:t>or using </a:t>
            </a:r>
            <a:r>
              <a:rPr lang="en-US" sz="2000" dirty="0">
                <a:highlight>
                  <a:srgbClr val="FFFF00"/>
                </a:highlight>
              </a:rPr>
              <a:t>( [variable] %2!=  0 ) </a:t>
            </a:r>
          </a:p>
          <a:p>
            <a:pPr lvl="1"/>
            <a:r>
              <a:rPr lang="en-US" sz="2000" dirty="0"/>
              <a:t>Even match can be obtained either using  </a:t>
            </a:r>
            <a:r>
              <a:rPr lang="en-US" sz="2000" dirty="0">
                <a:highlight>
                  <a:srgbClr val="FFFF00"/>
                </a:highlight>
              </a:rPr>
              <a:t>( [variable]  %2==  0 )  </a:t>
            </a:r>
            <a:r>
              <a:rPr lang="en-US" sz="2000" dirty="0"/>
              <a:t>or using </a:t>
            </a:r>
            <a:r>
              <a:rPr lang="en-US" sz="2000" dirty="0">
                <a:highlight>
                  <a:srgbClr val="FFFF00"/>
                </a:highlight>
              </a:rPr>
              <a:t>( [variable] %2!=  1 ) </a:t>
            </a:r>
          </a:p>
          <a:p>
            <a:pPr lvl="1"/>
            <a:r>
              <a:rPr lang="en-US" sz="2000" b="1" u="sng" dirty="0"/>
              <a:t>Example:</a:t>
            </a:r>
          </a:p>
          <a:p>
            <a:pPr marL="457200" lvl="1" indent="0">
              <a:buNone/>
            </a:pPr>
            <a:r>
              <a:rPr lang="en-US" sz="1400" dirty="0"/>
              <a:t>REPEAT EACH ([</a:t>
            </a:r>
            <a:r>
              <a:rPr lang="en-US" sz="1400" dirty="0" err="1"/>
              <a:t>interface_type</a:t>
            </a:r>
            <a:r>
              <a:rPr lang="en-US" sz="1400" dirty="0"/>
              <a:t>] == "VLAN") &amp; </a:t>
            </a:r>
            <a:r>
              <a:rPr lang="en-US" sz="1400" dirty="0">
                <a:highlight>
                  <a:srgbClr val="FFFF00"/>
                </a:highlight>
              </a:rPr>
              <a:t>([</a:t>
            </a:r>
            <a:r>
              <a:rPr lang="en-US" sz="1400" dirty="0" err="1">
                <a:highlight>
                  <a:srgbClr val="FFFF00"/>
                </a:highlight>
              </a:rPr>
              <a:t>vlan_number</a:t>
            </a:r>
            <a:r>
              <a:rPr lang="en-US" sz="1400" dirty="0">
                <a:highlight>
                  <a:srgbClr val="FFFF00"/>
                </a:highlight>
              </a:rPr>
              <a:t>] %2!= 0)</a:t>
            </a:r>
          </a:p>
          <a:p>
            <a:pPr marL="457200" lvl="1" indent="0">
              <a:buNone/>
            </a:pPr>
            <a:r>
              <a:rPr lang="en-US" sz="1400" dirty="0"/>
              <a:t>Interface [</a:t>
            </a:r>
            <a:r>
              <a:rPr lang="en-US" sz="1400" dirty="0" err="1"/>
              <a:t>vlan_number</a:t>
            </a:r>
            <a:r>
              <a:rPr lang="en-US" sz="1400" dirty="0"/>
              <a:t>]</a:t>
            </a:r>
          </a:p>
          <a:p>
            <a:pPr marL="457200" lvl="1" indent="0">
              <a:buNone/>
            </a:pPr>
            <a:r>
              <a:rPr lang="en-US" sz="1400" dirty="0"/>
              <a:t>  description [</a:t>
            </a:r>
            <a:r>
              <a:rPr lang="en-US" sz="1400" dirty="0" err="1"/>
              <a:t>int_description</a:t>
            </a:r>
            <a:r>
              <a:rPr lang="en-US" sz="1400" dirty="0"/>
              <a:t>]</a:t>
            </a:r>
          </a:p>
          <a:p>
            <a:pPr marL="457200" lvl="1" indent="0">
              <a:buNone/>
            </a:pPr>
            <a:r>
              <a:rPr lang="en-US" sz="1400" dirty="0"/>
              <a:t>  ip address [</a:t>
            </a:r>
            <a:r>
              <a:rPr lang="en-US" sz="1400" dirty="0" err="1"/>
              <a:t>int_add</a:t>
            </a:r>
            <a:r>
              <a:rPr lang="en-US" sz="1400" dirty="0"/>
              <a:t>] [</a:t>
            </a:r>
            <a:r>
              <a:rPr lang="en-US" sz="1400" dirty="0" err="1"/>
              <a:t>int_add_mask</a:t>
            </a:r>
            <a:r>
              <a:rPr lang="en-US" sz="1400" dirty="0"/>
              <a:t>]</a:t>
            </a:r>
          </a:p>
          <a:p>
            <a:pPr marL="457200" lvl="1" indent="0">
              <a:buNone/>
            </a:pPr>
            <a:r>
              <a:rPr lang="en-US" sz="1400" dirty="0"/>
              <a:t>!</a:t>
            </a:r>
          </a:p>
          <a:p>
            <a:pPr marL="457200" lvl="1" indent="0">
              <a:buNone/>
            </a:pPr>
            <a:r>
              <a:rPr lang="en-US" sz="1400" dirty="0"/>
              <a:t>REPEAT STOP</a:t>
            </a:r>
          </a:p>
        </p:txBody>
      </p:sp>
    </p:spTree>
    <p:extLst>
      <p:ext uri="{BB962C8B-B14F-4D97-AF65-F5344CB8AC3E}">
        <p14:creationId xmlns:p14="http://schemas.microsoft.com/office/powerpoint/2010/main" val="407235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Bonus / Advanced Inputs </a:t>
            </a:r>
            <a:r>
              <a:rPr lang="en-US" sz="1800" dirty="0"/>
              <a:t>continued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404" y="1696297"/>
            <a:ext cx="10241587" cy="5166360"/>
          </a:xfrm>
        </p:spPr>
        <p:txBody>
          <a:bodyPr anchor="t">
            <a:normAutofit/>
          </a:bodyPr>
          <a:lstStyle/>
          <a:p>
            <a:r>
              <a:rPr lang="en-US" sz="1600" b="1" u="sng" dirty="0"/>
              <a:t>Additional Inputs to </a:t>
            </a:r>
            <a:r>
              <a:rPr lang="en-US" sz="2400" b="1" u="sng" dirty="0" err="1"/>
              <a:t>ConfGen</a:t>
            </a:r>
            <a:endParaRPr lang="en-US" sz="1600" b="1" u="sng" dirty="0"/>
          </a:p>
          <a:p>
            <a:pPr lvl="1"/>
            <a:r>
              <a:rPr lang="en-US" sz="1600" b="1" dirty="0" err="1"/>
              <a:t>confGen_minimal</a:t>
            </a:r>
            <a:r>
              <a:rPr lang="en-US" sz="1600" b="1" dirty="0"/>
              <a:t>=True</a:t>
            </a:r>
            <a:r>
              <a:rPr lang="en-US" sz="1600" dirty="0"/>
              <a:t>	(executes var sheet replacement only. ( default: False) )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 err="1"/>
              <a:t>find_column_name</a:t>
            </a:r>
            <a:r>
              <a:rPr lang="en-US" sz="1600" b="1" dirty="0"/>
              <a:t>=“Find”</a:t>
            </a:r>
            <a:r>
              <a:rPr lang="en-US" sz="1600" dirty="0"/>
              <a:t> ( custom FIND column name on var sheet (default: “FIND”) )</a:t>
            </a:r>
          </a:p>
          <a:p>
            <a:pPr lvl="1"/>
            <a:r>
              <a:rPr lang="en-US" sz="1600" b="1" dirty="0" err="1"/>
              <a:t>replace_column_name</a:t>
            </a:r>
            <a:r>
              <a:rPr lang="en-US" sz="1600" b="1" dirty="0"/>
              <a:t>=“Replace”</a:t>
            </a:r>
            <a:r>
              <a:rPr lang="en-US" sz="1600" dirty="0"/>
              <a:t> ( custom REPLACE column name on var sheet (default: “REPLACE”) )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 err="1"/>
              <a:t>condition_starter</a:t>
            </a:r>
            <a:r>
              <a:rPr lang="en-US" sz="1600" b="1" dirty="0"/>
              <a:t>=“GOAHEAD FOR”</a:t>
            </a:r>
            <a:r>
              <a:rPr lang="en-US" sz="1600" dirty="0"/>
              <a:t> ( conditional section start identifier (default: “GOAHEAD FOR”) )</a:t>
            </a:r>
          </a:p>
          <a:p>
            <a:pPr lvl="1"/>
            <a:r>
              <a:rPr lang="en-US" sz="1600" b="1" dirty="0" err="1"/>
              <a:t>condition_stopper</a:t>
            </a:r>
            <a:r>
              <a:rPr lang="en-US" sz="1600" b="1" dirty="0"/>
              <a:t>=“GOAHEAD END”</a:t>
            </a:r>
            <a:r>
              <a:rPr lang="en-US" sz="1600" dirty="0"/>
              <a:t> ( conditional section end identifier (default: “GOAHEAD END”) )</a:t>
            </a:r>
          </a:p>
          <a:p>
            <a:pPr lvl="1"/>
            <a:r>
              <a:rPr lang="en-US" sz="1600" b="1" dirty="0" err="1"/>
              <a:t>repeat_starter</a:t>
            </a:r>
            <a:r>
              <a:rPr lang="en-US" sz="1600" b="1" dirty="0"/>
              <a:t>=“REPEAT EACH”</a:t>
            </a:r>
            <a:r>
              <a:rPr lang="en-US" sz="1600" dirty="0"/>
              <a:t> ( repeat section start identifier (default: “REPEAT EACH”) )</a:t>
            </a:r>
          </a:p>
          <a:p>
            <a:pPr lvl="1"/>
            <a:r>
              <a:rPr lang="en-US" sz="1600" b="1" dirty="0" err="1"/>
              <a:t>repeat_stopper</a:t>
            </a:r>
            <a:r>
              <a:rPr lang="en-US" sz="1600" b="1" dirty="0"/>
              <a:t>=“REPEAT STOP”</a:t>
            </a:r>
            <a:r>
              <a:rPr lang="en-US" sz="1600" dirty="0"/>
              <a:t> ( repeat section end identifier (default: “REPEAT STOP”) )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 err="1"/>
              <a:t>nested_section_var_identifier</a:t>
            </a:r>
            <a:r>
              <a:rPr lang="en-US" sz="1600" b="1" dirty="0"/>
              <a:t>=“PARENT” </a:t>
            </a:r>
            <a:r>
              <a:rPr lang="en-US" sz="1600" dirty="0"/>
              <a:t>( nested section variable identifier if used (default: “PARENT”) ) </a:t>
            </a:r>
            <a:r>
              <a:rPr lang="en-US" sz="1600" dirty="0">
                <a:solidFill>
                  <a:srgbClr val="FF0000"/>
                </a:solidFill>
              </a:rPr>
              <a:t>**</a:t>
            </a:r>
          </a:p>
          <a:p>
            <a:pPr marL="457200" lvl="1" indent="0">
              <a:buNone/>
            </a:pPr>
            <a:r>
              <a:rPr lang="en-US" sz="1050" dirty="0">
                <a:solidFill>
                  <a:srgbClr val="FF0000"/>
                </a:solidFill>
              </a:rPr>
              <a:t>** see more details on Nested Section Variable Identifier Declaration in Template section</a:t>
            </a:r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r>
              <a:rPr lang="en-US" sz="1050" b="1" dirty="0"/>
              <a:t>Note:</a:t>
            </a:r>
            <a:r>
              <a:rPr lang="en-US" sz="1050" dirty="0"/>
              <a:t> These are enhancement of version 0.0.2</a:t>
            </a:r>
          </a:p>
        </p:txBody>
      </p:sp>
    </p:spTree>
    <p:extLst>
      <p:ext uri="{BB962C8B-B14F-4D97-AF65-F5344CB8AC3E}">
        <p14:creationId xmlns:p14="http://schemas.microsoft.com/office/powerpoint/2010/main" val="231677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Bonus / Advanced Inputs </a:t>
            </a:r>
            <a:r>
              <a:rPr lang="en-US" sz="1800" dirty="0"/>
              <a:t>continued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24" y="1697238"/>
            <a:ext cx="10886980" cy="5166359"/>
          </a:xfrm>
        </p:spPr>
        <p:txBody>
          <a:bodyPr anchor="t">
            <a:normAutofit/>
          </a:bodyPr>
          <a:lstStyle/>
          <a:p>
            <a:r>
              <a:rPr lang="en-US" sz="1600" b="1" u="sng" dirty="0"/>
              <a:t>Nested Section Variable Identifier Declaration in Template:</a:t>
            </a:r>
          </a:p>
          <a:p>
            <a:pPr lvl="1"/>
            <a:r>
              <a:rPr lang="en-US" sz="1600" dirty="0"/>
              <a:t>There are certain situations where match requires dynamic value; based on previous match.</a:t>
            </a:r>
          </a:p>
          <a:p>
            <a:pPr lvl="1"/>
            <a:r>
              <a:rPr lang="en-US" sz="1600" dirty="0"/>
              <a:t>Nested section condition servers this purpose.</a:t>
            </a:r>
          </a:p>
          <a:p>
            <a:pPr lvl="1"/>
            <a:r>
              <a:rPr lang="en-US" sz="1600" dirty="0"/>
              <a:t>In a dynamic value match condition,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u="sng" dirty="0"/>
              <a:t>left portion of equation denotes child match variable</a:t>
            </a:r>
            <a:r>
              <a:rPr lang="en-US" sz="1600" dirty="0"/>
              <a:t>, and </a:t>
            </a:r>
            <a:r>
              <a:rPr lang="en-US" sz="1600" u="sng" dirty="0"/>
              <a:t>right portion denotes parent match variable</a:t>
            </a:r>
            <a:endParaRPr lang="en-US" sz="1600" dirty="0"/>
          </a:p>
          <a:p>
            <a:pPr lvl="1"/>
            <a:r>
              <a:rPr lang="en-US" sz="1600" dirty="0"/>
              <a:t>Example:</a:t>
            </a:r>
          </a:p>
          <a:p>
            <a:pPr marL="914400" lvl="2" indent="0">
              <a:buNone/>
            </a:pPr>
            <a:r>
              <a:rPr lang="en-US" sz="1200" dirty="0"/>
              <a:t>REPEAT EACH ([</a:t>
            </a:r>
            <a:r>
              <a:rPr lang="en-US" sz="1200" dirty="0" err="1"/>
              <a:t>interface_type</a:t>
            </a:r>
            <a:r>
              <a:rPr lang="en-US" sz="1200" dirty="0"/>
              <a:t>] == "VRF")					# condition 1</a:t>
            </a:r>
          </a:p>
          <a:p>
            <a:pPr marL="914400" lvl="2" indent="0">
              <a:buNone/>
            </a:pPr>
            <a:r>
              <a:rPr lang="en-US" sz="1200" dirty="0"/>
              <a:t>    [</a:t>
            </a:r>
            <a:r>
              <a:rPr lang="en-US" sz="1200" dirty="0" err="1"/>
              <a:t>vrf_name</a:t>
            </a:r>
            <a:r>
              <a:rPr lang="en-US" sz="1200" dirty="0"/>
              <a:t>] { </a:t>
            </a:r>
          </a:p>
          <a:p>
            <a:pPr marL="914400" lvl="2" indent="0">
              <a:buNone/>
            </a:pPr>
            <a:r>
              <a:rPr lang="en-US" sz="1200" dirty="0"/>
              <a:t>    REPEAT EACH ([</a:t>
            </a:r>
            <a:r>
              <a:rPr lang="en-US" sz="1200" dirty="0" err="1"/>
              <a:t>interface_type</a:t>
            </a:r>
            <a:r>
              <a:rPr lang="en-US" sz="1200" dirty="0"/>
              <a:t>] == "VLAN") &amp; ( </a:t>
            </a:r>
            <a:r>
              <a:rPr lang="en-US" sz="1200" dirty="0">
                <a:highlight>
                  <a:srgbClr val="FF00FF"/>
                </a:highlight>
              </a:rPr>
              <a:t>[</a:t>
            </a:r>
            <a:r>
              <a:rPr lang="en-US" sz="1200" dirty="0" err="1">
                <a:highlight>
                  <a:srgbClr val="FF00FF"/>
                </a:highlight>
              </a:rPr>
              <a:t>int_vrf</a:t>
            </a:r>
            <a:r>
              <a:rPr lang="en-US" sz="1200" dirty="0">
                <a:highlight>
                  <a:srgbClr val="FF00FF"/>
                </a:highlight>
              </a:rPr>
              <a:t>]</a:t>
            </a:r>
            <a:r>
              <a:rPr lang="en-US" sz="1200" dirty="0"/>
              <a:t> == </a:t>
            </a:r>
            <a:r>
              <a:rPr lang="en-US" sz="1200" dirty="0">
                <a:highlight>
                  <a:srgbClr val="FFFF00"/>
                </a:highlight>
              </a:rPr>
              <a:t>PARENT</a:t>
            </a:r>
            <a:r>
              <a:rPr lang="en-US" sz="1200" dirty="0"/>
              <a:t>.</a:t>
            </a:r>
            <a:r>
              <a:rPr lang="en-US" sz="1200" dirty="0">
                <a:highlight>
                  <a:srgbClr val="00FF00"/>
                </a:highlight>
              </a:rPr>
              <a:t>[</a:t>
            </a:r>
            <a:r>
              <a:rPr lang="en-US" sz="1200" dirty="0" err="1">
                <a:highlight>
                  <a:srgbClr val="00FF00"/>
                </a:highlight>
              </a:rPr>
              <a:t>vrf_name</a:t>
            </a:r>
            <a:r>
              <a:rPr lang="en-US" sz="1200" dirty="0">
                <a:highlight>
                  <a:srgbClr val="00FF00"/>
                </a:highlight>
              </a:rPr>
              <a:t>] </a:t>
            </a:r>
            <a:r>
              <a:rPr lang="en-US" sz="1200" dirty="0"/>
              <a:t>)		# condition 2</a:t>
            </a:r>
            <a:endParaRPr lang="en-US" sz="1200" b="1" dirty="0"/>
          </a:p>
          <a:p>
            <a:pPr marL="914400" lvl="2" indent="0">
              <a:buNone/>
            </a:pPr>
            <a:r>
              <a:rPr lang="en-US" sz="1200" dirty="0"/>
              <a:t>        interfaces </a:t>
            </a:r>
            <a:r>
              <a:rPr lang="en-US" sz="1200" dirty="0" err="1"/>
              <a:t>irb</a:t>
            </a:r>
            <a:r>
              <a:rPr lang="en-US" sz="1200" dirty="0"/>
              <a:t>.[interface];</a:t>
            </a:r>
          </a:p>
          <a:p>
            <a:pPr marL="914400" lvl="2" indent="0">
              <a:buNone/>
            </a:pPr>
            <a:r>
              <a:rPr lang="en-US" sz="1200" dirty="0"/>
              <a:t>    REPEAT STOP</a:t>
            </a:r>
          </a:p>
          <a:p>
            <a:pPr marL="914400" lvl="2" indent="0">
              <a:buNone/>
            </a:pPr>
            <a:r>
              <a:rPr lang="en-US" sz="1200" dirty="0"/>
              <a:t>    }</a:t>
            </a:r>
          </a:p>
          <a:p>
            <a:pPr marL="914400" lvl="2" indent="0">
              <a:buNone/>
            </a:pPr>
            <a:r>
              <a:rPr lang="en-US" sz="1200" dirty="0"/>
              <a:t>REPEAT STOP</a:t>
            </a:r>
          </a:p>
          <a:p>
            <a:pPr marL="457200" lvl="1" indent="0">
              <a:buNone/>
            </a:pPr>
            <a:r>
              <a:rPr lang="en-US" sz="1600" dirty="0"/>
              <a:t>where, </a:t>
            </a:r>
          </a:p>
          <a:p>
            <a:pPr marL="457200" lvl="1" indent="0">
              <a:buNone/>
            </a:pPr>
            <a:r>
              <a:rPr lang="en-US" sz="1600" b="1" dirty="0">
                <a:highlight>
                  <a:srgbClr val="FFFF00"/>
                </a:highlight>
              </a:rPr>
              <a:t>PARENT</a:t>
            </a:r>
            <a:r>
              <a:rPr lang="en-US" sz="1600" dirty="0"/>
              <a:t> is </a:t>
            </a:r>
            <a:r>
              <a:rPr lang="en-US" sz="1600" b="1" dirty="0" err="1"/>
              <a:t>nested_section_var_identifier</a:t>
            </a: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>
                <a:highlight>
                  <a:srgbClr val="FF00FF"/>
                </a:highlight>
              </a:rPr>
              <a:t>[</a:t>
            </a:r>
            <a:r>
              <a:rPr lang="en-US" sz="1600" b="1" dirty="0" err="1">
                <a:highlight>
                  <a:srgbClr val="FF00FF"/>
                </a:highlight>
              </a:rPr>
              <a:t>int_vrf</a:t>
            </a:r>
            <a:r>
              <a:rPr lang="en-US" sz="1600" b="1" dirty="0">
                <a:highlight>
                  <a:srgbClr val="FF00FF"/>
                </a:highlight>
              </a:rPr>
              <a:t>]</a:t>
            </a:r>
            <a:r>
              <a:rPr lang="en-US" sz="1600" b="1" dirty="0"/>
              <a:t> is part of VLAN details (child)</a:t>
            </a:r>
          </a:p>
          <a:p>
            <a:pPr marL="457200" lvl="1" indent="0">
              <a:buNone/>
            </a:pPr>
            <a:r>
              <a:rPr lang="en-US" sz="1600" b="1" dirty="0">
                <a:highlight>
                  <a:srgbClr val="00FF00"/>
                </a:highlight>
              </a:rPr>
              <a:t>[</a:t>
            </a:r>
            <a:r>
              <a:rPr lang="en-US" sz="1600" b="1" dirty="0" err="1">
                <a:highlight>
                  <a:srgbClr val="00FF00"/>
                </a:highlight>
              </a:rPr>
              <a:t>vrf_name</a:t>
            </a:r>
            <a:r>
              <a:rPr lang="en-US" sz="1600" b="1" dirty="0">
                <a:highlight>
                  <a:srgbClr val="00FF00"/>
                </a:highlight>
              </a:rPr>
              <a:t>]</a:t>
            </a:r>
            <a:r>
              <a:rPr lang="en-US" sz="1600" b="1" dirty="0"/>
              <a:t> is part of parent matched column value, it will be dynamically changed based on parent section execution</a:t>
            </a:r>
          </a:p>
          <a:p>
            <a:pPr lvl="1"/>
            <a:r>
              <a:rPr lang="en-US" sz="1600" dirty="0"/>
              <a:t>Condition should always be declared equal “==“ for such condition, or else undesired result may produce.</a:t>
            </a:r>
          </a:p>
          <a:p>
            <a:pPr marL="457200" lvl="1" indent="0">
              <a:buNone/>
            </a:pPr>
            <a:r>
              <a:rPr lang="en-US" sz="1600" dirty="0"/>
              <a:t>** Above example will go for each VRFS , and dynamically adds </a:t>
            </a:r>
            <a:r>
              <a:rPr lang="en-US" sz="1600" dirty="0" err="1"/>
              <a:t>irb</a:t>
            </a:r>
            <a:r>
              <a:rPr lang="en-US" sz="1600" dirty="0"/>
              <a:t> interfaces to each matched VRFs.</a:t>
            </a:r>
          </a:p>
        </p:txBody>
      </p:sp>
    </p:spTree>
    <p:extLst>
      <p:ext uri="{BB962C8B-B14F-4D97-AF65-F5344CB8AC3E}">
        <p14:creationId xmlns:p14="http://schemas.microsoft.com/office/powerpoint/2010/main" val="306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1690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Packager Shell Object</vt:lpstr>
      <vt:lpstr>configs_generator [version: 0.0.2]</vt:lpstr>
      <vt:lpstr>Installation and Requirements</vt:lpstr>
      <vt:lpstr>Configuration Generation</vt:lpstr>
      <vt:lpstr>Template Constraints</vt:lpstr>
      <vt:lpstr>Template Constraints</vt:lpstr>
      <vt:lpstr>Example </vt:lpstr>
      <vt:lpstr>Bonus / Advanced Inputs</vt:lpstr>
      <vt:lpstr>Bonus / Advanced Inputs continued</vt:lpstr>
      <vt:lpstr>Bonus / Advanced Inputs continued</vt:lpstr>
      <vt:lpstr>Configuration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configs_generator [version: 0.0.2]</dc:title>
  <dc:creator>Lokhandwala, Aliasgar</dc:creator>
  <cp:lastModifiedBy>Lokhandwala, Aliasgar</cp:lastModifiedBy>
  <cp:revision>27</cp:revision>
  <dcterms:created xsi:type="dcterms:W3CDTF">2021-04-24T11:57:53Z</dcterms:created>
  <dcterms:modified xsi:type="dcterms:W3CDTF">2021-05-17T06:22:03Z</dcterms:modified>
</cp:coreProperties>
</file>