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60C-A0CF-42D3-88AF-19B69907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F672-3295-4480-8D0C-4F4EEB14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E51C-3CA6-4662-AA5D-2AFCB10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072A-D48A-46FC-95B0-99801695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865A-D43D-46F5-90E2-AE79186A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1AB-94C2-4095-A1E2-1A98B45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9F0D-99C5-4E34-BE66-55D0A30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8253-BA7E-4EBF-8622-CDB7C3DD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C12B-938A-4265-AC92-BA61C4D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8584-1ED6-4EB2-942F-FAD0259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D4159-A7BC-4AAB-A1B6-D0B6787D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849B2-E4DE-45DF-9C98-C37DDF8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5C12-B1D0-44CA-B07F-CBB08611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70D1-6F3F-4299-898E-FDFBB90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42B-5A66-4A17-AE30-5881A4A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97F-1A2D-4A0D-B2C5-39B8958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E8FA-DE18-4526-B4D8-2FC1B64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73B6-2008-4F2C-A09D-B672CE4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7C94-0DA5-4054-8D60-55EB51B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7375-00CB-4AA4-8B00-CBCBEDB3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4762-2229-4106-81DC-1D57330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69DE-B41F-4733-9082-13EB32D2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560D-2B0B-4F8E-BB4B-7DB937ED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5DE3-03D0-48AB-9EC9-3B9A180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6BA-802F-41A3-AA62-296E160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593-21C8-4DD7-BEB0-F36C1BA0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E042-CB65-4A8C-987B-6BDEBEE6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0512-20B9-480C-9FCF-37B88162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D85D-C95B-4ADA-A32E-662D5E3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ED3A-67BE-4316-AEB8-E4ACE9B4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B99C-EC79-4D58-85C7-ED6BB29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707A-8EE1-42FE-A875-876E117E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A1BA-5E00-4732-B250-24C4C7AB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2D55-8A54-40E0-91BE-02A33441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CDA-1F32-4DCE-80D3-4FD2059A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D1805-EC4B-4C01-A16C-CE773A5E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B9F0-AD12-4199-AF05-B184D824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3BE38-BA25-4C83-9D02-1CF71527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BF53-68A3-4529-B29B-CDD1344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1F05-44DB-41F7-B647-6223E30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8A626-D128-4624-885D-2325290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2CA74-1DD5-4DAD-B5F8-F45171B3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B2F1-D2FF-4100-8C0A-3DA7A375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0DE04-7A39-49A6-8511-48CB2CEA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BDC9-9059-4073-830C-6CDB3EB4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B41E-314A-4DD4-92E1-18116A1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B9AF-CC71-4A7E-A0AE-F4D4641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242-E7FE-47B9-A294-4712B841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D746-1717-4463-8B5C-9FB60027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5C71-BF1D-45EB-BBD7-BA9E63A2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F5DE0-90AA-4222-9B1F-96E9A9D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2B53C-663F-4848-8F1F-46A1138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3618-A467-4DF3-ACF6-11640ADF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2B27E-D2E5-4007-8125-E63A0A4A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FECE-4DA2-407F-96C2-8A8536F7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1629-D463-4BB8-ABE1-2FD0F931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4B8C-833C-4606-B272-ABCE92D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B304-DE92-450B-A9F1-84C2D9B5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AB0AF-5A3B-4E95-B0FB-8BFD3D6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94EC-094F-463D-A85F-9D7FA2AF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01BA-B0E8-48FE-BD45-A12A0E68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D987-707B-45DD-B209-9DA144D80CC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7CA0-109D-4E62-9BF4-0E8709474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800A-BC99-4B71-B8B5-5D40D86FD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DF5D-7865-410B-A3DA-C1546E6B8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nettoolkit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03AE-64C4-430F-9FAD-2760DDB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2392"/>
            <a:ext cx="9144000" cy="3754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by [Aliasgar – ALI ]</a:t>
            </a:r>
          </a:p>
        </p:txBody>
      </p:sp>
    </p:spTree>
    <p:extLst>
      <p:ext uri="{BB962C8B-B14F-4D97-AF65-F5344CB8AC3E}">
        <p14:creationId xmlns:p14="http://schemas.microsoft.com/office/powerpoint/2010/main" val="29571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IO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864066"/>
            <a:ext cx="10657514" cy="592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file_list_for_time_stamp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hn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ts</a:t>
            </a:r>
            <a:r>
              <a:rPr lang="en-US" sz="1400" dirty="0">
                <a:solidFill>
                  <a:srgbClr val="00B0F0"/>
                </a:solidFill>
              </a:rPr>
              <a:t>, folder, splitter="_@_" ): </a:t>
            </a:r>
            <a:r>
              <a:rPr lang="en-US" sz="1400" dirty="0"/>
              <a:t>collection of files from given folder where hostname (</a:t>
            </a:r>
            <a:r>
              <a:rPr lang="en-US" sz="1400" dirty="0" err="1"/>
              <a:t>hn</a:t>
            </a:r>
            <a:r>
              <a:rPr lang="en-US" sz="1400" dirty="0"/>
              <a:t>) and timestamp (</a:t>
            </a:r>
            <a:r>
              <a:rPr lang="en-US" sz="1400" dirty="0" err="1"/>
              <a:t>ts</a:t>
            </a:r>
            <a:r>
              <a:rPr lang="en-US" sz="1400" dirty="0"/>
              <a:t>) found in 	the file name. (</a:t>
            </a:r>
            <a:r>
              <a:rPr lang="en-US" sz="1400" dirty="0">
                <a:sym typeface="Wingdings" panose="05000000000000000000" pitchFamily="2" charset="2"/>
              </a:rPr>
              <a:t>set)</a:t>
            </a:r>
            <a:endParaRPr lang="en-US" sz="1400" dirty="0"/>
          </a:p>
          <a:p>
            <a:pPr marL="0" indent="0">
              <a:buNone/>
            </a:pPr>
            <a:r>
              <a:rPr lang="fr-FR" sz="1400" dirty="0" err="1">
                <a:solidFill>
                  <a:srgbClr val="00B0F0"/>
                </a:solidFill>
              </a:rPr>
              <a:t>devices_on_log_files</a:t>
            </a:r>
            <a:r>
              <a:rPr lang="fr-FR" sz="1400" dirty="0">
                <a:solidFill>
                  <a:srgbClr val="00B0F0"/>
                </a:solidFill>
              </a:rPr>
              <a:t>(folder, splitter="_@_"): </a:t>
            </a:r>
            <a:r>
              <a:rPr lang="en-US" sz="1400" dirty="0"/>
              <a:t>collection of files from given folder where file extensions are .log (</a:t>
            </a:r>
            <a:r>
              <a:rPr lang="en-US" sz="1400" dirty="0">
                <a:sym typeface="Wingdings" panose="05000000000000000000" pitchFamily="2" charset="2"/>
              </a:rPr>
              <a:t> set)</a:t>
            </a:r>
            <a:endParaRPr lang="fr-FR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timestamps_for_device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devname</a:t>
            </a:r>
            <a:r>
              <a:rPr lang="en-US" sz="1400" dirty="0">
                <a:solidFill>
                  <a:srgbClr val="00B0F0"/>
                </a:solidFill>
              </a:rPr>
              <a:t>, folder, splitter="_@_"): </a:t>
            </a:r>
            <a:r>
              <a:rPr lang="en-US" sz="1400" dirty="0"/>
              <a:t>collection of time stamps of files from given folder for given hostnames. (</a:t>
            </a:r>
            <a:r>
              <a:rPr lang="en-US" sz="1400" dirty="0">
                <a:sym typeface="Wingdings" panose="05000000000000000000" pitchFamily="2" charset="2"/>
              </a:rPr>
              <a:t> set)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file_to_str</a:t>
            </a:r>
            <a:r>
              <a:rPr lang="en-US" sz="1400" dirty="0">
                <a:solidFill>
                  <a:srgbClr val="00B0F0"/>
                </a:solidFill>
              </a:rPr>
              <a:t>(file): </a:t>
            </a:r>
            <a:r>
              <a:rPr lang="en-US" sz="1400" dirty="0"/>
              <a:t>Returns string output for the provided file 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file_to_list</a:t>
            </a:r>
            <a:r>
              <a:rPr lang="en-US" sz="1400" dirty="0">
                <a:solidFill>
                  <a:srgbClr val="00B0F0"/>
                </a:solidFill>
              </a:rPr>
              <a:t>(file): </a:t>
            </a:r>
            <a:r>
              <a:rPr lang="en-US" sz="1400" dirty="0"/>
              <a:t>Returns list for the provided file (</a:t>
            </a:r>
            <a:r>
              <a:rPr lang="en-US" sz="1400" dirty="0">
                <a:sym typeface="Wingdings" panose="05000000000000000000" pitchFamily="2" charset="2"/>
              </a:rPr>
              <a:t>list)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csv_to_tuple</a:t>
            </a:r>
            <a:r>
              <a:rPr lang="en-US" sz="1400" dirty="0">
                <a:solidFill>
                  <a:srgbClr val="00B0F0"/>
                </a:solidFill>
              </a:rPr>
              <a:t>(csv): </a:t>
            </a:r>
            <a:r>
              <a:rPr lang="en-US" sz="1400" dirty="0"/>
              <a:t>Returns tuple from the provided comma separated text values (</a:t>
            </a:r>
            <a:r>
              <a:rPr lang="en-US" sz="1400" dirty="0">
                <a:sym typeface="Wingdings" panose="05000000000000000000" pitchFamily="2" charset="2"/>
              </a:rPr>
              <a:t> tuple)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to_file</a:t>
            </a:r>
            <a:r>
              <a:rPr lang="en-US" sz="1400" dirty="0">
                <a:solidFill>
                  <a:srgbClr val="00B0F0"/>
                </a:solidFill>
              </a:rPr>
              <a:t>(filename, matter): </a:t>
            </a:r>
            <a:r>
              <a:rPr lang="en-US" sz="1400" dirty="0"/>
              <a:t>Creates a file with matter (</a:t>
            </a:r>
            <a:r>
              <a:rPr lang="en-US" sz="1400" dirty="0">
                <a:sym typeface="Wingdings" panose="05000000000000000000" pitchFamily="2" charset="2"/>
              </a:rPr>
              <a:t> None)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add_to_file</a:t>
            </a:r>
            <a:r>
              <a:rPr lang="en-US" sz="1400" dirty="0">
                <a:solidFill>
                  <a:srgbClr val="00B0F0"/>
                </a:solidFill>
              </a:rPr>
              <a:t>(filename, matter, </a:t>
            </a:r>
            <a:r>
              <a:rPr lang="en-US" sz="1400" dirty="0" err="1">
                <a:solidFill>
                  <a:srgbClr val="00B0F0"/>
                </a:solidFill>
              </a:rPr>
              <a:t>cr</a:t>
            </a:r>
            <a:r>
              <a:rPr lang="en-US" sz="1400" dirty="0">
                <a:solidFill>
                  <a:srgbClr val="00B0F0"/>
                </a:solidFill>
              </a:rPr>
              <a:t>=True): </a:t>
            </a:r>
            <a:r>
              <a:rPr lang="en-US" sz="1400" dirty="0"/>
              <a:t>Writes List/text to output filename. (</a:t>
            </a:r>
            <a:r>
              <a:rPr lang="en-US" sz="1400" dirty="0">
                <a:sym typeface="Wingdings" panose="05000000000000000000" pitchFamily="2" charset="2"/>
              </a:rPr>
              <a:t> None)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update(file, </a:t>
            </a:r>
            <a:r>
              <a:rPr lang="en-US" sz="1400" dirty="0" err="1">
                <a:solidFill>
                  <a:srgbClr val="00B0F0"/>
                </a:solidFill>
              </a:rPr>
              <a:t>find_item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replace_item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Find and Replace on provided file and saves file (</a:t>
            </a:r>
            <a:r>
              <a:rPr lang="en-US" sz="1400" dirty="0">
                <a:sym typeface="Wingdings" panose="05000000000000000000" pitchFamily="2" charset="2"/>
              </a:rPr>
              <a:t> None)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jinja_verification</a:t>
            </a:r>
            <a:r>
              <a:rPr lang="en-US" sz="1400" dirty="0">
                <a:solidFill>
                  <a:srgbClr val="00B0F0"/>
                </a:solidFill>
              </a:rPr>
              <a:t>(folder): </a:t>
            </a:r>
            <a:r>
              <a:rPr lang="en-US" sz="1400" dirty="0"/>
              <a:t>check all text files from provided folder for verification of self jinja strings discrepancies (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str)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430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LST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864066"/>
            <a:ext cx="10657514" cy="592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remove_empty_members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lst</a:t>
            </a:r>
            <a:r>
              <a:rPr lang="en-US" sz="1400" dirty="0">
                <a:solidFill>
                  <a:srgbClr val="00B0F0"/>
                </a:solidFill>
              </a:rPr>
              <a:t>):</a:t>
            </a:r>
            <a:r>
              <a:rPr lang="en-US" sz="1400" dirty="0"/>
              <a:t> house keeping of list, removes empty members from list (</a:t>
            </a:r>
            <a:r>
              <a:rPr lang="en-US" sz="1400" dirty="0">
                <a:sym typeface="Wingdings" panose="05000000000000000000" pitchFamily="2" charset="2"/>
              </a:rPr>
              <a:t> 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convert_vlans_list_to_range_of_vlans_list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vlan_list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converts list of individual </a:t>
            </a:r>
            <a:r>
              <a:rPr lang="en-US" sz="1400" dirty="0" err="1"/>
              <a:t>vlans</a:t>
            </a:r>
            <a:r>
              <a:rPr lang="en-US" sz="1400" dirty="0"/>
              <a:t> to a list of range of </a:t>
            </a:r>
            <a:r>
              <a:rPr lang="en-US" sz="1400" dirty="0" err="1"/>
              <a:t>vlans</a:t>
            </a:r>
            <a:r>
              <a:rPr lang="en-US" sz="1400" dirty="0"/>
              <a:t> (</a:t>
            </a:r>
            <a:r>
              <a:rPr lang="en-US" sz="1400" dirty="0">
                <a:sym typeface="Wingdings" panose="05000000000000000000" pitchFamily="2" charset="2"/>
              </a:rPr>
              <a:t> 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list_variants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input_list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list of </a:t>
            </a:r>
            <a:r>
              <a:rPr lang="en-US" sz="1400" dirty="0" err="1"/>
              <a:t>vlans</a:t>
            </a:r>
            <a:r>
              <a:rPr lang="en-US" sz="1400" dirty="0"/>
              <a:t> in different format (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dict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list_of_devices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list_of_files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get hostnames (first index item) from list of files (</a:t>
            </a:r>
            <a:r>
              <a:rPr lang="en-US" sz="1400" dirty="0">
                <a:sym typeface="Wingdings" panose="05000000000000000000" pitchFamily="2" charset="2"/>
              </a:rPr>
              <a:t>  set)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split(</a:t>
            </a:r>
            <a:r>
              <a:rPr lang="en-US" sz="1400" dirty="0" err="1">
                <a:solidFill>
                  <a:srgbClr val="00B0F0"/>
                </a:solidFill>
              </a:rPr>
              <a:t>lst</a:t>
            </a:r>
            <a:r>
              <a:rPr lang="en-US" sz="1400" dirty="0">
                <a:solidFill>
                  <a:srgbClr val="00B0F0"/>
                </a:solidFill>
              </a:rPr>
              <a:t>, n):</a:t>
            </a:r>
            <a:r>
              <a:rPr lang="en-US" sz="1400" dirty="0"/>
              <a:t> yield provided list with group of n number of items (</a:t>
            </a:r>
            <a:r>
              <a:rPr lang="en-US" sz="1400" dirty="0">
                <a:sym typeface="Wingdings" panose="05000000000000000000" pitchFamily="2" charset="2"/>
              </a:rPr>
              <a:t>generator of 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list_to_octet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lst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joins and return string with provided list with ‘.’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974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DIC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864067"/>
            <a:ext cx="10657514" cy="1149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merge_dict</a:t>
            </a:r>
            <a:r>
              <a:rPr lang="en-US" sz="1400" dirty="0">
                <a:solidFill>
                  <a:srgbClr val="00B0F0"/>
                </a:solidFill>
              </a:rPr>
              <a:t>(dx, </a:t>
            </a:r>
            <a:r>
              <a:rPr lang="en-US" sz="1400" dirty="0" err="1">
                <a:solidFill>
                  <a:srgbClr val="00B0F0"/>
                </a:solidFill>
              </a:rPr>
              <a:t>dy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Merges two dictionaries for identical keys (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dict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recursive_dic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dic</a:t>
            </a:r>
            <a:r>
              <a:rPr lang="en-US" sz="1400" dirty="0">
                <a:solidFill>
                  <a:srgbClr val="00B0F0"/>
                </a:solidFill>
              </a:rPr>
              <a:t>, indention=0): </a:t>
            </a:r>
            <a:r>
              <a:rPr lang="en-US" sz="1400" dirty="0"/>
              <a:t>convert dictionary (</a:t>
            </a:r>
            <a:r>
              <a:rPr lang="en-US" sz="1400" dirty="0" err="1"/>
              <a:t>dic</a:t>
            </a:r>
            <a:r>
              <a:rPr lang="en-US" sz="1400" dirty="0"/>
              <a:t>) to string. recursive dictionary increases indention.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686DF-3B78-42A7-98ED-FF4225887D1D}"/>
              </a:ext>
            </a:extLst>
          </p:cNvPr>
          <p:cNvSpPr txBox="1">
            <a:spLocks/>
          </p:cNvSpPr>
          <p:nvPr/>
        </p:nvSpPr>
        <p:spPr>
          <a:xfrm>
            <a:off x="838200" y="1889427"/>
            <a:ext cx="10515600" cy="61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DifferenceDict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BD199-79BB-4D93-8248-118D8B95F1C4}"/>
              </a:ext>
            </a:extLst>
          </p:cNvPr>
          <p:cNvSpPr txBox="1">
            <a:spLocks/>
          </p:cNvSpPr>
          <p:nvPr/>
        </p:nvSpPr>
        <p:spPr>
          <a:xfrm>
            <a:off x="696286" y="2503351"/>
            <a:ext cx="10657514" cy="84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get_change</a:t>
            </a:r>
            <a:r>
              <a:rPr lang="en-US" sz="1400" dirty="0">
                <a:solidFill>
                  <a:srgbClr val="00B0F0"/>
                </a:solidFill>
              </a:rPr>
              <a:t>( d, change):</a:t>
            </a:r>
            <a:r>
              <a:rPr lang="en-US" sz="1400" dirty="0"/>
              <a:t> compare current object/</a:t>
            </a:r>
            <a:r>
              <a:rPr lang="en-US" sz="1400" dirty="0" err="1"/>
              <a:t>dict</a:t>
            </a:r>
            <a:r>
              <a:rPr lang="en-US" sz="1400" dirty="0"/>
              <a:t> with provided new object/</a:t>
            </a:r>
            <a:r>
              <a:rPr lang="en-US" sz="1400" dirty="0" err="1"/>
              <a:t>dict</a:t>
            </a:r>
            <a:r>
              <a:rPr lang="en-US" sz="1400" dirty="0"/>
              <a:t> (</a:t>
            </a:r>
            <a:r>
              <a:rPr lang="en-US" sz="1400" dirty="0" err="1"/>
              <a:t>ie</a:t>
            </a:r>
            <a:r>
              <a:rPr lang="en-US" sz="1400" dirty="0"/>
              <a:t>: d) and return differences based on change required</a:t>
            </a:r>
          </a:p>
          <a:p>
            <a:r>
              <a:rPr lang="en-US" sz="1400" dirty="0"/>
              <a:t>Also it can also achieve done via special </a:t>
            </a:r>
            <a:r>
              <a:rPr lang="en-US" sz="1400" dirty="0" err="1">
                <a:solidFill>
                  <a:srgbClr val="00B0F0"/>
                </a:solidFill>
              </a:rPr>
              <a:t>dunder</a:t>
            </a:r>
            <a:r>
              <a:rPr lang="en-US" sz="1400" dirty="0">
                <a:solidFill>
                  <a:srgbClr val="00B0F0"/>
                </a:solidFill>
              </a:rPr>
              <a:t> methods (add/sub) </a:t>
            </a:r>
            <a:r>
              <a:rPr lang="en-US" sz="1400" dirty="0"/>
              <a:t>for two </a:t>
            </a:r>
            <a:r>
              <a:rPr lang="en-US" sz="1400" dirty="0" err="1"/>
              <a:t>DifferenceDict</a:t>
            </a:r>
            <a:r>
              <a:rPr lang="en-US" sz="1400" dirty="0"/>
              <a:t> objects</a:t>
            </a:r>
          </a:p>
          <a:p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EEB175-7D9D-4EE2-AF51-E231EA4C5619}"/>
              </a:ext>
            </a:extLst>
          </p:cNvPr>
          <p:cNvSpPr txBox="1">
            <a:spLocks/>
          </p:cNvSpPr>
          <p:nvPr/>
        </p:nvSpPr>
        <p:spPr>
          <a:xfrm>
            <a:off x="838200" y="3386673"/>
            <a:ext cx="10515600" cy="61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DictMethods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5E9E07-AB51-42B3-8F9F-F970FA27DDF9}"/>
              </a:ext>
            </a:extLst>
          </p:cNvPr>
          <p:cNvSpPr txBox="1">
            <a:spLocks/>
          </p:cNvSpPr>
          <p:nvPr/>
        </p:nvSpPr>
        <p:spPr>
          <a:xfrm>
            <a:off x="767243" y="4040063"/>
            <a:ext cx="10657514" cy="84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Dictionaries with special </a:t>
            </a:r>
            <a:r>
              <a:rPr lang="en-US" sz="1400" dirty="0" err="1">
                <a:solidFill>
                  <a:srgbClr val="00B0F0"/>
                </a:solidFill>
              </a:rPr>
              <a:t>dunder</a:t>
            </a:r>
            <a:r>
              <a:rPr lang="en-US" sz="1400" dirty="0">
                <a:solidFill>
                  <a:srgbClr val="00B0F0"/>
                </a:solidFill>
              </a:rPr>
              <a:t> methods (</a:t>
            </a:r>
            <a:r>
              <a:rPr lang="en-US" sz="1400" dirty="0" err="1">
                <a:solidFill>
                  <a:srgbClr val="00B0F0"/>
                </a:solidFill>
              </a:rPr>
              <a:t>iter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getitem</a:t>
            </a:r>
            <a:r>
              <a:rPr lang="en-US" sz="1400" dirty="0">
                <a:solidFill>
                  <a:srgbClr val="00B0F0"/>
                </a:solidFill>
              </a:rPr>
              <a:t>, get, </a:t>
            </a:r>
            <a:r>
              <a:rPr lang="en-US" sz="1400" dirty="0" err="1">
                <a:solidFill>
                  <a:srgbClr val="00B0F0"/>
                </a:solidFill>
              </a:rPr>
              <a:t>setitem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delitem</a:t>
            </a:r>
            <a:r>
              <a:rPr lang="en-US" sz="1400" dirty="0">
                <a:solidFill>
                  <a:srgbClr val="00B0F0"/>
                </a:solidFill>
              </a:rPr>
              <a:t>,)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append( item, value): </a:t>
            </a:r>
            <a:r>
              <a:rPr lang="en-US" sz="1400" dirty="0"/>
              <a:t>appends value to self[item] dictionary. create new list if no value found for item, appends to list if available.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54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LOG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864067"/>
            <a:ext cx="10657514" cy="72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time_stamp</a:t>
            </a:r>
            <a:r>
              <a:rPr lang="en-US" sz="1400" dirty="0">
                <a:solidFill>
                  <a:srgbClr val="00B0F0"/>
                </a:solidFill>
              </a:rPr>
              <a:t>(): </a:t>
            </a:r>
            <a:r>
              <a:rPr lang="en-US" sz="1400" dirty="0"/>
              <a:t>current time stamp (for log purpose)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686DF-3B78-42A7-98ED-FF4225887D1D}"/>
              </a:ext>
            </a:extLst>
          </p:cNvPr>
          <p:cNvSpPr txBox="1">
            <a:spLocks/>
          </p:cNvSpPr>
          <p:nvPr/>
        </p:nvSpPr>
        <p:spPr>
          <a:xfrm>
            <a:off x="838200" y="1889427"/>
            <a:ext cx="10515600" cy="61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 static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BD199-79BB-4D93-8248-118D8B95F1C4}"/>
              </a:ext>
            </a:extLst>
          </p:cNvPr>
          <p:cNvSpPr txBox="1">
            <a:spLocks/>
          </p:cNvSpPr>
          <p:nvPr/>
        </p:nvSpPr>
        <p:spPr>
          <a:xfrm>
            <a:off x="696286" y="2503351"/>
            <a:ext cx="10657514" cy="54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read_excel</a:t>
            </a:r>
            <a:r>
              <a:rPr lang="en-US" sz="1400" dirty="0">
                <a:solidFill>
                  <a:srgbClr val="00B0F0"/>
                </a:solidFill>
              </a:rPr>
              <a:t>(file, sheet='Sheet1', **</a:t>
            </a:r>
            <a:r>
              <a:rPr lang="en-US" sz="1400" dirty="0" err="1">
                <a:solidFill>
                  <a:srgbClr val="00B0F0"/>
                </a:solidFill>
              </a:rPr>
              <a:t>kwargs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reads a sheet from an excel (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 err="1">
                <a:sym typeface="Wingdings" panose="05000000000000000000" pitchFamily="2" charset="2"/>
              </a:rPr>
              <a:t>DataFrame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EEB175-7D9D-4EE2-AF51-E231EA4C5619}"/>
              </a:ext>
            </a:extLst>
          </p:cNvPr>
          <p:cNvSpPr txBox="1">
            <a:spLocks/>
          </p:cNvSpPr>
          <p:nvPr/>
        </p:nvSpPr>
        <p:spPr>
          <a:xfrm>
            <a:off x="838200" y="3386673"/>
            <a:ext cx="10515600" cy="61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XL_READ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5E9E07-AB51-42B3-8F9F-F970FA27DDF9}"/>
              </a:ext>
            </a:extLst>
          </p:cNvPr>
          <p:cNvSpPr txBox="1">
            <a:spLocks/>
          </p:cNvSpPr>
          <p:nvPr/>
        </p:nvSpPr>
        <p:spPr>
          <a:xfrm>
            <a:off x="758854" y="4040063"/>
            <a:ext cx="10657514" cy="135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special </a:t>
            </a:r>
            <a:r>
              <a:rPr lang="en-US" sz="1400" dirty="0" err="1">
                <a:solidFill>
                  <a:srgbClr val="00B0F0"/>
                </a:solidFill>
              </a:rPr>
              <a:t>dunder</a:t>
            </a:r>
            <a:r>
              <a:rPr lang="en-US" sz="1400" dirty="0">
                <a:solidFill>
                  <a:srgbClr val="00B0F0"/>
                </a:solidFill>
              </a:rPr>
              <a:t> methods (</a:t>
            </a:r>
            <a:r>
              <a:rPr lang="en-US" sz="1400" dirty="0" err="1">
                <a:solidFill>
                  <a:srgbClr val="00B0F0"/>
                </a:solidFill>
              </a:rPr>
              <a:t>len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iter</a:t>
            </a:r>
            <a:r>
              <a:rPr lang="en-US" sz="1400" dirty="0">
                <a:solidFill>
                  <a:srgbClr val="00B0F0"/>
                </a:solidFill>
              </a:rPr>
              <a:t>,  </a:t>
            </a:r>
            <a:r>
              <a:rPr lang="en-US" sz="1400" dirty="0" err="1">
                <a:solidFill>
                  <a:srgbClr val="00B0F0"/>
                </a:solidFill>
              </a:rPr>
              <a:t>getitem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filter(df=None, **</a:t>
            </a:r>
            <a:r>
              <a:rPr lang="en-US" sz="1400" dirty="0" err="1">
                <a:solidFill>
                  <a:srgbClr val="00B0F0"/>
                </a:solidFill>
              </a:rPr>
              <a:t>kwarg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Filter Records (</a:t>
            </a:r>
            <a:r>
              <a:rPr lang="en-US" sz="1400" dirty="0">
                <a:sym typeface="Wingdings" panose="05000000000000000000" pitchFamily="2" charset="2"/>
              </a:rPr>
              <a:t> filtered </a:t>
            </a:r>
            <a:r>
              <a:rPr lang="en-US" sz="1400" dirty="0" err="1">
                <a:sym typeface="Wingdings" panose="05000000000000000000" pitchFamily="2" charset="2"/>
              </a:rPr>
              <a:t>dataframe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column_values</a:t>
            </a:r>
            <a:r>
              <a:rPr lang="en-US" sz="1400" dirty="0">
                <a:solidFill>
                  <a:srgbClr val="00B0F0"/>
                </a:solidFill>
              </a:rPr>
              <a:t>(column, **</a:t>
            </a:r>
            <a:r>
              <a:rPr lang="en-US" sz="1400" dirty="0" err="1">
                <a:solidFill>
                  <a:srgbClr val="00B0F0"/>
                </a:solidFill>
              </a:rPr>
              <a:t>kwarg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selected column output, after filters applied  (</a:t>
            </a:r>
            <a:r>
              <a:rPr lang="en-US" sz="1400" dirty="0">
                <a:sym typeface="Wingdings" panose="05000000000000000000" pitchFamily="2" charset="2"/>
              </a:rPr>
              <a:t> filtered </a:t>
            </a:r>
            <a:r>
              <a:rPr lang="en-US" sz="1400" dirty="0" err="1">
                <a:sym typeface="Wingdings" panose="05000000000000000000" pitchFamily="2" charset="2"/>
              </a:rPr>
              <a:t>dataframe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770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IP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6" y="864067"/>
            <a:ext cx="10657514" cy="102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ping_average</a:t>
            </a:r>
            <a:r>
              <a:rPr lang="en-US" sz="1400" dirty="0">
                <a:solidFill>
                  <a:srgbClr val="00B0F0"/>
                </a:solidFill>
              </a:rPr>
              <a:t>(ip): </a:t>
            </a:r>
            <a:r>
              <a:rPr lang="en-US" sz="1400" dirty="0"/>
              <a:t>return average ping </a:t>
            </a:r>
            <a:r>
              <a:rPr lang="en-US" sz="1400" dirty="0" err="1"/>
              <a:t>responce</a:t>
            </a:r>
            <a:r>
              <a:rPr lang="en-US" sz="1400" dirty="0"/>
              <a:t> for provided ip (</a:t>
            </a:r>
            <a:r>
              <a:rPr lang="en-US" sz="1400" dirty="0">
                <a:sym typeface="Wingdings" panose="05000000000000000000" pitchFamily="2" charset="2"/>
              </a:rPr>
              <a:t> int)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bin2dec(</a:t>
            </a:r>
            <a:r>
              <a:rPr lang="en-US" sz="1400" dirty="0" err="1">
                <a:solidFill>
                  <a:srgbClr val="00B0F0"/>
                </a:solidFill>
              </a:rPr>
              <a:t>binmask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convert binary mask to decimal mask (</a:t>
            </a:r>
            <a:r>
              <a:rPr lang="en-US" sz="1400" dirty="0">
                <a:sym typeface="Wingdings" panose="05000000000000000000" pitchFamily="2" charset="2"/>
              </a:rPr>
              <a:t> int)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inv2dec(</a:t>
            </a:r>
            <a:r>
              <a:rPr lang="en-US" sz="1400" dirty="0" err="1">
                <a:solidFill>
                  <a:srgbClr val="00B0F0"/>
                </a:solidFill>
              </a:rPr>
              <a:t>invmask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convert inverse mask to decimal mask (</a:t>
            </a:r>
            <a:r>
              <a:rPr lang="en-US" sz="1400" dirty="0">
                <a:sym typeface="Wingdings" panose="05000000000000000000" pitchFamily="2" charset="2"/>
              </a:rPr>
              <a:t> int)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686DF-3B78-42A7-98ED-FF4225887D1D}"/>
              </a:ext>
            </a:extLst>
          </p:cNvPr>
          <p:cNvSpPr txBox="1">
            <a:spLocks/>
          </p:cNvSpPr>
          <p:nvPr/>
        </p:nvSpPr>
        <p:spPr>
          <a:xfrm>
            <a:off x="838200" y="2040429"/>
            <a:ext cx="10515600" cy="61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Multi_Execution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BD199-79BB-4D93-8248-118D8B95F1C4}"/>
              </a:ext>
            </a:extLst>
          </p:cNvPr>
          <p:cNvSpPr txBox="1">
            <a:spLocks/>
          </p:cNvSpPr>
          <p:nvPr/>
        </p:nvSpPr>
        <p:spPr>
          <a:xfrm>
            <a:off x="696286" y="2738243"/>
            <a:ext cx="10657514" cy="276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execute_steps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multi_thread</a:t>
            </a:r>
            <a:r>
              <a:rPr lang="en-US" sz="1400" dirty="0">
                <a:solidFill>
                  <a:srgbClr val="00B0F0"/>
                </a:solidFill>
              </a:rPr>
              <a:t>=True): </a:t>
            </a:r>
            <a:r>
              <a:rPr lang="en-US" sz="1400" dirty="0"/>
              <a:t>steps defining executions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start( </a:t>
            </a:r>
            <a:r>
              <a:rPr lang="en-US" sz="1400" dirty="0" err="1">
                <a:solidFill>
                  <a:srgbClr val="00B0F0"/>
                </a:solidFill>
              </a:rPr>
              <a:t>multi_thread</a:t>
            </a:r>
            <a:r>
              <a:rPr lang="en-US" sz="1400" dirty="0">
                <a:solidFill>
                  <a:srgbClr val="00B0F0"/>
                </a:solidFill>
              </a:rPr>
              <a:t>=True): </a:t>
            </a:r>
            <a:r>
              <a:rPr lang="en-US" sz="1400" dirty="0"/>
              <a:t>starting up </a:t>
            </a:r>
            <a:r>
              <a:rPr lang="en-US" sz="1400" dirty="0" err="1"/>
              <a:t>executins</a:t>
            </a:r>
            <a:r>
              <a:rPr lang="en-US" sz="1400" dirty="0"/>
              <a:t> either threaded/</a:t>
            </a:r>
            <a:r>
              <a:rPr lang="en-US" sz="1400" dirty="0" err="1"/>
              <a:t>sequencial</a:t>
            </a:r>
            <a:r>
              <a:rPr lang="en-US" sz="1400" dirty="0"/>
              <a:t> 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end(): </a:t>
            </a:r>
            <a:r>
              <a:rPr lang="en-US" sz="1400" dirty="0"/>
              <a:t>closure process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get_devices</a:t>
            </a:r>
            <a:r>
              <a:rPr lang="en-US" sz="1400" dirty="0">
                <a:solidFill>
                  <a:srgbClr val="00B0F0"/>
                </a:solidFill>
              </a:rPr>
              <a:t>(): </a:t>
            </a:r>
            <a:r>
              <a:rPr lang="en-US" sz="1400" dirty="0"/>
              <a:t>get devices names from list of files (</a:t>
            </a:r>
            <a:r>
              <a:rPr lang="en-US" sz="1400" dirty="0">
                <a:sym typeface="Wingdings" panose="05000000000000000000" pitchFamily="2" charset="2"/>
              </a:rPr>
              <a:t>list)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execute_mt</a:t>
            </a:r>
            <a:r>
              <a:rPr lang="en-US" sz="1400" dirty="0">
                <a:solidFill>
                  <a:srgbClr val="00B0F0"/>
                </a:solidFill>
              </a:rPr>
              <a:t>(): </a:t>
            </a:r>
            <a:r>
              <a:rPr lang="en-US" sz="1400" dirty="0"/>
              <a:t>threaded execution in groups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execute_threads_max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item_list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threaded execution of a group 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execute_sequencial</a:t>
            </a:r>
            <a:r>
              <a:rPr lang="en-US" sz="1400" dirty="0">
                <a:solidFill>
                  <a:srgbClr val="00B0F0"/>
                </a:solidFill>
              </a:rPr>
              <a:t>(): </a:t>
            </a:r>
            <a:r>
              <a:rPr lang="en-US" sz="1400" dirty="0" err="1"/>
              <a:t>sequencial</a:t>
            </a:r>
            <a:r>
              <a:rPr lang="en-US" sz="1400" dirty="0"/>
              <a:t> execution of items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execute(</a:t>
            </a:r>
            <a:r>
              <a:rPr lang="en-US" sz="1400" dirty="0" err="1">
                <a:solidFill>
                  <a:srgbClr val="00B0F0"/>
                </a:solidFill>
              </a:rPr>
              <a:t>hn</a:t>
            </a:r>
            <a:r>
              <a:rPr lang="en-US" sz="1400" dirty="0">
                <a:solidFill>
                  <a:srgbClr val="00B0F0"/>
                </a:solidFill>
              </a:rPr>
              <a:t>):  </a:t>
            </a:r>
            <a:r>
              <a:rPr lang="en-US" sz="1400" dirty="0"/>
              <a:t>abstract class method, to be executed for each item in </a:t>
            </a:r>
            <a:r>
              <a:rPr lang="en-US" sz="1400" dirty="0" err="1"/>
              <a:t>self.items</a:t>
            </a:r>
            <a:r>
              <a:rPr lang="en-US" sz="1400" dirty="0"/>
              <a:t> (</a:t>
            </a:r>
            <a:r>
              <a:rPr lang="en-US" sz="1400" dirty="0">
                <a:sym typeface="Wingdings" panose="05000000000000000000" pitchFamily="2" charset="2"/>
              </a:rPr>
              <a:t>None)</a:t>
            </a:r>
          </a:p>
          <a:p>
            <a:pPr marL="0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71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FCED-885E-4836-82A5-6A8E7FBF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700E-48B4-40A4-9930-23D1D39E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 err="1"/>
              <a:t>Aabhar</a:t>
            </a:r>
            <a:endParaRPr lang="en-US" dirty="0"/>
          </a:p>
          <a:p>
            <a:r>
              <a:rPr lang="en-US" dirty="0" err="1"/>
              <a:t>dhanyavad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097-91BA-41DB-9D0A-1380F6FA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BE82-E5BD-4A74-AF61-D905F3D5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5684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pip install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nettoolkit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BEAC69-6C41-4C5E-894C-1AB2D304EA40}"/>
              </a:ext>
            </a:extLst>
          </p:cNvPr>
          <p:cNvSpPr txBox="1">
            <a:spLocks/>
          </p:cNvSpPr>
          <p:nvPr/>
        </p:nvSpPr>
        <p:spPr>
          <a:xfrm>
            <a:off x="838200" y="18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6D511-01DD-45B2-A811-F1B63D10F003}"/>
              </a:ext>
            </a:extLst>
          </p:cNvPr>
          <p:cNvSpPr txBox="1">
            <a:spLocks/>
          </p:cNvSpPr>
          <p:nvPr/>
        </p:nvSpPr>
        <p:spPr>
          <a:xfrm>
            <a:off x="827015" y="2798748"/>
            <a:ext cx="10515600" cy="55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pandas and it’s dependent packages</a:t>
            </a:r>
          </a:p>
        </p:txBody>
      </p:sp>
    </p:spTree>
    <p:extLst>
      <p:ext uri="{BB962C8B-B14F-4D97-AF65-F5344CB8AC3E}">
        <p14:creationId xmlns:p14="http://schemas.microsoft.com/office/powerpoint/2010/main" val="5813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00"/>
            <a:ext cx="10515600" cy="775778"/>
          </a:xfrm>
        </p:spPr>
        <p:txBody>
          <a:bodyPr/>
          <a:lstStyle/>
          <a:p>
            <a:r>
              <a:rPr lang="en-US" dirty="0"/>
              <a:t>Juniper configuration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567"/>
            <a:ext cx="10515600" cy="5245785"/>
          </a:xfrm>
        </p:spPr>
        <p:txBody>
          <a:bodyPr>
            <a:normAutofit/>
          </a:bodyPr>
          <a:lstStyle/>
          <a:p>
            <a:r>
              <a:rPr lang="en-US" dirty="0"/>
              <a:t>Usage Guidelines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input_file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= "c:/users/user/desktop/juniper_config.txt“                         </a:t>
            </a:r>
            <a:r>
              <a:rPr lang="en-US" sz="1600" dirty="0">
                <a:solidFill>
                  <a:srgbClr val="00B050"/>
                </a:solidFill>
              </a:rPr>
              <a:t># Normal hierarchical file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output_file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= "c:/users/user/desktop/juniper_config_output_file.txt"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nettoolkit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import Juniper                            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import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J = Juniper(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input_file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output_file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                      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create a Juniper Object with inputting parameters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J.remove_remarks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()                                               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b="1" dirty="0">
                <a:solidFill>
                  <a:srgbClr val="FF0000"/>
                </a:solidFill>
              </a:rPr>
              <a:t>Removes Remarks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from configurations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J.convert_to_set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()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# Convert hierarchical config </a:t>
            </a:r>
            <a:r>
              <a:rPr lang="en-US" sz="1600" b="1" dirty="0">
                <a:solidFill>
                  <a:srgbClr val="FF0000"/>
                </a:solidFill>
              </a:rPr>
              <a:t>to set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config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_____________________________________________________________________________________________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input_file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= "c:/users/user/desktop/juniper_set_config.txt“                         </a:t>
            </a:r>
            <a:r>
              <a:rPr lang="en-US" sz="1600" dirty="0">
                <a:solidFill>
                  <a:srgbClr val="00B050"/>
                </a:solidFill>
              </a:rPr>
              <a:t># Juniper Set config file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output_file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= "c:/users/user/desktop/juniper_config_output_file.txt"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nettoolkit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import Juniper                            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import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J = Juniper(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input_file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output_file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                      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create a Juniper Object with inputting parameters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J.convert_to_hierarchy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()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# Convert set config </a:t>
            </a:r>
            <a:r>
              <a:rPr lang="en-US" sz="1600" b="1" dirty="0">
                <a:solidFill>
                  <a:srgbClr val="FF0000"/>
                </a:solidFill>
              </a:rPr>
              <a:t>to hierarchical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config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3F0-4C79-4AC5-8BF0-B4918E64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IPv4</a:t>
            </a:r>
            <a:br>
              <a:rPr lang="en-US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&gt;&gt;&gt; from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nettoolkit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import IPv4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&gt;&gt;&gt; subnet1 = "10.10.10.0/24"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&gt;&gt;&gt; s1 = IPv4(subnet1)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14D9-4565-4B08-B2CA-9EEFF566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53" y="1434831"/>
            <a:ext cx="2588353" cy="4759224"/>
          </a:xfrm>
        </p:spPr>
        <p:txBody>
          <a:bodyPr>
            <a:normAutofit/>
          </a:bodyPr>
          <a:lstStyle/>
          <a:p>
            <a:r>
              <a:rPr lang="en-US" dirty="0"/>
              <a:t>Properties</a:t>
            </a:r>
          </a:p>
          <a:p>
            <a:pPr marL="457200" lvl="1" indent="0">
              <a:buNone/>
            </a:pPr>
            <a:r>
              <a:rPr lang="en-US" sz="1400" dirty="0"/>
              <a:t>&gt;&gt;&gt; s1.mask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24</a:t>
            </a:r>
          </a:p>
          <a:p>
            <a:pPr marL="457200" lvl="1" indent="0">
              <a:buNone/>
            </a:pPr>
            <a:r>
              <a:rPr lang="en-US" sz="1400" dirty="0"/>
              <a:t>&gt;&gt;&gt; s1.decimalMask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24</a:t>
            </a:r>
          </a:p>
          <a:p>
            <a:pPr marL="457200" lvl="1" indent="0">
              <a:buNone/>
            </a:pPr>
            <a:r>
              <a:rPr lang="en-US" sz="1400" dirty="0"/>
              <a:t>&gt;&gt;&gt; s1.decmask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24</a:t>
            </a:r>
          </a:p>
          <a:p>
            <a:pPr marL="457200" lvl="1" indent="0">
              <a:buNone/>
            </a:pPr>
            <a:r>
              <a:rPr lang="en-US" sz="1400" dirty="0"/>
              <a:t>&gt;&gt;&gt; s1.binmask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'255.255.255.0'</a:t>
            </a:r>
          </a:p>
          <a:p>
            <a:pPr marL="457200" lvl="1" indent="0">
              <a:buNone/>
            </a:pPr>
            <a:r>
              <a:rPr lang="en-US" sz="1400" dirty="0"/>
              <a:t>&gt;&gt;&gt; s1.invmask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'0.0.0.255'</a:t>
            </a:r>
          </a:p>
          <a:p>
            <a:pPr marL="457200" lvl="1" indent="0">
              <a:buNone/>
            </a:pPr>
            <a:r>
              <a:rPr lang="en-US" sz="1400" dirty="0"/>
              <a:t>&gt;&gt;&gt; s1.version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4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16BBCE-A5FA-4350-887D-CECC163BF5EB}"/>
              </a:ext>
            </a:extLst>
          </p:cNvPr>
          <p:cNvSpPr txBox="1">
            <a:spLocks/>
          </p:cNvSpPr>
          <p:nvPr/>
        </p:nvSpPr>
        <p:spPr>
          <a:xfrm>
            <a:off x="2838465" y="1497824"/>
            <a:ext cx="5176706" cy="5352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Bound methods</a:t>
            </a:r>
          </a:p>
          <a:p>
            <a:pPr marL="457200" lvl="1" indent="0">
              <a:buNone/>
            </a:pPr>
            <a:r>
              <a:rPr lang="en-US" dirty="0"/>
              <a:t>&gt;&gt;&gt; s1.NetworkIP()		</a:t>
            </a:r>
            <a:r>
              <a:rPr lang="en-US" dirty="0">
                <a:solidFill>
                  <a:srgbClr val="FF0000"/>
                </a:solidFill>
              </a:rPr>
              <a:t>Network Address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'10.10.10.0/24'</a:t>
            </a:r>
          </a:p>
          <a:p>
            <a:pPr marL="457200" lvl="1" indent="0">
              <a:buNone/>
            </a:pPr>
            <a:r>
              <a:rPr lang="en-US" dirty="0"/>
              <a:t>&gt;&gt;&gt; s1.NetworkIP(</a:t>
            </a:r>
            <a:r>
              <a:rPr lang="en-US" dirty="0" err="1"/>
              <a:t>withMask</a:t>
            </a:r>
            <a:r>
              <a:rPr lang="en-US" dirty="0"/>
              <a:t>=False)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'10.10.10.0'</a:t>
            </a:r>
          </a:p>
          <a:p>
            <a:pPr marL="457200" lvl="1" indent="0">
              <a:buNone/>
            </a:pPr>
            <a:r>
              <a:rPr lang="en-US" dirty="0"/>
              <a:t>&gt;&gt;&gt; s1.subnet_zero()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'10.10.10.0/24'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s1.BroadcastIP()		</a:t>
            </a:r>
            <a:r>
              <a:rPr lang="en-US" dirty="0">
                <a:solidFill>
                  <a:srgbClr val="FF0000"/>
                </a:solidFill>
              </a:rPr>
              <a:t> Broadcast Address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'10.10.10.255'</a:t>
            </a:r>
          </a:p>
          <a:p>
            <a:pPr marL="457200" lvl="1" indent="0">
              <a:buNone/>
            </a:pPr>
            <a:r>
              <a:rPr lang="en-US" dirty="0"/>
              <a:t>&gt;&gt;&gt; s1.broadcast_address()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'10.10.10.255’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s1.ipdecmask()		</a:t>
            </a:r>
            <a:r>
              <a:rPr lang="en-US" dirty="0">
                <a:solidFill>
                  <a:srgbClr val="FF0000"/>
                </a:solidFill>
              </a:rPr>
              <a:t> address mask combinations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'10.10.10.0/24'</a:t>
            </a:r>
          </a:p>
          <a:p>
            <a:pPr marL="457200" lvl="1" indent="0">
              <a:buNone/>
            </a:pPr>
            <a:r>
              <a:rPr lang="en-US" dirty="0"/>
              <a:t>&gt;&gt;&gt; s1.ipdecmask(n=5)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'10.10.10.5/24'</a:t>
            </a:r>
          </a:p>
          <a:p>
            <a:pPr marL="457200" lvl="1" indent="0">
              <a:buNone/>
            </a:pPr>
            <a:r>
              <a:rPr lang="en-US" dirty="0"/>
              <a:t>&gt;&gt;&gt; s1.ipbinmask()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'10.10.10.0 255.255.255.0'</a:t>
            </a:r>
          </a:p>
          <a:p>
            <a:pPr marL="457200" lvl="1" indent="0">
              <a:buNone/>
            </a:pPr>
            <a:r>
              <a:rPr lang="en-US" dirty="0"/>
              <a:t>&gt;&gt;&gt; s1.ipinvmask()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'10.10.10.0 0.0.0.255'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s1.n_thIP(10)		</a:t>
            </a:r>
            <a:r>
              <a:rPr lang="en-US" dirty="0">
                <a:solidFill>
                  <a:srgbClr val="FF0000"/>
                </a:solidFill>
              </a:rPr>
              <a:t> nth number of Address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'10.10.10.10'</a:t>
            </a:r>
          </a:p>
          <a:p>
            <a:pPr marL="457200" lvl="1" indent="0">
              <a:buNone/>
            </a:pPr>
            <a:r>
              <a:rPr lang="en-US" dirty="0"/>
              <a:t>&gt;&gt;&gt; s1.n_thIP(10, </a:t>
            </a:r>
            <a:r>
              <a:rPr lang="en-US" dirty="0" err="1"/>
              <a:t>withMask</a:t>
            </a:r>
            <a:r>
              <a:rPr lang="en-US" dirty="0"/>
              <a:t>=True)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'10.10.10.10/24'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6E333-9948-4FE6-9E80-BFCA3B5B55AD}"/>
              </a:ext>
            </a:extLst>
          </p:cNvPr>
          <p:cNvSpPr txBox="1">
            <a:spLocks/>
          </p:cNvSpPr>
          <p:nvPr/>
        </p:nvSpPr>
        <p:spPr>
          <a:xfrm>
            <a:off x="7679895" y="1266283"/>
            <a:ext cx="4186652" cy="535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Operations</a:t>
            </a:r>
          </a:p>
          <a:p>
            <a:pPr marL="457200" lvl="1" indent="0">
              <a:buNone/>
            </a:pPr>
            <a:r>
              <a:rPr lang="en-US" sz="1200" dirty="0"/>
              <a:t>&gt;&gt;&gt; s1+5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'10.10.10.5'</a:t>
            </a:r>
          </a:p>
          <a:p>
            <a:pPr marL="457200" lvl="1" indent="0">
              <a:buNone/>
            </a:pPr>
            <a:r>
              <a:rPr lang="en-US" sz="1200" dirty="0"/>
              <a:t>&gt;&gt;&gt; s1[5]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'10.10.10.5'</a:t>
            </a:r>
          </a:p>
          <a:p>
            <a:pPr marL="457200" lvl="1" indent="0">
              <a:buNone/>
            </a:pPr>
            <a:r>
              <a:rPr lang="en-US" sz="1200" dirty="0"/>
              <a:t>&gt;&gt;&gt; s1/4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('10.10.10.0/26', '10.10.10.64/26', '10.10.10.128/26', '10.10.10.192/26')</a:t>
            </a:r>
          </a:p>
          <a:p>
            <a:pPr marL="457200" lvl="1" indent="0">
              <a:buNone/>
            </a:pPr>
            <a:r>
              <a:rPr lang="en-US" sz="1200" dirty="0"/>
              <a:t>&gt;&gt;&gt; s1[0:3]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('10.10.10.0', '10.10.10.1', '10.10.10.2')</a:t>
            </a:r>
          </a:p>
          <a:p>
            <a:pPr marL="457200" lvl="1" indent="0">
              <a:buNone/>
            </a:pPr>
            <a:r>
              <a:rPr lang="en-US" sz="1200" dirty="0"/>
              <a:t>&gt;&gt;&gt; s1[200:202]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('10.10.10.200', '10.10.10.201’)</a:t>
            </a:r>
          </a:p>
          <a:p>
            <a:pPr marL="457200" lvl="1" indent="0">
              <a:buNone/>
            </a:pPr>
            <a:endParaRPr lang="en-US" sz="1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200" dirty="0"/>
              <a:t>&gt;&gt;&gt; subnet2 = "10.10.11.0/24"</a:t>
            </a:r>
          </a:p>
          <a:p>
            <a:pPr marL="457200" lvl="1" indent="0">
              <a:buNone/>
            </a:pPr>
            <a:r>
              <a:rPr lang="en-US" sz="1200" dirty="0"/>
              <a:t>&gt;&gt;&gt; s2 = IPv4(subnet2)</a:t>
            </a:r>
          </a:p>
          <a:p>
            <a:pPr marL="457200" lvl="1" indent="0">
              <a:buNone/>
            </a:pPr>
            <a:r>
              <a:rPr lang="en-US" sz="1200" dirty="0"/>
              <a:t>&gt;&gt;&gt; s1 + s2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Summary (if possible)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10.10.10.0/23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7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3F0-4C79-4AC5-8BF0-B4918E64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IPv6</a:t>
            </a:r>
            <a:br>
              <a:rPr lang="en-US" dirty="0"/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&gt;&gt;&gt; from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nettoolkit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import IPv6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&gt;&gt;&gt; s1 = IPv6("2002:ABCD:1000:256::/64")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14D9-4565-4B08-B2CA-9EEFF566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53" y="1434831"/>
            <a:ext cx="2588353" cy="4759224"/>
          </a:xfrm>
        </p:spPr>
        <p:txBody>
          <a:bodyPr>
            <a:normAutofit/>
          </a:bodyPr>
          <a:lstStyle/>
          <a:p>
            <a:r>
              <a:rPr lang="en-US" dirty="0"/>
              <a:t>Properties</a:t>
            </a:r>
          </a:p>
          <a:p>
            <a:pPr marL="457200" lvl="1" indent="0">
              <a:buNone/>
            </a:pPr>
            <a:r>
              <a:rPr lang="en-US" sz="1400" dirty="0"/>
              <a:t>&gt;&gt;&gt; s1.mask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64</a:t>
            </a:r>
          </a:p>
          <a:p>
            <a:pPr marL="457200" lvl="1" indent="0">
              <a:buNone/>
            </a:pPr>
            <a:r>
              <a:rPr lang="en-US" sz="1400" dirty="0"/>
              <a:t>&gt;&gt;&gt; s1.version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6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16BBCE-A5FA-4350-887D-CECC163BF5EB}"/>
              </a:ext>
            </a:extLst>
          </p:cNvPr>
          <p:cNvSpPr txBox="1">
            <a:spLocks/>
          </p:cNvSpPr>
          <p:nvPr/>
        </p:nvSpPr>
        <p:spPr>
          <a:xfrm>
            <a:off x="2838465" y="1497824"/>
            <a:ext cx="5176706" cy="535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Bound methods</a:t>
            </a:r>
          </a:p>
          <a:p>
            <a:pPr marL="457200" lvl="1" indent="0">
              <a:buNone/>
            </a:pPr>
            <a:r>
              <a:rPr lang="en-US" sz="1400" dirty="0"/>
              <a:t>&gt;&gt;&gt; s1.NetworkIP()	</a:t>
            </a:r>
            <a:r>
              <a:rPr lang="en-US" sz="1400" dirty="0">
                <a:solidFill>
                  <a:srgbClr val="FF0000"/>
                </a:solidFill>
              </a:rPr>
              <a:t>Network </a:t>
            </a:r>
            <a:r>
              <a:rPr lang="en-US" sz="1400" dirty="0" err="1">
                <a:solidFill>
                  <a:srgbClr val="FF0000"/>
                </a:solidFill>
              </a:rPr>
              <a:t>Addres</a:t>
            </a:r>
            <a:r>
              <a:rPr lang="en-US" sz="1400" dirty="0"/>
              <a:t>	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'2002:ABCD:1000:256:0:0:0:0/64’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&gt;&gt;&gt; s1.broadcast_address()           </a:t>
            </a:r>
            <a:r>
              <a:rPr lang="en-US" sz="1400" dirty="0">
                <a:solidFill>
                  <a:srgbClr val="FF0000"/>
                </a:solidFill>
              </a:rPr>
              <a:t>Broadcast Address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'2002:ABCD:1000:256:ffff:ffff:ffff:ffff/64'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&gt;&gt;&gt; s1.n_thIP(15)		</a:t>
            </a:r>
            <a:r>
              <a:rPr lang="en-US" sz="1400" dirty="0">
                <a:solidFill>
                  <a:srgbClr val="FF0000"/>
                </a:solidFill>
              </a:rPr>
              <a:t> nth number of Address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'2002:ABCD:1000:256:0:0:0:f'</a:t>
            </a:r>
          </a:p>
          <a:p>
            <a:pPr marL="457200" lvl="1" indent="0">
              <a:buNone/>
            </a:pPr>
            <a:r>
              <a:rPr lang="en-US" sz="1400" dirty="0"/>
              <a:t>&gt;&gt;&gt; s1.n_thIP(16, </a:t>
            </a:r>
            <a:r>
              <a:rPr lang="en-US" sz="1400" dirty="0" err="1"/>
              <a:t>withMask</a:t>
            </a:r>
            <a:r>
              <a:rPr lang="en-US" sz="1400" dirty="0"/>
              <a:t>=True)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'2002:ABCD:1000:256:0:0:0:10/64’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400" dirty="0"/>
              <a:t>&gt;&gt;&gt; s1.getHext(4)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'256'</a:t>
            </a:r>
          </a:p>
          <a:p>
            <a:pPr marL="457200" lvl="1" indent="0">
              <a:buNone/>
            </a:pPr>
            <a:r>
              <a:rPr lang="en-US" sz="1400" dirty="0"/>
              <a:t>&gt;&gt;&gt; s1.get_hext(4)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'256'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16E333-9948-4FE6-9E80-BFCA3B5B55AD}"/>
              </a:ext>
            </a:extLst>
          </p:cNvPr>
          <p:cNvSpPr txBox="1">
            <a:spLocks/>
          </p:cNvSpPr>
          <p:nvPr/>
        </p:nvSpPr>
        <p:spPr>
          <a:xfrm>
            <a:off x="7679895" y="1266283"/>
            <a:ext cx="4186652" cy="535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Operations</a:t>
            </a:r>
          </a:p>
          <a:p>
            <a:pPr marL="457200" lvl="1" indent="0">
              <a:buNone/>
            </a:pPr>
            <a:r>
              <a:rPr lang="en-US" sz="1200" dirty="0"/>
              <a:t>&gt;&gt;&gt; s1+5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'10.10.10.5'</a:t>
            </a:r>
          </a:p>
          <a:p>
            <a:pPr marL="457200" lvl="1" indent="0">
              <a:buNone/>
            </a:pPr>
            <a:r>
              <a:rPr lang="en-US" sz="1200" dirty="0"/>
              <a:t>&gt;&gt;&gt; s1[5]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'10.10.10.5'</a:t>
            </a:r>
          </a:p>
          <a:p>
            <a:pPr marL="457200" lvl="1" indent="0">
              <a:buNone/>
            </a:pPr>
            <a:r>
              <a:rPr lang="en-US" sz="1200" dirty="0"/>
              <a:t>&gt;&gt;&gt; s1/4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('10.10.10.0/26', '10.10.10.64/26', '10.10.10.128/26', '10.10.10.192/26')</a:t>
            </a:r>
          </a:p>
          <a:p>
            <a:pPr marL="457200" lvl="1" indent="0">
              <a:buNone/>
            </a:pPr>
            <a:r>
              <a:rPr lang="en-US" sz="1200" dirty="0"/>
              <a:t>&gt;&gt;&gt; s1[0:3]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('10.10.10.0', '10.10.10.1', '10.10.10.2')</a:t>
            </a:r>
          </a:p>
          <a:p>
            <a:pPr marL="457200" lvl="1" indent="0">
              <a:buNone/>
            </a:pPr>
            <a:r>
              <a:rPr lang="en-US" sz="1200" dirty="0"/>
              <a:t>&gt;&gt;&gt; s1[200:202]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('10.10.10.200', '10.10.10.201’)</a:t>
            </a:r>
          </a:p>
          <a:p>
            <a:pPr marL="457200" lvl="1" indent="0">
              <a:buNone/>
            </a:pPr>
            <a:endParaRPr lang="en-US" sz="1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200" dirty="0"/>
              <a:t>&gt;&gt;&gt; subnet2 = "10.10.11.0/24"</a:t>
            </a:r>
          </a:p>
          <a:p>
            <a:pPr marL="457200" lvl="1" indent="0">
              <a:buNone/>
            </a:pPr>
            <a:r>
              <a:rPr lang="en-US" sz="1200" dirty="0"/>
              <a:t>&gt;&gt;&gt; s2 = IPv4(subnet2)</a:t>
            </a:r>
          </a:p>
          <a:p>
            <a:pPr marL="457200" lvl="1" indent="0">
              <a:buNone/>
            </a:pPr>
            <a:r>
              <a:rPr lang="en-US" sz="1200" dirty="0"/>
              <a:t>&gt;&gt;&gt; s1 + s2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Summary (if possible)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10.10.10.0/23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31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2B71-C8E2-41E3-87DF-56BEA9EB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28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58DE-C438-4D9E-BC71-951A70E6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5257800" cy="4767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Usage examples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&gt;&gt;&gt; import </a:t>
            </a:r>
            <a:r>
              <a:rPr lang="en-US" sz="1400" dirty="0" err="1">
                <a:solidFill>
                  <a:schemeClr val="accent2"/>
                </a:solidFill>
              </a:rPr>
              <a:t>nettoolkit</a:t>
            </a:r>
            <a:r>
              <a:rPr lang="en-US" sz="1400" dirty="0">
                <a:solidFill>
                  <a:schemeClr val="accent2"/>
                </a:solidFill>
              </a:rPr>
              <a:t> as </a:t>
            </a:r>
            <a:r>
              <a:rPr lang="en-US" sz="1400" dirty="0" err="1">
                <a:solidFill>
                  <a:schemeClr val="accent2"/>
                </a:solidFill>
              </a:rPr>
              <a:t>nt</a:t>
            </a:r>
            <a:endParaRPr lang="en-US" sz="14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</a:t>
            </a:r>
            <a:r>
              <a:rPr lang="en-US" sz="1400" dirty="0" err="1">
                <a:solidFill>
                  <a:srgbClr val="00B0F0"/>
                </a:solidFill>
              </a:rPr>
              <a:t>nt.bin_mask</a:t>
            </a:r>
            <a:r>
              <a:rPr lang="en-US" sz="1400" dirty="0">
                <a:solidFill>
                  <a:srgbClr val="00B0F0"/>
                </a:solidFill>
              </a:rPr>
              <a:t>(24)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'255.255.255.0'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</a:t>
            </a:r>
            <a:r>
              <a:rPr lang="en-US" sz="1400" dirty="0" err="1">
                <a:solidFill>
                  <a:srgbClr val="00B0F0"/>
                </a:solidFill>
              </a:rPr>
              <a:t>nt.to_dec_mask</a:t>
            </a:r>
            <a:r>
              <a:rPr lang="en-US" sz="1400" dirty="0">
                <a:solidFill>
                  <a:srgbClr val="00B0F0"/>
                </a:solidFill>
              </a:rPr>
              <a:t>("255.255.255.240")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28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nt.bin2dec('11111111111111111111111111110000')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4294967280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nt.bin2decmask('11111111111111111111111111110000')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28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</a:t>
            </a:r>
            <a:r>
              <a:rPr lang="en-US" sz="1400" dirty="0" err="1">
                <a:solidFill>
                  <a:srgbClr val="00B0F0"/>
                </a:solidFill>
              </a:rPr>
              <a:t>nt.binsubnet</a:t>
            </a:r>
            <a:r>
              <a:rPr lang="en-US" sz="1400" dirty="0">
                <a:solidFill>
                  <a:srgbClr val="00B0F0"/>
                </a:solidFill>
              </a:rPr>
              <a:t>("10.10.10.0/24")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'00001010000010100000101000000000’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a = </a:t>
            </a:r>
            <a:r>
              <a:rPr lang="en-US" sz="1400" dirty="0" err="1">
                <a:solidFill>
                  <a:srgbClr val="00B0F0"/>
                </a:solidFill>
              </a:rPr>
              <a:t>nt.addressing</a:t>
            </a:r>
            <a:r>
              <a:rPr lang="en-US" sz="1400" dirty="0">
                <a:solidFill>
                  <a:srgbClr val="00B0F0"/>
                </a:solidFill>
              </a:rPr>
              <a:t>("10.10.10.0/24")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type(a)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&lt;class 'nettoolkit.addressing.IPv4'&gt;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b = </a:t>
            </a:r>
            <a:r>
              <a:rPr lang="en-US" sz="1400" dirty="0" err="1">
                <a:solidFill>
                  <a:srgbClr val="00B0F0"/>
                </a:solidFill>
              </a:rPr>
              <a:t>nt.addressing</a:t>
            </a:r>
            <a:r>
              <a:rPr lang="en-US" sz="1400" dirty="0">
                <a:solidFill>
                  <a:srgbClr val="00B0F0"/>
                </a:solidFill>
              </a:rPr>
              <a:t>("FE80:2620::/64")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type(b)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&lt;class 'nettoolkit.addressing.IPv6'&gt;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F5E38-FB72-4B19-B49F-8673D60D78F6}"/>
              </a:ext>
            </a:extLst>
          </p:cNvPr>
          <p:cNvSpPr/>
          <p:nvPr/>
        </p:nvSpPr>
        <p:spPr>
          <a:xfrm>
            <a:off x="6096000" y="4145638"/>
            <a:ext cx="5768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&gt;&gt;&gt; </a:t>
            </a:r>
            <a:r>
              <a:rPr lang="en-US" sz="1400" dirty="0" err="1">
                <a:solidFill>
                  <a:srgbClr val="00B0F0"/>
                </a:solidFill>
              </a:rPr>
              <a:t>nt.isSubset</a:t>
            </a:r>
            <a:r>
              <a:rPr lang="en-US" sz="1400" dirty="0">
                <a:solidFill>
                  <a:srgbClr val="00B0F0"/>
                </a:solidFill>
              </a:rPr>
              <a:t>("10.10.2.0/24", "10.10.0.0/22")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True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&gt;&gt;&gt; </a:t>
            </a:r>
            <a:r>
              <a:rPr lang="en-US" sz="1400" dirty="0" err="1">
                <a:solidFill>
                  <a:srgbClr val="00B0F0"/>
                </a:solidFill>
              </a:rPr>
              <a:t>nt.isSubset</a:t>
            </a:r>
            <a:r>
              <a:rPr lang="en-US" sz="1400" dirty="0">
                <a:solidFill>
                  <a:srgbClr val="00B0F0"/>
                </a:solidFill>
              </a:rPr>
              <a:t>("10.10.2.0/24", "10.10.4.0/22")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False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&gt;&gt;&gt; networks = ( "10.10.0.0/24", "10.10.1.0/25", "10.10.2.0/24", "10.10.1.128/25" 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&gt;&gt;&gt; </a:t>
            </a:r>
            <a:r>
              <a:rPr lang="en-US" sz="1400" dirty="0" err="1">
                <a:solidFill>
                  <a:srgbClr val="00B0F0"/>
                </a:solidFill>
              </a:rPr>
              <a:t>nt.get_summaries</a:t>
            </a:r>
            <a:r>
              <a:rPr lang="en-US" sz="1400" dirty="0">
                <a:solidFill>
                  <a:srgbClr val="00B0F0"/>
                </a:solidFill>
              </a:rPr>
              <a:t>(*networks)</a:t>
            </a:r>
          </a:p>
          <a:p>
            <a:r>
              <a:rPr lang="en-US" sz="1400" dirty="0">
                <a:solidFill>
                  <a:srgbClr val="002060"/>
                </a:solidFill>
              </a:rPr>
              <a:t>[10.10.0.0/23, 10.10.2.0/24]</a:t>
            </a:r>
          </a:p>
          <a:p>
            <a:r>
              <a:rPr lang="en-US" sz="1400" dirty="0">
                <a:solidFill>
                  <a:srgbClr val="00B0F0"/>
                </a:solidFill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8480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D503-7BE2-4DFD-B9F8-07729847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US" dirty="0"/>
              <a:t>General Purpose Activities.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716-BA4A-4787-849C-6AE02EBA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Available List of GPL activities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: Default class representing class </a:t>
            </a:r>
            <a:r>
              <a:rPr lang="en-US" dirty="0" err="1"/>
              <a:t>docString</a:t>
            </a:r>
            <a:r>
              <a:rPr lang="en-US" dirty="0"/>
              <a:t> template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Container </a:t>
            </a:r>
            <a:r>
              <a:rPr lang="en-US" dirty="0"/>
              <a:t>: Abstract base class providing template for standard </a:t>
            </a:r>
            <a:r>
              <a:rPr lang="en-US" dirty="0" err="1"/>
              <a:t>dunder</a:t>
            </a:r>
            <a:r>
              <a:rPr lang="en-US" dirty="0"/>
              <a:t> methods template.  </a:t>
            </a:r>
          </a:p>
          <a:p>
            <a:pPr marL="457200" lvl="1" indent="0">
              <a:buNone/>
            </a:pPr>
            <a:r>
              <a:rPr lang="en-US" dirty="0"/>
              <a:t>     	[Object should contain </a:t>
            </a:r>
            <a:r>
              <a:rPr lang="en-US" dirty="0" err="1">
                <a:solidFill>
                  <a:srgbClr val="00B0F0"/>
                </a:solidFill>
              </a:rPr>
              <a:t>objVar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property]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Numeric </a:t>
            </a:r>
            <a:r>
              <a:rPr lang="en-US" dirty="0"/>
              <a:t>: Support </a:t>
            </a:r>
            <a:r>
              <a:rPr lang="en-US" dirty="0" err="1"/>
              <a:t>Numberic</a:t>
            </a:r>
            <a:r>
              <a:rPr lang="en-US" dirty="0"/>
              <a:t> objects (under construction)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DifferenceDict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Template class to get difference in two dictionary objects.</a:t>
            </a:r>
          </a:p>
          <a:p>
            <a:pPr marL="457200" lvl="1" indent="0">
              <a:buNone/>
            </a:pPr>
            <a:r>
              <a:rPr lang="en-US" dirty="0"/>
              <a:t>	use special methods  + / - for adds/removes.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DictMethods</a:t>
            </a:r>
            <a:r>
              <a:rPr lang="en-US" dirty="0"/>
              <a:t>: PAPA DUNDER EXTENSIONS FOR DICTIONARY OBJECTS</a:t>
            </a:r>
          </a:p>
          <a:p>
            <a:pPr marL="457200" lvl="1" indent="0">
              <a:buNone/>
            </a:pPr>
            <a:r>
              <a:rPr lang="en-US" dirty="0"/>
              <a:t>	[</a:t>
            </a:r>
            <a:r>
              <a:rPr lang="en-US" dirty="0" err="1">
                <a:solidFill>
                  <a:srgbClr val="00B0F0"/>
                </a:solidFill>
              </a:rPr>
              <a:t>self.dic</a:t>
            </a:r>
            <a:r>
              <a:rPr lang="en-US" dirty="0"/>
              <a:t> is abstract property which gets iterates over]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DIC</a:t>
            </a:r>
            <a:r>
              <a:rPr lang="en-US" dirty="0"/>
              <a:t>: Collection of methods for dictionary objects.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: Collection of static methods for string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IO</a:t>
            </a:r>
            <a:r>
              <a:rPr lang="en-US" dirty="0"/>
              <a:t>: Collection of static methods for IO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LST</a:t>
            </a:r>
            <a:r>
              <a:rPr lang="en-US" dirty="0"/>
              <a:t>:  Collection of static methods for list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LOG </a:t>
            </a:r>
            <a:r>
              <a:rPr lang="en-US" dirty="0"/>
              <a:t>: Collection of static methods for logging.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DB </a:t>
            </a:r>
            <a:r>
              <a:rPr lang="en-US" dirty="0"/>
              <a:t>: Collection of static methods for Database.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IP </a:t>
            </a:r>
            <a:r>
              <a:rPr lang="en-US" dirty="0"/>
              <a:t>: Collection of static methods for Networking on (IP)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XL_READ </a:t>
            </a:r>
            <a:r>
              <a:rPr lang="en-US" dirty="0"/>
              <a:t>: EXCEL FILE READING (using pandas)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XL_WRITE</a:t>
            </a:r>
            <a:r>
              <a:rPr lang="en-US" dirty="0"/>
              <a:t> : EXEL FILE CREATE (using Pandas)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Multi_Execution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Template methods for multi-threaded executions.</a:t>
            </a:r>
          </a:p>
          <a:p>
            <a:pPr marL="457200" lvl="1" indent="0">
              <a:buNone/>
            </a:pPr>
            <a:r>
              <a:rPr lang="en-US" dirty="0"/>
              <a:t>	[</a:t>
            </a:r>
            <a:r>
              <a:rPr lang="en-US" dirty="0" err="1">
                <a:solidFill>
                  <a:srgbClr val="00B0F0"/>
                </a:solidFill>
              </a:rPr>
              <a:t>self.items</a:t>
            </a:r>
            <a:r>
              <a:rPr lang="en-US" dirty="0"/>
              <a:t>  is abstract property which iterates over to create threads ]</a:t>
            </a:r>
          </a:p>
        </p:txBody>
      </p:sp>
    </p:spTree>
    <p:extLst>
      <p:ext uri="{BB962C8B-B14F-4D97-AF65-F5344CB8AC3E}">
        <p14:creationId xmlns:p14="http://schemas.microsoft.com/office/powerpoint/2010/main" val="68134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STR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788566"/>
            <a:ext cx="11736198" cy="6002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foundPos</a:t>
            </a:r>
            <a:r>
              <a:rPr lang="en-US" sz="1400" dirty="0">
                <a:solidFill>
                  <a:srgbClr val="00B0F0"/>
                </a:solidFill>
              </a:rPr>
              <a:t>(s, sub, pos=0): </a:t>
            </a:r>
            <a:r>
              <a:rPr lang="en-US" sz="1400" dirty="0"/>
              <a:t>Search for substring in string and return index value result (</a:t>
            </a:r>
            <a:r>
              <a:rPr lang="en-US" sz="1400" dirty="0">
                <a:sym typeface="Wingdings" panose="05000000000000000000" pitchFamily="2" charset="2"/>
              </a:rPr>
              <a:t> int)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found(s, sub, pos=0):</a:t>
            </a:r>
            <a:r>
              <a:rPr lang="en-US" sz="1400" dirty="0"/>
              <a:t> Search for substring in string and return Boolean result (</a:t>
            </a:r>
            <a:r>
              <a:rPr lang="en-US" sz="1400" dirty="0">
                <a:sym typeface="Wingdings" panose="05000000000000000000" pitchFamily="2" charset="2"/>
              </a:rPr>
              <a:t>bool)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find_within</a:t>
            </a:r>
            <a:r>
              <a:rPr lang="en-US" sz="1400" dirty="0">
                <a:solidFill>
                  <a:srgbClr val="00B0F0"/>
                </a:solidFill>
              </a:rPr>
              <a:t>(s, prefix, suffix=None, pos=0):</a:t>
            </a:r>
            <a:r>
              <a:rPr lang="en-US" sz="1400" dirty="0"/>
              <a:t> finds characters between prefix and suffix substrings from string  (</a:t>
            </a:r>
            <a:r>
              <a:rPr lang="en-US" sz="1400" dirty="0">
                <a:sym typeface="Wingdings" panose="05000000000000000000" pitchFamily="2" charset="2"/>
              </a:rPr>
              <a:t> tuple)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string_within</a:t>
            </a:r>
            <a:r>
              <a:rPr lang="en-US" sz="1400" dirty="0">
                <a:solidFill>
                  <a:srgbClr val="00B0F0"/>
                </a:solidFill>
              </a:rPr>
              <a:t>(line, prefix, suffix=None, pos=0):</a:t>
            </a:r>
            <a:r>
              <a:rPr lang="en-US" sz="1400" dirty="0"/>
              <a:t> finds characters between prefix and suffix substrings from string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suffix_index_within</a:t>
            </a:r>
            <a:r>
              <a:rPr lang="en-US" sz="1400" dirty="0">
                <a:solidFill>
                  <a:srgbClr val="00B0F0"/>
                </a:solidFill>
              </a:rPr>
              <a:t>(line, prefix, suffix=None, pos=0):</a:t>
            </a:r>
            <a:r>
              <a:rPr lang="en-US" sz="1400" dirty="0"/>
              <a:t> finds characters between prefix and suffix substrings from string (</a:t>
            </a:r>
            <a:r>
              <a:rPr lang="en-US" sz="1400" dirty="0">
                <a:sym typeface="Wingdings" panose="05000000000000000000" pitchFamily="2" charset="2"/>
              </a:rPr>
              <a:t>int)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find_multi</a:t>
            </a:r>
            <a:r>
              <a:rPr lang="en-US" sz="1400" dirty="0">
                <a:solidFill>
                  <a:srgbClr val="00B0F0"/>
                </a:solidFill>
              </a:rPr>
              <a:t>(s, sub, start=0, count=None, index=True, </a:t>
            </a:r>
            <a:r>
              <a:rPr lang="en-US" sz="1400" dirty="0" err="1">
                <a:solidFill>
                  <a:srgbClr val="00B0F0"/>
                </a:solidFill>
              </a:rPr>
              <a:t>beginwith</a:t>
            </a:r>
            <a:r>
              <a:rPr lang="en-US" sz="1400" dirty="0">
                <a:solidFill>
                  <a:srgbClr val="00B0F0"/>
                </a:solidFill>
              </a:rPr>
              <a:t>=False): </a:t>
            </a:r>
            <a:r>
              <a:rPr lang="en-US" sz="1400" dirty="0"/>
              <a:t>search for multiple substrings 'sub' within string ‘s’ (</a:t>
            </a:r>
            <a:r>
              <a:rPr lang="en-US" sz="1400" dirty="0">
                <a:sym typeface="Wingdings" panose="05000000000000000000" pitchFamily="2" charset="2"/>
              </a:rPr>
              <a:t>list of indexes/bool)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find_all</a:t>
            </a:r>
            <a:r>
              <a:rPr lang="en-US" sz="1400" dirty="0">
                <a:solidFill>
                  <a:srgbClr val="00B0F0"/>
                </a:solidFill>
              </a:rPr>
              <a:t>(s, sub, start=0, count=None, </a:t>
            </a:r>
            <a:r>
              <a:rPr lang="en-US" sz="1400" dirty="0" err="1">
                <a:solidFill>
                  <a:srgbClr val="00B0F0"/>
                </a:solidFill>
              </a:rPr>
              <a:t>beginwith</a:t>
            </a:r>
            <a:r>
              <a:rPr lang="en-US" sz="1400" dirty="0">
                <a:solidFill>
                  <a:srgbClr val="00B0F0"/>
                </a:solidFill>
              </a:rPr>
              <a:t>=False): </a:t>
            </a:r>
            <a:r>
              <a:rPr lang="en-US" sz="1400" dirty="0"/>
              <a:t>search for multiple substrings 'sub' within string 's’ (</a:t>
            </a:r>
            <a:r>
              <a:rPr lang="en-US" sz="1400" dirty="0">
                <a:sym typeface="Wingdings" panose="05000000000000000000" pitchFamily="2" charset="2"/>
              </a:rPr>
              <a:t> 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find_any</a:t>
            </a:r>
            <a:r>
              <a:rPr lang="en-US" sz="1400" dirty="0">
                <a:solidFill>
                  <a:srgbClr val="00B0F0"/>
                </a:solidFill>
              </a:rPr>
              <a:t>(s, sub, start=0, count=None, </a:t>
            </a:r>
            <a:r>
              <a:rPr lang="en-US" sz="1400" dirty="0" err="1">
                <a:solidFill>
                  <a:srgbClr val="00B0F0"/>
                </a:solidFill>
              </a:rPr>
              <a:t>beginwith</a:t>
            </a:r>
            <a:r>
              <a:rPr lang="en-US" sz="1400" dirty="0">
                <a:solidFill>
                  <a:srgbClr val="00B0F0"/>
                </a:solidFill>
              </a:rPr>
              <a:t>=False):</a:t>
            </a:r>
            <a:r>
              <a:rPr lang="en-US" sz="1400" dirty="0"/>
              <a:t> search for multiple substrings 'sub' within string ‘s’ (</a:t>
            </a:r>
            <a:r>
              <a:rPr lang="en-US" sz="1400" dirty="0">
                <a:sym typeface="Wingdings" panose="05000000000000000000" pitchFamily="2" charset="2"/>
              </a:rPr>
              <a:t> 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update(s, </a:t>
            </a:r>
            <a:r>
              <a:rPr lang="en-US" sz="1400" dirty="0" err="1">
                <a:solidFill>
                  <a:srgbClr val="00B0F0"/>
                </a:solidFill>
              </a:rPr>
              <a:t>searchItem</a:t>
            </a:r>
            <a:r>
              <a:rPr lang="en-US" sz="1400" dirty="0">
                <a:solidFill>
                  <a:srgbClr val="00B0F0"/>
                </a:solidFill>
              </a:rPr>
              <a:t>='', </a:t>
            </a:r>
            <a:r>
              <a:rPr lang="en-US" sz="1400" dirty="0" err="1">
                <a:solidFill>
                  <a:srgbClr val="00B0F0"/>
                </a:solidFill>
              </a:rPr>
              <a:t>replaceItem</a:t>
            </a:r>
            <a:r>
              <a:rPr lang="en-US" sz="1400" dirty="0">
                <a:solidFill>
                  <a:srgbClr val="00B0F0"/>
                </a:solidFill>
              </a:rPr>
              <a:t>=‘’): </a:t>
            </a:r>
            <a:r>
              <a:rPr lang="en-US" sz="1400" dirty="0"/>
              <a:t>Updates string for search item with replace item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replace_dual_and_split</a:t>
            </a:r>
            <a:r>
              <a:rPr lang="en-US" sz="1400" dirty="0">
                <a:solidFill>
                  <a:srgbClr val="00B0F0"/>
                </a:solidFill>
              </a:rPr>
              <a:t>(s, duo=' ', strip=None):</a:t>
            </a:r>
            <a:r>
              <a:rPr lang="en-US" sz="1400" dirty="0"/>
              <a:t> Finds subsequent characters in string and replace those with single,  plus, splits the string using provided character (duo) (</a:t>
            </a:r>
            <a:r>
              <a:rPr lang="en-US" sz="1400" dirty="0">
                <a:sym typeface="Wingdings" panose="05000000000000000000" pitchFamily="2" charset="2"/>
              </a:rPr>
              <a:t>list)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finddualnreplacesingle</a:t>
            </a:r>
            <a:r>
              <a:rPr lang="en-US" sz="1400" dirty="0">
                <a:solidFill>
                  <a:srgbClr val="00B0F0"/>
                </a:solidFill>
              </a:rPr>
              <a:t>(s, duo=' ', strip=None): </a:t>
            </a:r>
            <a:r>
              <a:rPr lang="en-US" sz="1400" dirty="0"/>
              <a:t>Finds subsequent characters in string and replace those with single.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indention(s):</a:t>
            </a:r>
            <a:r>
              <a:rPr lang="en-US" sz="1400" dirty="0"/>
              <a:t> get string indention value (</a:t>
            </a:r>
            <a:r>
              <a:rPr lang="en-US" sz="1400" dirty="0">
                <a:sym typeface="Wingdings" panose="05000000000000000000" pitchFamily="2" charset="2"/>
              </a:rPr>
              <a:t>int)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is_blank_line</a:t>
            </a:r>
            <a:r>
              <a:rPr lang="en-US" sz="1400" dirty="0">
                <a:solidFill>
                  <a:srgbClr val="00B0F0"/>
                </a:solidFill>
              </a:rPr>
              <a:t>(s):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Is provided string/line a blank line ( 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is_hostname_line</a:t>
            </a:r>
            <a:r>
              <a:rPr lang="en-US" sz="1400" dirty="0">
                <a:solidFill>
                  <a:srgbClr val="00B0F0"/>
                </a:solidFill>
              </a:rPr>
              <a:t>(s, host): </a:t>
            </a:r>
            <a:r>
              <a:rPr lang="en-US" sz="1400" dirty="0"/>
              <a:t>string/line containing hostname of device (</a:t>
            </a:r>
            <a:r>
              <a:rPr lang="en-US" sz="1400" dirty="0">
                <a:sym typeface="Wingdings" panose="05000000000000000000" pitchFamily="2" charset="2"/>
              </a:rPr>
              <a:t> 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hostname(</a:t>
            </a:r>
            <a:r>
              <a:rPr lang="en-US" sz="1400" dirty="0" err="1">
                <a:solidFill>
                  <a:srgbClr val="00B0F0"/>
                </a:solidFill>
              </a:rPr>
              <a:t>net_connect</a:t>
            </a:r>
            <a:r>
              <a:rPr lang="en-US" sz="1400" dirty="0">
                <a:solidFill>
                  <a:srgbClr val="00B0F0"/>
                </a:solidFill>
              </a:rPr>
              <a:t>):</a:t>
            </a:r>
            <a:r>
              <a:rPr lang="en-US" sz="1400" dirty="0"/>
              <a:t> input </a:t>
            </a:r>
            <a:r>
              <a:rPr lang="en-US" sz="1400" dirty="0" err="1"/>
              <a:t>paramiko</a:t>
            </a:r>
            <a:r>
              <a:rPr lang="en-US" sz="1400" dirty="0"/>
              <a:t> </a:t>
            </a:r>
            <a:r>
              <a:rPr lang="en-US" sz="1400" dirty="0" err="1"/>
              <a:t>netconnection</a:t>
            </a:r>
            <a:r>
              <a:rPr lang="en-US" sz="1400" dirty="0"/>
              <a:t>, returns hostname from device.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hostname_from_cli</a:t>
            </a:r>
            <a:r>
              <a:rPr lang="en-US" sz="1400" dirty="0">
                <a:solidFill>
                  <a:srgbClr val="00B0F0"/>
                </a:solidFill>
              </a:rPr>
              <a:t>(line, command):</a:t>
            </a:r>
            <a:r>
              <a:rPr lang="en-US" sz="1400" dirty="0"/>
              <a:t> input standard text input line, for which command was entered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shrink_if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intName</a:t>
            </a:r>
            <a:r>
              <a:rPr lang="en-US" sz="1400" dirty="0">
                <a:solidFill>
                  <a:srgbClr val="00B0F0"/>
                </a:solidFill>
              </a:rPr>
              <a:t>, length=2): </a:t>
            </a:r>
            <a:r>
              <a:rPr lang="en-US" sz="1400" dirty="0"/>
              <a:t>Interface Name shortening, input length will decide number of </a:t>
            </a:r>
            <a:r>
              <a:rPr lang="en-US" sz="1400" dirty="0" err="1"/>
              <a:t>charactes</a:t>
            </a:r>
            <a:r>
              <a:rPr lang="en-US" sz="1400" dirty="0"/>
              <a:t> to be included in shortened output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if_prefix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intName</a:t>
            </a:r>
            <a:r>
              <a:rPr lang="en-US" sz="1400" dirty="0">
                <a:solidFill>
                  <a:srgbClr val="00B0F0"/>
                </a:solidFill>
              </a:rPr>
              <a:t>): </a:t>
            </a:r>
            <a:r>
              <a:rPr lang="en-US" sz="1400" dirty="0"/>
              <a:t>Interface beginning Name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34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C4A-D3CB-494B-91A2-8B3B08A0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3"/>
            <a:ext cx="10515600" cy="613924"/>
          </a:xfrm>
        </p:spPr>
        <p:txBody>
          <a:bodyPr>
            <a:normAutofit fontScale="90000"/>
          </a:bodyPr>
          <a:lstStyle/>
          <a:p>
            <a:r>
              <a:rPr lang="en-US" dirty="0"/>
              <a:t>STR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59BF-0BEF-4426-A848-7E780704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864066"/>
            <a:ext cx="11694253" cy="592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update_str</a:t>
            </a:r>
            <a:r>
              <a:rPr lang="en-US" sz="1400" dirty="0">
                <a:solidFill>
                  <a:srgbClr val="00B0F0"/>
                </a:solidFill>
              </a:rPr>
              <a:t>(s, </a:t>
            </a:r>
            <a:r>
              <a:rPr lang="en-US" sz="1400" dirty="0" err="1">
                <a:solidFill>
                  <a:srgbClr val="00B0F0"/>
                </a:solidFill>
              </a:rPr>
              <a:t>searchItem</a:t>
            </a:r>
            <a:r>
              <a:rPr lang="en-US" sz="1400" dirty="0">
                <a:solidFill>
                  <a:srgbClr val="00B0F0"/>
                </a:solidFill>
              </a:rPr>
              <a:t>='', </a:t>
            </a:r>
            <a:r>
              <a:rPr lang="en-US" sz="1400" dirty="0" err="1">
                <a:solidFill>
                  <a:srgbClr val="00B0F0"/>
                </a:solidFill>
              </a:rPr>
              <a:t>replaceItem</a:t>
            </a:r>
            <a:r>
              <a:rPr lang="en-US" sz="1400" dirty="0">
                <a:solidFill>
                  <a:srgbClr val="00B0F0"/>
                </a:solidFill>
              </a:rPr>
              <a:t>=‘’): </a:t>
            </a:r>
            <a:r>
              <a:rPr lang="en-US" sz="1400" dirty="0"/>
              <a:t>Updates line for search item with replace item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get_logfile_name</a:t>
            </a:r>
            <a:r>
              <a:rPr lang="en-US" sz="1400" dirty="0">
                <a:solidFill>
                  <a:srgbClr val="00B0F0"/>
                </a:solidFill>
              </a:rPr>
              <a:t>(folder, </a:t>
            </a:r>
            <a:r>
              <a:rPr lang="en-US" sz="1400" dirty="0" err="1">
                <a:solidFill>
                  <a:srgbClr val="00B0F0"/>
                </a:solidFill>
              </a:rPr>
              <a:t>hn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cmd</a:t>
            </a:r>
            <a:r>
              <a:rPr lang="en-US" sz="1400" dirty="0">
                <a:solidFill>
                  <a:srgbClr val="00B0F0"/>
                </a:solidFill>
              </a:rPr>
              <a:t>='', </a:t>
            </a:r>
            <a:r>
              <a:rPr lang="en-US" sz="1400" dirty="0" err="1">
                <a:solidFill>
                  <a:srgbClr val="00B0F0"/>
                </a:solidFill>
              </a:rPr>
              <a:t>ts</a:t>
            </a:r>
            <a:r>
              <a:rPr lang="en-US" sz="1400" dirty="0">
                <a:solidFill>
                  <a:srgbClr val="00B0F0"/>
                </a:solidFill>
              </a:rPr>
              <a:t>='', separator="_@_", extn='.log’): </a:t>
            </a:r>
            <a:r>
              <a:rPr lang="en-US" sz="1400" dirty="0"/>
              <a:t>return log file name for the command on device with/wo provided </a:t>
            </a:r>
            <a:r>
              <a:rPr lang="en-US" sz="1400" dirty="0" err="1"/>
              <a:t>time_stamp</a:t>
            </a:r>
            <a:r>
              <a:rPr lang="en-US" sz="1400" dirty="0"/>
              <a:t>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string_concate</a:t>
            </a:r>
            <a:r>
              <a:rPr lang="en-US" sz="1400" dirty="0">
                <a:solidFill>
                  <a:srgbClr val="00B0F0"/>
                </a:solidFill>
              </a:rPr>
              <a:t>(s, s1, </a:t>
            </a:r>
            <a:r>
              <a:rPr lang="en-US" sz="1400" dirty="0" err="1">
                <a:solidFill>
                  <a:srgbClr val="00B0F0"/>
                </a:solidFill>
              </a:rPr>
              <a:t>conj</a:t>
            </a:r>
            <a:r>
              <a:rPr lang="en-US" sz="1400" dirty="0">
                <a:solidFill>
                  <a:srgbClr val="00B0F0"/>
                </a:solidFill>
              </a:rPr>
              <a:t>=‘’): </a:t>
            </a:r>
            <a:r>
              <a:rPr lang="en-US" sz="1400" dirty="0"/>
              <a:t>Concatenate strings s and s1 with </a:t>
            </a:r>
            <a:r>
              <a:rPr lang="en-US" sz="1400" dirty="0" err="1"/>
              <a:t>conjuctor</a:t>
            </a:r>
            <a:r>
              <a:rPr lang="en-US" sz="1400" dirty="0"/>
              <a:t> </a:t>
            </a:r>
            <a:r>
              <a:rPr lang="en-US" sz="1400" dirty="0" err="1"/>
              <a:t>conj</a:t>
            </a:r>
            <a:r>
              <a:rPr lang="en-US" sz="1400" dirty="0"/>
              <a:t> (</a:t>
            </a:r>
            <a:r>
              <a:rPr lang="en-US" sz="1400" dirty="0">
                <a:sym typeface="Wingdings" panose="05000000000000000000" pitchFamily="2" charset="2"/>
              </a:rPr>
              <a:t>str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right(</a:t>
            </a:r>
            <a:r>
              <a:rPr lang="en-US" sz="1400" dirty="0" err="1">
                <a:solidFill>
                  <a:srgbClr val="00B0F0"/>
                </a:solidFill>
              </a:rPr>
              <a:t>strg</a:t>
            </a:r>
            <a:r>
              <a:rPr lang="en-US" sz="1400" dirty="0">
                <a:solidFill>
                  <a:srgbClr val="00B0F0"/>
                </a:solidFill>
              </a:rPr>
              <a:t>, n): </a:t>
            </a:r>
            <a:r>
              <a:rPr lang="en-US" sz="1400" dirty="0"/>
              <a:t>N-number of characters from right side of string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pt-BR" sz="1400" dirty="0">
                <a:solidFill>
                  <a:srgbClr val="00B0F0"/>
                </a:solidFill>
              </a:rPr>
              <a:t>mid(strg, pos, n=0):</a:t>
            </a:r>
            <a:r>
              <a:rPr lang="pt-BR" sz="1400" dirty="0"/>
              <a:t> </a:t>
            </a:r>
            <a:r>
              <a:rPr lang="en-US" sz="1400" dirty="0"/>
              <a:t>N-number of characters from position in string; default n is till end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pt-BR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delete_trailing_remarks</a:t>
            </a:r>
            <a:r>
              <a:rPr lang="en-US" sz="1400" dirty="0">
                <a:solidFill>
                  <a:srgbClr val="00B0F0"/>
                </a:solidFill>
              </a:rPr>
              <a:t>(s):</a:t>
            </a:r>
            <a:r>
              <a:rPr lang="en-US" sz="1400" dirty="0"/>
              <a:t> Deletes trailing remarks from Juniper config line/string (</a:t>
            </a:r>
            <a:r>
              <a:rPr lang="en-US" sz="1400" dirty="0">
                <a:sym typeface="Wingdings" panose="05000000000000000000" pitchFamily="2" charset="2"/>
              </a:rPr>
              <a:t>str)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to_list</a:t>
            </a:r>
            <a:r>
              <a:rPr lang="en-US" sz="1400" dirty="0">
                <a:solidFill>
                  <a:srgbClr val="00B0F0"/>
                </a:solidFill>
              </a:rPr>
              <a:t>(s):</a:t>
            </a:r>
            <a:r>
              <a:rPr lang="en-US" sz="1400" dirty="0"/>
              <a:t> Returns list for the provided string - s, splits string by lines (</a:t>
            </a:r>
            <a:r>
              <a:rPr lang="en-US" sz="1400" dirty="0">
                <a:sym typeface="Wingdings" panose="05000000000000000000" pitchFamily="2" charset="2"/>
              </a:rPr>
              <a:t> list)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to_set</a:t>
            </a:r>
            <a:r>
              <a:rPr lang="en-US" sz="1400" dirty="0">
                <a:solidFill>
                  <a:srgbClr val="00B0F0"/>
                </a:solidFill>
              </a:rPr>
              <a:t>(s):</a:t>
            </a:r>
            <a:r>
              <a:rPr lang="en-US" sz="1400" dirty="0"/>
              <a:t> Return set of values for the provided string - s. splits string by lines and comma (</a:t>
            </a:r>
            <a:r>
              <a:rPr lang="en-US" sz="1400" dirty="0">
                <a:sym typeface="Wingdings" panose="05000000000000000000" pitchFamily="2" charset="2"/>
              </a:rPr>
              <a:t> set)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header_indexes</a:t>
            </a:r>
            <a:r>
              <a:rPr lang="en-US" sz="1400" dirty="0">
                <a:solidFill>
                  <a:srgbClr val="00B0F0"/>
                </a:solidFill>
              </a:rPr>
              <a:t>(line): </a:t>
            </a:r>
            <a:r>
              <a:rPr lang="en-US" sz="1400" dirty="0"/>
              <a:t>input header string line of a text table (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dict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pt-BR" sz="1400" dirty="0">
                <a:solidFill>
                  <a:srgbClr val="00B0F0"/>
                </a:solidFill>
              </a:rPr>
              <a:t>prepend_bgp_as(bgp_as, n):</a:t>
            </a:r>
            <a:r>
              <a:rPr lang="pt-BR" sz="1400" dirty="0"/>
              <a:t> </a:t>
            </a:r>
            <a:r>
              <a:rPr lang="en-US" sz="1400" dirty="0"/>
              <a:t>'n' number of BGP AS Number prepending string (</a:t>
            </a:r>
            <a:r>
              <a:rPr lang="en-US" sz="1400" dirty="0">
                <a:sym typeface="Wingdings" panose="05000000000000000000" pitchFamily="2" charset="2"/>
              </a:rPr>
              <a:t> str)</a:t>
            </a:r>
            <a:endParaRPr lang="pt-BR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ending(line, c): </a:t>
            </a:r>
            <a:r>
              <a:rPr lang="en-US" sz="1400" dirty="0"/>
              <a:t>check if line ends with c or not (</a:t>
            </a:r>
            <a:r>
              <a:rPr lang="en-US" sz="1400" dirty="0">
                <a:sym typeface="Wingdings" panose="05000000000000000000" pitchFamily="2" charset="2"/>
              </a:rPr>
              <a:t> bool)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starting(line, c):</a:t>
            </a:r>
            <a:r>
              <a:rPr lang="en-US" sz="1400" dirty="0"/>
              <a:t> check if line starts with c or not (</a:t>
            </a:r>
            <a:r>
              <a:rPr lang="en-US" sz="1400" dirty="0">
                <a:sym typeface="Wingdings" panose="05000000000000000000" pitchFamily="2" charset="2"/>
              </a:rPr>
              <a:t> bool)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69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2627</Words>
  <Application>Microsoft Office PowerPoint</Application>
  <PresentationFormat>Widescreen</PresentationFormat>
  <Paragraphs>254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nettoolkit</vt:lpstr>
      <vt:lpstr>Install package using</vt:lpstr>
      <vt:lpstr>Juniper configuration activities</vt:lpstr>
      <vt:lpstr>IPv4 &gt;&gt;&gt; from nettoolkit import IPv4 &gt;&gt;&gt; subnet1 = "10.10.10.0/24" &gt;&gt;&gt; s1 = IPv4(subnet1) </vt:lpstr>
      <vt:lpstr>IPv6 &gt;&gt;&gt; from nettoolkit import IPv6 &gt;&gt;&gt; s1 = IPv6("2002:ABCD:1000:256::/64")</vt:lpstr>
      <vt:lpstr>addressing methods</vt:lpstr>
      <vt:lpstr>General Purpose Activities.</vt:lpstr>
      <vt:lpstr>STR static methods</vt:lpstr>
      <vt:lpstr>STR static methods</vt:lpstr>
      <vt:lpstr>IO static methods</vt:lpstr>
      <vt:lpstr>LST static methods</vt:lpstr>
      <vt:lpstr>DIC static methods</vt:lpstr>
      <vt:lpstr>LOG static methods</vt:lpstr>
      <vt:lpstr>IP static methods</vt:lpstr>
      <vt:lpstr>nettoolkit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nettoolkit</dc:title>
  <dc:creator>Lokhandwala, Aliasgar</dc:creator>
  <cp:lastModifiedBy>Lokhandwala, Aliasgar</cp:lastModifiedBy>
  <cp:revision>123</cp:revision>
  <dcterms:created xsi:type="dcterms:W3CDTF">2021-03-11T11:49:37Z</dcterms:created>
  <dcterms:modified xsi:type="dcterms:W3CDTF">2021-03-14T07:15:53Z</dcterms:modified>
</cp:coreProperties>
</file>