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2"/>
  </p:notesMasterIdLst>
  <p:sldIdLst>
    <p:sldId id="258" r:id="rId3"/>
    <p:sldId id="257" r:id="rId4"/>
    <p:sldId id="259" r:id="rId5"/>
    <p:sldId id="260" r:id="rId6"/>
    <p:sldId id="275" r:id="rId7"/>
    <p:sldId id="261" r:id="rId8"/>
    <p:sldId id="274" r:id="rId9"/>
    <p:sldId id="281" r:id="rId10"/>
    <p:sldId id="280" r:id="rId11"/>
    <p:sldId id="262" r:id="rId12"/>
    <p:sldId id="263" r:id="rId13"/>
    <p:sldId id="268" r:id="rId14"/>
    <p:sldId id="267" r:id="rId15"/>
    <p:sldId id="264" r:id="rId16"/>
    <p:sldId id="282" r:id="rId17"/>
    <p:sldId id="265" r:id="rId18"/>
    <p:sldId id="283" r:id="rId19"/>
    <p:sldId id="284"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asgher Noorudddin" initials="A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autoAdjust="0"/>
  </p:normalViewPr>
  <p:slideViewPr>
    <p:cSldViewPr>
      <p:cViewPr varScale="1">
        <p:scale>
          <a:sx n="78" d="100"/>
          <a:sy n="78" d="100"/>
        </p:scale>
        <p:origin x="117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25-Nov-19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pPr/>
              <a:t>1</a:t>
            </a:fld>
            <a:endParaRPr lang="en-US"/>
          </a:p>
        </p:txBody>
      </p:sp>
    </p:spTree>
    <p:extLst>
      <p:ext uri="{BB962C8B-B14F-4D97-AF65-F5344CB8AC3E}">
        <p14:creationId xmlns:p14="http://schemas.microsoft.com/office/powerpoint/2010/main" val="1760061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6888AC-FB0C-48C5-9546-BFA209E1C0B0}"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a:t> Click to edit Master title style</a:t>
            </a:r>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a:t>Project Name Here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888AC-FB0C-48C5-9546-BFA209E1C0B0}"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6888AC-FB0C-48C5-9546-BFA209E1C0B0}"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6888AC-FB0C-48C5-9546-BFA209E1C0B0}" type="datetimeFigureOut">
              <a:rPr lang="en-US" smtClean="0"/>
              <a:pPr/>
              <a:t>25-Nov-19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6888AC-FB0C-48C5-9546-BFA209E1C0B0}" type="datetimeFigureOut">
              <a:rPr lang="en-US" smtClean="0"/>
              <a:pPr/>
              <a:t>25-Nov-19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88AC-FB0C-48C5-9546-BFA209E1C0B0}" type="datetimeFigureOut">
              <a:rPr lang="en-US" smtClean="0"/>
              <a:pPr/>
              <a:t>25-Nov-19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88AC-FB0C-48C5-9546-BFA209E1C0B0}" type="datetimeFigureOut">
              <a:rPr lang="en-US" smtClean="0"/>
              <a:pPr/>
              <a:t>25-Nov-19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pPr/>
              <a:t>‹#›</a:t>
            </a:fld>
            <a:endParaRPr lang="en-US"/>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9304" y="472621"/>
            <a:ext cx="6248401" cy="1546679"/>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CMS Made Easy…Automated Chatbot for Students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6944" y="2345007"/>
            <a:ext cx="1788877" cy="1488022"/>
          </a:xfrm>
          <a:prstGeom prst="rect">
            <a:avLst/>
          </a:prstGeom>
        </p:spPr>
      </p:pic>
      <p:sp>
        <p:nvSpPr>
          <p:cNvPr id="9" name="TextBox 8"/>
          <p:cNvSpPr txBox="1"/>
          <p:nvPr/>
        </p:nvSpPr>
        <p:spPr>
          <a:xfrm>
            <a:off x="19878" y="2556894"/>
            <a:ext cx="3071586" cy="2862322"/>
          </a:xfrm>
          <a:prstGeom prst="rect">
            <a:avLst/>
          </a:prstGeom>
          <a:noFill/>
        </p:spPr>
        <p:txBody>
          <a:bodyPr wrap="square" rtlCol="0">
            <a:spAutoFit/>
          </a:bodyPr>
          <a:lstStyle/>
          <a:p>
            <a:pPr algn="ctr"/>
            <a:r>
              <a:rPr lang="en-US" sz="2000" b="1" dirty="0">
                <a:latin typeface="Calibri" pitchFamily="34" charset="0"/>
              </a:rPr>
              <a:t>Group Members:</a:t>
            </a:r>
            <a:r>
              <a:rPr lang="en-US" sz="2000" dirty="0">
                <a:latin typeface="Calibri" pitchFamily="34" charset="0"/>
              </a:rPr>
              <a:t> </a:t>
            </a:r>
            <a:endParaRPr lang="en-GB" sz="2000" dirty="0">
              <a:latin typeface="Calibri" pitchFamily="34" charset="0"/>
            </a:endParaRPr>
          </a:p>
          <a:p>
            <a:pPr algn="ctr"/>
            <a:r>
              <a:rPr lang="en-US" sz="2000" dirty="0">
                <a:latin typeface="Calibri" pitchFamily="34" charset="0"/>
              </a:rPr>
              <a:t>Balaj Yousuf</a:t>
            </a:r>
          </a:p>
          <a:p>
            <a:pPr algn="ctr"/>
            <a:r>
              <a:rPr lang="en-US" sz="2000" dirty="0">
                <a:latin typeface="Calibri" pitchFamily="34" charset="0"/>
              </a:rPr>
              <a:t>Saad Nasir </a:t>
            </a:r>
          </a:p>
          <a:p>
            <a:pPr algn="ctr"/>
            <a:r>
              <a:rPr lang="en-US" sz="2000" dirty="0">
                <a:latin typeface="Calibri" pitchFamily="34" charset="0"/>
              </a:rPr>
              <a:t>Usama Amjad</a:t>
            </a:r>
          </a:p>
          <a:p>
            <a:pPr algn="ctr"/>
            <a:endParaRPr lang="en-US" sz="2000" dirty="0">
              <a:latin typeface="Calibri" pitchFamily="34" charset="0"/>
            </a:endParaRPr>
          </a:p>
          <a:p>
            <a:pPr algn="ctr"/>
            <a:r>
              <a:rPr lang="en-US" sz="2000" b="1" dirty="0">
                <a:latin typeface="Calibri" pitchFamily="34" charset="0"/>
              </a:rPr>
              <a:t>Supervisor:</a:t>
            </a:r>
            <a:endParaRPr lang="en-US" sz="2000" dirty="0">
              <a:latin typeface="Calibri" pitchFamily="34" charset="0"/>
            </a:endParaRPr>
          </a:p>
          <a:p>
            <a:pPr algn="ctr"/>
            <a:r>
              <a:rPr lang="en-US" sz="2000" dirty="0">
                <a:latin typeface="Calibri" pitchFamily="34" charset="0"/>
              </a:rPr>
              <a:t>Asst. Prof Imran Uddin Khan</a:t>
            </a:r>
          </a:p>
          <a:p>
            <a:pPr algn="ctr"/>
            <a:endParaRPr lang="en-US" sz="2000" dirty="0">
              <a:latin typeface="Calibri" pitchFamily="34" charset="0"/>
            </a:endParaRP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a:solidFill>
                  <a:schemeClr val="bg1"/>
                </a:solidFill>
                <a:latin typeface="Calibri" pitchFamily="34" charset="0"/>
              </a:rPr>
              <a:t>FYP</a:t>
            </a:r>
          </a:p>
          <a:p>
            <a:pPr algn="ctr"/>
            <a:r>
              <a:rPr lang="en-US" sz="2000" b="1" dirty="0">
                <a:solidFill>
                  <a:schemeClr val="bg1"/>
                </a:solidFill>
                <a:latin typeface="Calibri" pitchFamily="34" charset="0"/>
              </a:rPr>
              <a:t>Proposal</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4194980"/>
            <a:ext cx="5864012" cy="224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599"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76600" y="6362701"/>
            <a:ext cx="5864012"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t>Hamdard</a:t>
            </a:r>
            <a:r>
              <a:rPr lang="en-US" sz="2000" dirty="0"/>
              <a:t> University</a:t>
            </a:r>
          </a:p>
        </p:txBody>
      </p:sp>
      <p:sp>
        <p:nvSpPr>
          <p:cNvPr id="13" name="Rectangle 12"/>
          <p:cNvSpPr/>
          <p:nvPr/>
        </p:nvSpPr>
        <p:spPr>
          <a:xfrm>
            <a:off x="3276598" y="6800850"/>
            <a:ext cx="5864013" cy="98099"/>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9 – Methodology </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10</a:t>
            </a:fld>
            <a:endParaRPr lang="en-US" dirty="0"/>
          </a:p>
        </p:txBody>
      </p:sp>
      <p:cxnSp>
        <p:nvCxnSpPr>
          <p:cNvPr id="37" name="Elbow Connector 36"/>
          <p:cNvCxnSpPr/>
          <p:nvPr/>
        </p:nvCxnSpPr>
        <p:spPr>
          <a:xfrm>
            <a:off x="3589020" y="8870950"/>
            <a:ext cx="111125" cy="397510"/>
          </a:xfrm>
          <a:prstGeom prst="bentConnector3">
            <a:avLst>
              <a:gd name="adj1" fmla="val 573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flipH="1" flipV="1">
            <a:off x="3453765" y="9928860"/>
            <a:ext cx="278130" cy="3257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H="1">
            <a:off x="4582795" y="9737725"/>
            <a:ext cx="596265" cy="2622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4519295" y="9269095"/>
            <a:ext cx="659765" cy="2698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flipV="1">
            <a:off x="3087370" y="9340215"/>
            <a:ext cx="628015" cy="238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4232275" y="10380980"/>
            <a:ext cx="476885" cy="1517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a:off x="5011420" y="10715625"/>
            <a:ext cx="508635" cy="118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a:off x="5814695" y="11002010"/>
            <a:ext cx="461010" cy="1504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6721475" y="11407775"/>
            <a:ext cx="508635" cy="1346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8"/>
          <p:cNvSpPr>
            <a:spLocks noChangeArrowheads="1"/>
          </p:cNvSpPr>
          <p:nvPr/>
        </p:nvSpPr>
        <p:spPr bwMode="auto">
          <a:xfrm>
            <a:off x="981075" y="2136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Rectangle 58"/>
          <p:cNvSpPr>
            <a:spLocks noChangeArrowheads="1"/>
          </p:cNvSpPr>
          <p:nvPr/>
        </p:nvSpPr>
        <p:spPr bwMode="auto">
          <a:xfrm>
            <a:off x="981075" y="2593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866" name="AutoShape 2" descr="Image result for agile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Image result for agile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38200" y="1562611"/>
            <a:ext cx="7086599" cy="4822660"/>
          </a:xfrm>
          <a:prstGeom prst="rect">
            <a:avLst/>
          </a:prstGeom>
          <a:noFill/>
        </p:spPr>
      </p:pic>
    </p:spTree>
    <p:extLst>
      <p:ext uri="{BB962C8B-B14F-4D97-AF65-F5344CB8AC3E}">
        <p14:creationId xmlns:p14="http://schemas.microsoft.com/office/powerpoint/2010/main" val="112337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98120"/>
            <a:ext cx="7616952" cy="990600"/>
          </a:xfrm>
        </p:spPr>
        <p:txBody>
          <a:bodyPr/>
          <a:lstStyle/>
          <a:p>
            <a:pPr algn="ctr"/>
            <a:r>
              <a:rPr lang="en-US" dirty="0"/>
              <a:t>10 – Project Plan  </a:t>
            </a:r>
          </a:p>
        </p:txBody>
      </p:sp>
      <p:sp>
        <p:nvSpPr>
          <p:cNvPr id="3" name="Content Placeholder 2"/>
          <p:cNvSpPr>
            <a:spLocks noGrp="1"/>
          </p:cNvSpPr>
          <p:nvPr>
            <p:ph sz="quarter" idx="1"/>
          </p:nvPr>
        </p:nvSpPr>
        <p:spPr/>
        <p:txBody>
          <a:bodyPr>
            <a:normAutofit/>
          </a:bodyPr>
          <a:lstStyle/>
          <a:p>
            <a:pPr algn="just"/>
            <a:r>
              <a:rPr lang="en-US" dirty="0"/>
              <a:t>Team Role &amp; responsibilities (RACI Matrix)</a:t>
            </a:r>
          </a:p>
          <a:p>
            <a:pPr lvl="1" algn="just"/>
            <a:r>
              <a:rPr lang="en-US" sz="2000" dirty="0"/>
              <a:t>R = Responsible, A = Accountable, C = Consulted, I = Informed</a:t>
            </a:r>
            <a:endParaRPr lang="en-US" dirty="0"/>
          </a:p>
          <a:p>
            <a:pPr marL="0" indent="0" algn="just">
              <a:buNone/>
            </a:pPr>
            <a:endParaRPr lang="en-US" dirty="0"/>
          </a:p>
          <a:p>
            <a:pPr algn="just"/>
            <a:endParaRPr lang="en-US" dirty="0"/>
          </a:p>
          <a:p>
            <a:pPr algn="just"/>
            <a:endParaRPr lang="en-US" dirty="0"/>
          </a:p>
          <a:p>
            <a:pPr marL="365760" lvl="1" indent="0" algn="just">
              <a:buNone/>
            </a:pPr>
            <a:endParaRPr lang="en-US" dirty="0"/>
          </a:p>
          <a:p>
            <a:pPr algn="just"/>
            <a:endParaRPr lang="en-US" dirty="0"/>
          </a:p>
          <a:p>
            <a:pPr algn="just"/>
            <a:endParaRPr lang="en-US" dirty="0"/>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8" name="Picture 7">
            <a:extLst>
              <a:ext uri="{FF2B5EF4-FFF2-40B4-BE49-F238E27FC236}">
                <a16:creationId xmlns:a16="http://schemas.microsoft.com/office/drawing/2014/main" id="{E92A6F6C-664C-4E9B-BFAE-CF10B94D5804}"/>
              </a:ext>
            </a:extLst>
          </p:cNvPr>
          <p:cNvPicPr>
            <a:picLocks noChangeAspect="1"/>
          </p:cNvPicPr>
          <p:nvPr/>
        </p:nvPicPr>
        <p:blipFill rotWithShape="1">
          <a:blip r:embed="rId2"/>
          <a:srcRect t="15839"/>
          <a:stretch/>
        </p:blipFill>
        <p:spPr>
          <a:xfrm>
            <a:off x="257263" y="3108324"/>
            <a:ext cx="8882618" cy="2024429"/>
          </a:xfrm>
          <a:prstGeom prst="rect">
            <a:avLst/>
          </a:prstGeom>
        </p:spPr>
      </p:pic>
    </p:spTree>
    <p:extLst>
      <p:ext uri="{BB962C8B-B14F-4D97-AF65-F5344CB8AC3E}">
        <p14:creationId xmlns:p14="http://schemas.microsoft.com/office/powerpoint/2010/main" val="6566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dirty="0"/>
              <a:t>10 – Project Plan </a:t>
            </a:r>
            <a:r>
              <a:rPr lang="en-US" sz="3600" dirty="0"/>
              <a:t>(cont.)</a:t>
            </a:r>
            <a:endParaRPr lang="en-US" dirty="0"/>
          </a:p>
        </p:txBody>
      </p:sp>
      <p:sp>
        <p:nvSpPr>
          <p:cNvPr id="4" name="Date Placeholder 3"/>
          <p:cNvSpPr>
            <a:spLocks noGrp="1"/>
          </p:cNvSpPr>
          <p:nvPr>
            <p:ph type="dt" sz="half" idx="10"/>
          </p:nvPr>
        </p:nvSpPr>
        <p:spPr/>
        <p:txBody>
          <a:bodyPr/>
          <a:lstStyle/>
          <a:p>
            <a:pPr algn="ctr"/>
            <a:r>
              <a:rPr lang="en-US" dirty="0"/>
              <a:t>Hamdard University </a:t>
            </a:r>
          </a:p>
        </p:txBody>
      </p:sp>
      <p:sp>
        <p:nvSpPr>
          <p:cNvPr id="6" name="Footer Placeholder 5"/>
          <p:cNvSpPr>
            <a:spLocks noGrp="1"/>
          </p:cNvSpPr>
          <p:nvPr>
            <p:ph type="ftr" sz="quarter" idx="11"/>
          </p:nvPr>
        </p:nvSpPr>
        <p:spPr/>
        <p:txBody>
          <a:bodyPr/>
          <a:lstStyle/>
          <a:p>
            <a:pPr algn="ctr"/>
            <a:r>
              <a:rPr lang="en-US" dirty="0"/>
              <a:t>CMS Made Easy…Automated Chatbot for Students</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12</a:t>
            </a:fld>
            <a:endParaRPr lang="en-US" dirty="0"/>
          </a:p>
        </p:txBody>
      </p:sp>
      <p:sp>
        <p:nvSpPr>
          <p:cNvPr id="8" name="Content Placeholder 7"/>
          <p:cNvSpPr>
            <a:spLocks noGrp="1"/>
          </p:cNvSpPr>
          <p:nvPr>
            <p:ph sz="quarter" idx="1"/>
          </p:nvPr>
        </p:nvSpPr>
        <p:spPr/>
        <p:txBody>
          <a:bodyPr/>
          <a:lstStyle/>
          <a:p>
            <a:r>
              <a:rPr lang="en-US" dirty="0"/>
              <a:t>Gantt Chart: </a:t>
            </a:r>
          </a:p>
          <a:p>
            <a:pPr lvl="1"/>
            <a:endParaRPr lang="en-US" dirty="0"/>
          </a:p>
        </p:txBody>
      </p:sp>
      <p:pic>
        <p:nvPicPr>
          <p:cNvPr id="2" name="Picture 1">
            <a:extLst>
              <a:ext uri="{FF2B5EF4-FFF2-40B4-BE49-F238E27FC236}">
                <a16:creationId xmlns:a16="http://schemas.microsoft.com/office/drawing/2014/main" id="{5B1F056B-9640-42B4-AC30-B9098EEA0297}"/>
              </a:ext>
            </a:extLst>
          </p:cNvPr>
          <p:cNvPicPr>
            <a:picLocks noChangeAspect="1"/>
          </p:cNvPicPr>
          <p:nvPr/>
        </p:nvPicPr>
        <p:blipFill>
          <a:blip r:embed="rId2"/>
          <a:stretch>
            <a:fillRect/>
          </a:stretch>
        </p:blipFill>
        <p:spPr>
          <a:xfrm>
            <a:off x="1066800" y="2209799"/>
            <a:ext cx="7162800" cy="3886201"/>
          </a:xfrm>
          <a:prstGeom prst="rect">
            <a:avLst/>
          </a:prstGeom>
        </p:spPr>
      </p:pic>
    </p:spTree>
    <p:extLst>
      <p:ext uri="{BB962C8B-B14F-4D97-AF65-F5344CB8AC3E}">
        <p14:creationId xmlns:p14="http://schemas.microsoft.com/office/powerpoint/2010/main" val="272420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normAutofit/>
          </a:bodyPr>
          <a:lstStyle/>
          <a:p>
            <a:pPr algn="ctr"/>
            <a:r>
              <a:rPr lang="en-US" sz="3600" b="1" dirty="0"/>
              <a:t>11 – Project tools</a:t>
            </a:r>
          </a:p>
        </p:txBody>
      </p:sp>
      <p:sp>
        <p:nvSpPr>
          <p:cNvPr id="3" name="Content Placeholder 2"/>
          <p:cNvSpPr>
            <a:spLocks noGrp="1"/>
          </p:cNvSpPr>
          <p:nvPr>
            <p:ph sz="quarter" idx="1"/>
          </p:nvPr>
        </p:nvSpPr>
        <p:spPr/>
        <p:txBody>
          <a:bodyPr>
            <a:normAutofit/>
          </a:bodyPr>
          <a:lstStyle/>
          <a:p>
            <a:pPr algn="just"/>
            <a:r>
              <a:rPr lang="en-US" sz="3000" dirty="0"/>
              <a:t>Software Requirement:</a:t>
            </a:r>
          </a:p>
          <a:p>
            <a:pPr lvl="1" algn="just"/>
            <a:r>
              <a:rPr lang="en-US" sz="2400" dirty="0"/>
              <a:t>Python – Programming language.</a:t>
            </a:r>
          </a:p>
          <a:p>
            <a:pPr lvl="1" algn="just"/>
            <a:r>
              <a:rPr lang="en-US" sz="2400" dirty="0"/>
              <a:t>HTML, CSS3, Angular 6– For web application</a:t>
            </a:r>
          </a:p>
          <a:p>
            <a:pPr lvl="1" algn="just"/>
            <a:r>
              <a:rPr lang="en-US" sz="2400" dirty="0"/>
              <a:t>Anaconda – For large scale data processing and scientific computing. </a:t>
            </a:r>
          </a:p>
          <a:p>
            <a:pPr lvl="1" algn="just"/>
            <a:r>
              <a:rPr lang="en-US" sz="2400" dirty="0"/>
              <a:t>Scikit- For training our model using machine learning.</a:t>
            </a:r>
          </a:p>
          <a:p>
            <a:pPr lvl="1" algn="just"/>
            <a:r>
              <a:rPr lang="en-US" sz="2400" dirty="0"/>
              <a:t>Telegram – Python library for chatbot implementation</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spTree>
    <p:extLst>
      <p:ext uri="{BB962C8B-B14F-4D97-AF65-F5344CB8AC3E}">
        <p14:creationId xmlns:p14="http://schemas.microsoft.com/office/powerpoint/2010/main" val="186358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12 – Budget / Costing </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sp>
        <p:nvSpPr>
          <p:cNvPr id="9" name="TextBox 8"/>
          <p:cNvSpPr txBox="1"/>
          <p:nvPr/>
        </p:nvSpPr>
        <p:spPr>
          <a:xfrm>
            <a:off x="609602" y="2362200"/>
            <a:ext cx="8153398" cy="1846659"/>
          </a:xfrm>
          <a:prstGeom prst="rect">
            <a:avLst/>
          </a:prstGeom>
          <a:noFill/>
        </p:spPr>
        <p:txBody>
          <a:bodyPr wrap="square" rtlCol="0">
            <a:spAutoFit/>
          </a:bodyPr>
          <a:lstStyle/>
          <a:p>
            <a:r>
              <a:rPr lang="en-US" sz="2400" b="1" dirty="0"/>
              <a:t>Budget:- 50000</a:t>
            </a:r>
          </a:p>
          <a:p>
            <a:pPr marL="285750" lvl="0" indent="-285750" algn="just">
              <a:buFont typeface="Arial" panose="020B0604020202020204" pitchFamily="34" charset="0"/>
              <a:buChar char="•"/>
            </a:pPr>
            <a:r>
              <a:rPr lang="en-US" dirty="0"/>
              <a:t>GPU`s are required for high-end processing which are pretty expensive hence we have decided to use Amazon’s micro services or AWS which are estimated to be $250.</a:t>
            </a:r>
          </a:p>
          <a:p>
            <a:pPr lvl="0" algn="just"/>
            <a:endParaRPr lang="en-US" dirty="0"/>
          </a:p>
          <a:p>
            <a:pPr marL="285750" lvl="0" indent="-285750" algn="just">
              <a:buFont typeface="Arial" panose="020B0604020202020204" pitchFamily="34" charset="0"/>
              <a:buChar char="•"/>
            </a:pPr>
            <a:r>
              <a:rPr lang="en-US" dirty="0"/>
              <a:t>4 Udemy Courses for Chatbot Implementation which will cost $12/course.</a:t>
            </a:r>
          </a:p>
        </p:txBody>
      </p:sp>
    </p:spTree>
    <p:extLst>
      <p:ext uri="{BB962C8B-B14F-4D97-AF65-F5344CB8AC3E}">
        <p14:creationId xmlns:p14="http://schemas.microsoft.com/office/powerpoint/2010/main" val="8831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13 – Limitations</a:t>
            </a:r>
          </a:p>
        </p:txBody>
      </p:sp>
      <p:sp>
        <p:nvSpPr>
          <p:cNvPr id="4" name="Date Placeholder 3"/>
          <p:cNvSpPr>
            <a:spLocks noGrp="1"/>
          </p:cNvSpPr>
          <p:nvPr>
            <p:ph type="dt" sz="half" idx="10"/>
          </p:nvPr>
        </p:nvSpPr>
        <p:spPr/>
        <p:txBody>
          <a:bodyPr/>
          <a:lstStyle/>
          <a:p>
            <a:r>
              <a:rPr lang="en-US"/>
              <a:t>CS-FYP    Hamdard University </a:t>
            </a:r>
            <a:endParaRPr lang="en-US" dirty="0"/>
          </a:p>
        </p:txBody>
      </p:sp>
      <p:sp>
        <p:nvSpPr>
          <p:cNvPr id="6" name="Footer Placeholder 5"/>
          <p:cNvSpPr>
            <a:spLocks noGrp="1"/>
          </p:cNvSpPr>
          <p:nvPr>
            <p:ph type="ftr" sz="quarter" idx="11"/>
          </p:nvPr>
        </p:nvSpPr>
        <p:spPr/>
        <p:txBody>
          <a:bodyPr/>
          <a:lstStyle/>
          <a:p>
            <a:pPr algn="ctr"/>
            <a:r>
              <a:rPr lang="en-US" dirty="0"/>
              <a:t>CMS Made Easy…Automated Chatbot for Students</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15</a:t>
            </a:fld>
            <a:endParaRPr lang="en-US" dirty="0"/>
          </a:p>
        </p:txBody>
      </p:sp>
      <p:sp>
        <p:nvSpPr>
          <p:cNvPr id="8" name="Content Placeholder 7"/>
          <p:cNvSpPr>
            <a:spLocks noGrp="1"/>
          </p:cNvSpPr>
          <p:nvPr>
            <p:ph sz="quarter" idx="1"/>
          </p:nvPr>
        </p:nvSpPr>
        <p:spPr>
          <a:xfrm>
            <a:off x="609600" y="1600200"/>
            <a:ext cx="8153400" cy="4495800"/>
          </a:xfrm>
        </p:spPr>
        <p:txBody>
          <a:bodyPr>
            <a:normAutofit/>
          </a:bodyPr>
          <a:lstStyle/>
          <a:p>
            <a:pPr algn="just"/>
            <a:r>
              <a:rPr lang="en-US" dirty="0"/>
              <a:t>The main limitations will be that it able to solve high level of complex queries as you would want but still would be able to solve our daily queries for which we use CMS like attendance and fee ledger.</a:t>
            </a:r>
            <a:endParaRPr lang="en-US" sz="2500" dirty="0"/>
          </a:p>
        </p:txBody>
      </p:sp>
    </p:spTree>
    <p:extLst>
      <p:ext uri="{BB962C8B-B14F-4D97-AF65-F5344CB8AC3E}">
        <p14:creationId xmlns:p14="http://schemas.microsoft.com/office/powerpoint/2010/main" val="96870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22664" cy="914400"/>
          </a:xfrm>
        </p:spPr>
        <p:txBody>
          <a:bodyPr/>
          <a:lstStyle/>
          <a:p>
            <a:pPr algn="ctr"/>
            <a:r>
              <a:rPr lang="en-US" dirty="0"/>
              <a:t>14 – FYP  Deliverables </a:t>
            </a:r>
          </a:p>
        </p:txBody>
      </p:sp>
      <p:sp>
        <p:nvSpPr>
          <p:cNvPr id="3" name="Content Placeholder 2"/>
          <p:cNvSpPr>
            <a:spLocks noGrp="1"/>
          </p:cNvSpPr>
          <p:nvPr>
            <p:ph idx="1"/>
          </p:nvPr>
        </p:nvSpPr>
        <p:spPr/>
        <p:txBody>
          <a:bodyPr>
            <a:normAutofit/>
          </a:bodyPr>
          <a:lstStyle/>
          <a:p>
            <a:pPr algn="just"/>
            <a:r>
              <a:rPr lang="en-US" dirty="0"/>
              <a:t>Following are the project deliverables: </a:t>
            </a:r>
          </a:p>
          <a:p>
            <a:pPr lvl="2" algn="just"/>
            <a:r>
              <a:rPr lang="en-US" dirty="0"/>
              <a:t>Requirements documentation </a:t>
            </a:r>
          </a:p>
          <a:p>
            <a:pPr lvl="2" algn="just"/>
            <a:r>
              <a:rPr lang="en-US" dirty="0"/>
              <a:t>Design documents</a:t>
            </a:r>
          </a:p>
          <a:p>
            <a:pPr lvl="2" algn="just"/>
            <a:r>
              <a:rPr lang="en-US" dirty="0"/>
              <a:t>Trained Machine Learning model</a:t>
            </a:r>
            <a:endParaRPr lang="en-GB" dirty="0"/>
          </a:p>
          <a:p>
            <a:pPr lvl="2" algn="just"/>
            <a:endParaRPr lang="en-GB" dirty="0"/>
          </a:p>
          <a:p>
            <a:pPr algn="just"/>
            <a:r>
              <a:rPr lang="en-GB" dirty="0"/>
              <a:t>First Evaluation:</a:t>
            </a:r>
          </a:p>
          <a:p>
            <a:pPr algn="just">
              <a:buFont typeface="Wingdings" panose="05000000000000000000" pitchFamily="2" charset="2"/>
              <a:buChar char="Ø"/>
            </a:pPr>
            <a:r>
              <a:rPr lang="en-US" sz="2200" dirty="0"/>
              <a:t>By the end of first evaluation, we will have decided which approach will be used to train the model and model will be trained sufficient enough to perform simple queries. Database part will also be completed and integrated with chatbot. </a:t>
            </a:r>
          </a:p>
          <a:p>
            <a:pPr lvl="2"/>
            <a:endParaRPr lang="en-GB" dirty="0"/>
          </a:p>
          <a:p>
            <a:pPr lvl="2" algn="just"/>
            <a:endParaRPr lang="en-GB" dirty="0"/>
          </a:p>
          <a:p>
            <a:pPr lvl="2" algn="just"/>
            <a:endParaRPr lang="en-US" dirty="0"/>
          </a:p>
          <a:p>
            <a:pPr algn="just"/>
            <a:endParaRPr lang="en-US" dirty="0"/>
          </a:p>
        </p:txBody>
      </p:sp>
      <p:sp>
        <p:nvSpPr>
          <p:cNvPr id="6" name="Date Placeholder 5"/>
          <p:cNvSpPr>
            <a:spLocks noGrp="1"/>
          </p:cNvSpPr>
          <p:nvPr>
            <p:ph type="dt" sz="half" idx="10"/>
          </p:nvPr>
        </p:nvSpPr>
        <p:spPr>
          <a:xfrm>
            <a:off x="6324600" y="6477000"/>
            <a:ext cx="2362200" cy="228600"/>
          </a:xfrm>
        </p:spPr>
        <p:txBody>
          <a:bodyPr/>
          <a:lstStyle/>
          <a:p>
            <a:pPr algn="ctr"/>
            <a:r>
              <a:rPr lang="en-US" dirty="0" err="1"/>
              <a:t>Hamdard</a:t>
            </a:r>
            <a:r>
              <a:rPr lang="en-US" dirty="0"/>
              <a:t> University </a:t>
            </a:r>
          </a:p>
        </p:txBody>
      </p:sp>
      <p:sp>
        <p:nvSpPr>
          <p:cNvPr id="4" name="Footer Placeholder 3"/>
          <p:cNvSpPr>
            <a:spLocks noGrp="1"/>
          </p:cNvSpPr>
          <p:nvPr>
            <p:ph type="ftr" sz="quarter" idx="11"/>
          </p:nvPr>
        </p:nvSpPr>
        <p:spPr>
          <a:xfrm>
            <a:off x="990600" y="6477000"/>
            <a:ext cx="5334000" cy="228600"/>
          </a:xfrm>
        </p:spPr>
        <p:txBody>
          <a:bodyPr/>
          <a:lstStyle/>
          <a:p>
            <a:pPr algn="ctr"/>
            <a:r>
              <a:rPr lang="en-US" dirty="0"/>
              <a:t>CMS Made Easy…Automated Chatbot for Students</a:t>
            </a:r>
          </a:p>
        </p:txBody>
      </p:sp>
      <p:sp>
        <p:nvSpPr>
          <p:cNvPr id="7" name="Slide Number Placeholder 6"/>
          <p:cNvSpPr>
            <a:spLocks noGrp="1"/>
          </p:cNvSpPr>
          <p:nvPr>
            <p:ph type="sldNum" sz="quarter" idx="4294967295"/>
          </p:nvPr>
        </p:nvSpPr>
        <p:spPr>
          <a:xfrm>
            <a:off x="0" y="1279525"/>
            <a:ext cx="533400" cy="244475"/>
          </a:xfrm>
        </p:spPr>
        <p:txBody>
          <a:bodyPr/>
          <a:lstStyle/>
          <a:p>
            <a:fld id="{9EBC64C3-3FC7-4C40-910B-2643F037F02C}" type="slidenum">
              <a:rPr lang="en-US" smtClean="0"/>
              <a:pPr/>
              <a:t>16</a:t>
            </a:fld>
            <a:endParaRPr lang="en-US" dirty="0"/>
          </a:p>
        </p:txBody>
      </p:sp>
    </p:spTree>
    <p:extLst>
      <p:ext uri="{BB962C8B-B14F-4D97-AF65-F5344CB8AC3E}">
        <p14:creationId xmlns:p14="http://schemas.microsoft.com/office/powerpoint/2010/main" val="160184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80F1-2250-094C-954B-3428D18B6116}"/>
              </a:ext>
            </a:extLst>
          </p:cNvPr>
          <p:cNvSpPr>
            <a:spLocks noGrp="1"/>
          </p:cNvSpPr>
          <p:nvPr>
            <p:ph type="title"/>
          </p:nvPr>
        </p:nvSpPr>
        <p:spPr>
          <a:xfrm>
            <a:off x="533400" y="304800"/>
            <a:ext cx="8122664" cy="914400"/>
          </a:xfrm>
        </p:spPr>
        <p:txBody>
          <a:bodyPr anchor="ctr"/>
          <a:lstStyle/>
          <a:p>
            <a:pPr algn="ctr"/>
            <a:r>
              <a:rPr lang="en-US"/>
              <a:t>14 - FYP Deliverables</a:t>
            </a:r>
          </a:p>
        </p:txBody>
      </p:sp>
      <p:sp>
        <p:nvSpPr>
          <p:cNvPr id="3" name="Content Placeholder 2">
            <a:extLst>
              <a:ext uri="{FF2B5EF4-FFF2-40B4-BE49-F238E27FC236}">
                <a16:creationId xmlns:a16="http://schemas.microsoft.com/office/drawing/2014/main" id="{FCF4E1B3-7957-7941-A36F-3F6FDD47E729}"/>
              </a:ext>
            </a:extLst>
          </p:cNvPr>
          <p:cNvSpPr>
            <a:spLocks noGrp="1"/>
          </p:cNvSpPr>
          <p:nvPr>
            <p:ph idx="1"/>
          </p:nvPr>
        </p:nvSpPr>
        <p:spPr/>
        <p:txBody>
          <a:bodyPr/>
          <a:lstStyle/>
          <a:p>
            <a:r>
              <a:rPr lang="en-US" dirty="0"/>
              <a:t>Final evaluation</a:t>
            </a:r>
            <a:endParaRPr lang="en-GB" dirty="0"/>
          </a:p>
          <a:p>
            <a:pPr lvl="1" algn="just"/>
            <a:r>
              <a:rPr lang="en-US" dirty="0"/>
              <a:t>At the end of final evaluation, the model will be trained with high accuracy and high efficiency and will be able to perform complex queries as well.</a:t>
            </a:r>
          </a:p>
          <a:p>
            <a:pPr lvl="1" algn="just"/>
            <a:r>
              <a:rPr lang="en-US" dirty="0"/>
              <a:t> An interactive messenger application will also be developed in which chatbot would be integrated.</a:t>
            </a:r>
          </a:p>
          <a:p>
            <a:pPr lvl="1"/>
            <a:endParaRPr lang="en-US" sz="2400" dirty="0"/>
          </a:p>
        </p:txBody>
      </p:sp>
      <p:sp>
        <p:nvSpPr>
          <p:cNvPr id="4" name="Date Placeholder 5"/>
          <p:cNvSpPr>
            <a:spLocks noGrp="1"/>
          </p:cNvSpPr>
          <p:nvPr>
            <p:ph type="dt" sz="half" idx="10"/>
          </p:nvPr>
        </p:nvSpPr>
        <p:spPr>
          <a:xfrm>
            <a:off x="6324600" y="6477000"/>
            <a:ext cx="2362200" cy="228600"/>
          </a:xfrm>
        </p:spPr>
        <p:txBody>
          <a:bodyPr/>
          <a:lstStyle/>
          <a:p>
            <a:pPr algn="ctr"/>
            <a:r>
              <a:rPr lang="en-US" dirty="0" err="1"/>
              <a:t>Hamdard</a:t>
            </a:r>
            <a:r>
              <a:rPr lang="en-US" dirty="0"/>
              <a:t> University </a:t>
            </a:r>
          </a:p>
        </p:txBody>
      </p:sp>
      <p:sp>
        <p:nvSpPr>
          <p:cNvPr id="5" name="Footer Placeholder 3"/>
          <p:cNvSpPr>
            <a:spLocks noGrp="1"/>
          </p:cNvSpPr>
          <p:nvPr>
            <p:ph type="ftr" sz="quarter" idx="11"/>
          </p:nvPr>
        </p:nvSpPr>
        <p:spPr>
          <a:xfrm>
            <a:off x="990600" y="6477000"/>
            <a:ext cx="5334000" cy="228600"/>
          </a:xfrm>
        </p:spPr>
        <p:txBody>
          <a:bodyPr/>
          <a:lstStyle/>
          <a:p>
            <a:pPr algn="ctr"/>
            <a:r>
              <a:rPr lang="en-US" dirty="0"/>
              <a:t>CMS Made Easy…Automated Chatbot for Students</a:t>
            </a:r>
          </a:p>
        </p:txBody>
      </p:sp>
    </p:spTree>
    <p:extLst>
      <p:ext uri="{BB962C8B-B14F-4D97-AF65-F5344CB8AC3E}">
        <p14:creationId xmlns:p14="http://schemas.microsoft.com/office/powerpoint/2010/main" val="2923187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15 – References</a:t>
            </a:r>
          </a:p>
        </p:txBody>
      </p:sp>
      <p:sp>
        <p:nvSpPr>
          <p:cNvPr id="3" name="Content Placeholder 2"/>
          <p:cNvSpPr>
            <a:spLocks noGrp="1"/>
          </p:cNvSpPr>
          <p:nvPr>
            <p:ph idx="1"/>
          </p:nvPr>
        </p:nvSpPr>
        <p:spPr>
          <a:xfrm>
            <a:off x="457200" y="1722437"/>
            <a:ext cx="8229600" cy="4983163"/>
          </a:xfrm>
        </p:spPr>
        <p:txBody>
          <a:bodyPr>
            <a:normAutofit fontScale="47500" lnSpcReduction="20000"/>
          </a:bodyPr>
          <a:lstStyle/>
          <a:p>
            <a:pPr lvl="0"/>
            <a:r>
              <a:rPr lang="en-US" dirty="0"/>
              <a:t> </a:t>
            </a:r>
            <a:r>
              <a:rPr lang="en-US" dirty="0" err="1"/>
              <a:t>Kerlyl</a:t>
            </a:r>
            <a:r>
              <a:rPr lang="en-US" dirty="0"/>
              <a:t>, Alice, Phil Hall, and Susan Bull. "Bringing chatbots into education: Towards natural language negotiation of open learner models." In International Conference on Innovative Techniques and Applications of Artificial Intelligence, pp. 179-192. Springer, London, 2006.</a:t>
            </a:r>
          </a:p>
          <a:p>
            <a:pPr marL="0" indent="0">
              <a:buNone/>
            </a:pPr>
            <a:r>
              <a:rPr lang="en-US" dirty="0"/>
              <a:t> </a:t>
            </a:r>
          </a:p>
          <a:p>
            <a:pPr lvl="0"/>
            <a:r>
              <a:rPr lang="en-US" dirty="0"/>
              <a:t>Georgescu, Alin-Andrei. "Chatbots for Education–Trends, Benefits and Challenges." In </a:t>
            </a:r>
            <a:r>
              <a:rPr lang="en-US" i="1" dirty="0"/>
              <a:t>Conference proceedings of» eLearning and Software for Education «(</a:t>
            </a:r>
            <a:r>
              <a:rPr lang="en-US" i="1" dirty="0" err="1"/>
              <a:t>eLSE</a:t>
            </a:r>
            <a:r>
              <a:rPr lang="en-US" i="1" dirty="0"/>
              <a:t>)</a:t>
            </a:r>
            <a:r>
              <a:rPr lang="en-US" dirty="0"/>
              <a:t>, vol. 2, no. 14, pp. 195-200. ” Carol I” National </a:t>
            </a:r>
            <a:r>
              <a:rPr lang="en-US" dirty="0" err="1"/>
              <a:t>Defence</a:t>
            </a:r>
            <a:r>
              <a:rPr lang="en-US" dirty="0"/>
              <a:t> University Publishing House, 2018..</a:t>
            </a:r>
          </a:p>
          <a:p>
            <a:pPr marL="0" indent="0">
              <a:buNone/>
            </a:pPr>
            <a:r>
              <a:rPr lang="en-US" dirty="0"/>
              <a:t> </a:t>
            </a:r>
          </a:p>
          <a:p>
            <a:pPr lvl="0"/>
            <a:r>
              <a:rPr lang="en-US" dirty="0" err="1"/>
              <a:t>Benotti</a:t>
            </a:r>
            <a:r>
              <a:rPr lang="en-US" dirty="0"/>
              <a:t>, Luciana, María Cecilia Martínez, and Fernando </a:t>
            </a:r>
            <a:r>
              <a:rPr lang="en-US" dirty="0" err="1"/>
              <a:t>Schapachnik</a:t>
            </a:r>
            <a:r>
              <a:rPr lang="en-US" dirty="0"/>
              <a:t>. "Engaging high school students using chatbots." In </a:t>
            </a:r>
            <a:r>
              <a:rPr lang="en-US" i="1" dirty="0"/>
              <a:t>Proceedings of the 2014 conference on Innovation &amp; technology in computer science education</a:t>
            </a:r>
            <a:r>
              <a:rPr lang="en-US" dirty="0"/>
              <a:t>, pp. 63-68. ACM, 2014.</a:t>
            </a:r>
          </a:p>
          <a:p>
            <a:pPr marL="0" lvl="0" indent="0">
              <a:buNone/>
            </a:pPr>
            <a:r>
              <a:rPr lang="en-US" dirty="0"/>
              <a:t> </a:t>
            </a:r>
          </a:p>
          <a:p>
            <a:pPr lvl="0"/>
            <a:r>
              <a:rPr lang="en-US" dirty="0"/>
              <a:t>Georgescu, Alin-Andrei. "Chatbots for Education–Trends, Benefits and Challenges." In </a:t>
            </a:r>
            <a:r>
              <a:rPr lang="en-US" i="1" dirty="0"/>
              <a:t>Conference proceedings of» eLearning and Software for Education «(</a:t>
            </a:r>
            <a:r>
              <a:rPr lang="en-US" i="1" dirty="0" err="1"/>
              <a:t>eLSE</a:t>
            </a:r>
            <a:r>
              <a:rPr lang="en-US" i="1" dirty="0"/>
              <a:t>)</a:t>
            </a:r>
            <a:r>
              <a:rPr lang="en-US" dirty="0"/>
              <a:t>, vol. 2, no. 14, pp. 195-200. ” Carol I” National </a:t>
            </a:r>
            <a:r>
              <a:rPr lang="en-US" dirty="0" err="1"/>
              <a:t>Defence</a:t>
            </a:r>
            <a:r>
              <a:rPr lang="en-US" dirty="0"/>
              <a:t> University Publishing House, 2018.</a:t>
            </a:r>
          </a:p>
          <a:p>
            <a:pPr marL="0" indent="0">
              <a:buNone/>
            </a:pPr>
            <a:endParaRPr lang="en-US" dirty="0"/>
          </a:p>
          <a:p>
            <a:r>
              <a:rPr lang="en-US" dirty="0"/>
              <a:t>Leonhardt, Michelle Denise, Liane </a:t>
            </a:r>
            <a:r>
              <a:rPr lang="en-US" dirty="0" err="1"/>
              <a:t>Tarouco</a:t>
            </a:r>
            <a:r>
              <a:rPr lang="en-US" dirty="0"/>
              <a:t>, Rosa Maria </a:t>
            </a:r>
            <a:r>
              <a:rPr lang="en-US" dirty="0" err="1"/>
              <a:t>Vicari</a:t>
            </a:r>
            <a:r>
              <a:rPr lang="en-US" dirty="0"/>
              <a:t>, Elder </a:t>
            </a:r>
            <a:r>
              <a:rPr lang="en-US" dirty="0" err="1"/>
              <a:t>Rizzon</a:t>
            </a:r>
            <a:r>
              <a:rPr lang="en-US" dirty="0"/>
              <a:t> Santos, and Michele dos Santos da Silva. "Using chatbots for network management training through problem-based oriented education." In </a:t>
            </a:r>
            <a:r>
              <a:rPr lang="en-US" i="1" dirty="0"/>
              <a:t>Seventh IEEE International Conference on Advanced Learning Technologies (ICALT 2007)</a:t>
            </a:r>
            <a:r>
              <a:rPr lang="en-US" dirty="0"/>
              <a:t>, pp. 845-847. IEEE, 2007.</a:t>
            </a:r>
          </a:p>
        </p:txBody>
      </p:sp>
      <p:sp>
        <p:nvSpPr>
          <p:cNvPr id="4" name="Date Placeholder 5"/>
          <p:cNvSpPr>
            <a:spLocks noGrp="1"/>
          </p:cNvSpPr>
          <p:nvPr>
            <p:ph type="dt" sz="half" idx="10"/>
          </p:nvPr>
        </p:nvSpPr>
        <p:spPr>
          <a:xfrm>
            <a:off x="6324600" y="6477000"/>
            <a:ext cx="2362200" cy="228600"/>
          </a:xfrm>
        </p:spPr>
        <p:txBody>
          <a:bodyPr/>
          <a:lstStyle/>
          <a:p>
            <a:pPr algn="ctr"/>
            <a:r>
              <a:rPr lang="en-US" dirty="0" err="1"/>
              <a:t>Hamdard</a:t>
            </a:r>
            <a:r>
              <a:rPr lang="en-US" dirty="0"/>
              <a:t> University </a:t>
            </a:r>
          </a:p>
        </p:txBody>
      </p:sp>
      <p:sp>
        <p:nvSpPr>
          <p:cNvPr id="5" name="Footer Placeholder 3"/>
          <p:cNvSpPr>
            <a:spLocks noGrp="1"/>
          </p:cNvSpPr>
          <p:nvPr>
            <p:ph type="ftr" sz="quarter" idx="11"/>
          </p:nvPr>
        </p:nvSpPr>
        <p:spPr>
          <a:xfrm>
            <a:off x="990600" y="6477000"/>
            <a:ext cx="5334000" cy="228600"/>
          </a:xfrm>
        </p:spPr>
        <p:txBody>
          <a:bodyPr/>
          <a:lstStyle/>
          <a:p>
            <a:pPr algn="ctr"/>
            <a:r>
              <a:rPr lang="en-US" dirty="0"/>
              <a:t>CMS Made Easy…Automated Chatbot for Students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15 – References</a:t>
            </a:r>
          </a:p>
        </p:txBody>
      </p:sp>
      <p:sp>
        <p:nvSpPr>
          <p:cNvPr id="3" name="Content Placeholder 2"/>
          <p:cNvSpPr>
            <a:spLocks noGrp="1"/>
          </p:cNvSpPr>
          <p:nvPr>
            <p:ph idx="1"/>
          </p:nvPr>
        </p:nvSpPr>
        <p:spPr>
          <a:xfrm>
            <a:off x="457200" y="1722437"/>
            <a:ext cx="8458200" cy="4525963"/>
          </a:xfrm>
        </p:spPr>
        <p:txBody>
          <a:bodyPr>
            <a:noAutofit/>
          </a:bodyPr>
          <a:lstStyle/>
          <a:p>
            <a:pPr lvl="0"/>
            <a:r>
              <a:rPr lang="en-US" sz="1600" dirty="0" err="1"/>
              <a:t>Golbeck</a:t>
            </a:r>
            <a:r>
              <a:rPr lang="en-US" sz="1600" dirty="0"/>
              <a:t>, </a:t>
            </a:r>
            <a:r>
              <a:rPr lang="en-US" sz="1600" dirty="0" err="1"/>
              <a:t>Roos</a:t>
            </a:r>
            <a:r>
              <a:rPr lang="en-US" sz="1600" dirty="0"/>
              <a:t>, Sofie. "Chatbots in education: A passing trend or a valuable pedagogical tool?." (2018).</a:t>
            </a:r>
          </a:p>
          <a:p>
            <a:pPr marL="0" indent="0">
              <a:buNone/>
            </a:pPr>
            <a:endParaRPr lang="en-US" sz="1600" dirty="0"/>
          </a:p>
          <a:p>
            <a:pPr lvl="0"/>
            <a:r>
              <a:rPr lang="en-US" sz="1600" dirty="0" err="1"/>
              <a:t>Roos</a:t>
            </a:r>
            <a:r>
              <a:rPr lang="en-US" sz="1600" dirty="0"/>
              <a:t>, Sofie. "Chatbots in education: A passing trend or a valuable pedagogical tool?." (2018).</a:t>
            </a:r>
          </a:p>
          <a:p>
            <a:pPr marL="0" lvl="0" indent="0">
              <a:buNone/>
            </a:pPr>
            <a:r>
              <a:rPr lang="en-US" sz="1600" dirty="0"/>
              <a:t> </a:t>
            </a:r>
          </a:p>
          <a:p>
            <a:pPr lvl="0"/>
            <a:r>
              <a:rPr lang="en-US" sz="1600" dirty="0" err="1"/>
              <a:t>Shawar</a:t>
            </a:r>
            <a:r>
              <a:rPr lang="en-US" sz="1600" dirty="0"/>
              <a:t>, Bayan Abu, and Eric Atwell. "Chatbots: are they really useful?." In </a:t>
            </a:r>
            <a:r>
              <a:rPr lang="en-US" sz="1600" i="1" dirty="0" err="1"/>
              <a:t>Ldv</a:t>
            </a:r>
            <a:r>
              <a:rPr lang="en-US" sz="1600" i="1" dirty="0"/>
              <a:t> forum</a:t>
            </a:r>
            <a:r>
              <a:rPr lang="en-US" sz="1600" dirty="0"/>
              <a:t>, vol. 22, no. 1, pp. 29-49. 2007.</a:t>
            </a:r>
          </a:p>
          <a:p>
            <a:endParaRPr lang="en-US" sz="1600" dirty="0"/>
          </a:p>
          <a:p>
            <a:pPr lvl="0"/>
            <a:r>
              <a:rPr lang="en-US" sz="1600" dirty="0"/>
              <a:t>Kowalski, Stewart, Katarina </a:t>
            </a:r>
            <a:r>
              <a:rPr lang="en-US" sz="1600" dirty="0" err="1"/>
              <a:t>Pavlovska</a:t>
            </a:r>
            <a:r>
              <a:rPr lang="en-US" sz="1600" dirty="0"/>
              <a:t>, and Mikael Goldstein. "Two case studies in using chatbots for security training." In </a:t>
            </a:r>
            <a:r>
              <a:rPr lang="en-US" sz="1600" i="1" dirty="0"/>
              <a:t>IFIP World Conference on Information Security Education</a:t>
            </a:r>
            <a:r>
              <a:rPr lang="en-US" sz="1600" dirty="0"/>
              <a:t>, pp. 265-272. Springer, Berlin, Heidelberg, 2009..</a:t>
            </a:r>
          </a:p>
          <a:p>
            <a:pPr marL="0" indent="0">
              <a:buNone/>
            </a:pPr>
            <a:endParaRPr lang="en-US" sz="1600" dirty="0"/>
          </a:p>
          <a:p>
            <a:pPr lvl="0"/>
            <a:r>
              <a:rPr lang="en-US" sz="1600" dirty="0" err="1"/>
              <a:t>Molnár</a:t>
            </a:r>
            <a:r>
              <a:rPr lang="en-US" sz="1600" dirty="0"/>
              <a:t>, </a:t>
            </a:r>
            <a:r>
              <a:rPr lang="en-US" sz="1600" dirty="0" err="1"/>
              <a:t>György</a:t>
            </a:r>
            <a:r>
              <a:rPr lang="en-US" sz="1600" dirty="0"/>
              <a:t>, and </a:t>
            </a:r>
            <a:r>
              <a:rPr lang="en-US" sz="1600" dirty="0" err="1"/>
              <a:t>Zoltán</a:t>
            </a:r>
            <a:r>
              <a:rPr lang="en-US" sz="1600" dirty="0"/>
              <a:t> </a:t>
            </a:r>
            <a:r>
              <a:rPr lang="en-US" sz="1600" dirty="0" err="1"/>
              <a:t>Szüts</a:t>
            </a:r>
            <a:r>
              <a:rPr lang="en-US" sz="1600" dirty="0"/>
              <a:t>. "The Role of Chatbots in Formal Education." In </a:t>
            </a:r>
            <a:r>
              <a:rPr lang="en-US" sz="1600" i="1" dirty="0"/>
              <a:t>2018 IEEE 16th International Symposium on Intelligent Systems and Informatics (SISY)</a:t>
            </a:r>
            <a:r>
              <a:rPr lang="en-US" sz="1600" dirty="0"/>
              <a:t>, pp. 000197-000202. IEEE, 2018.</a:t>
            </a:r>
          </a:p>
          <a:p>
            <a:pPr marL="514350" indent="-514350">
              <a:lnSpc>
                <a:spcPct val="170000"/>
              </a:lnSpc>
              <a:buFont typeface="+mj-lt"/>
              <a:buAutoNum type="arabicParenR" startAt="6"/>
            </a:pPr>
            <a:endParaRPr lang="en-US" sz="14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marL="514350" indent="-514350">
              <a:lnSpc>
                <a:spcPct val="170000"/>
              </a:lnSpc>
              <a:buFont typeface="+mj-lt"/>
              <a:buAutoNum type="arabicParenR" startAt="6"/>
            </a:pPr>
            <a:endParaRPr lang="en-US" sz="300" i="1" dirty="0"/>
          </a:p>
          <a:p>
            <a:pPr>
              <a:lnSpc>
                <a:spcPct val="170000"/>
              </a:lnSpc>
              <a:buNone/>
            </a:pPr>
            <a:r>
              <a:rPr lang="en-US" sz="300" dirty="0"/>
              <a:t> </a:t>
            </a:r>
          </a:p>
          <a:p>
            <a:endParaRPr lang="en-US" sz="900" dirty="0"/>
          </a:p>
        </p:txBody>
      </p:sp>
      <p:sp>
        <p:nvSpPr>
          <p:cNvPr id="4" name="Date Placeholder 5"/>
          <p:cNvSpPr>
            <a:spLocks noGrp="1"/>
          </p:cNvSpPr>
          <p:nvPr>
            <p:ph type="dt" sz="half" idx="10"/>
          </p:nvPr>
        </p:nvSpPr>
        <p:spPr>
          <a:xfrm>
            <a:off x="6324600" y="6477000"/>
            <a:ext cx="2362200" cy="228600"/>
          </a:xfrm>
        </p:spPr>
        <p:txBody>
          <a:bodyPr/>
          <a:lstStyle/>
          <a:p>
            <a:pPr algn="ctr"/>
            <a:r>
              <a:rPr lang="en-US" dirty="0"/>
              <a:t>Hamdard University </a:t>
            </a:r>
          </a:p>
        </p:txBody>
      </p:sp>
      <p:sp>
        <p:nvSpPr>
          <p:cNvPr id="5" name="Footer Placeholder 3"/>
          <p:cNvSpPr>
            <a:spLocks noGrp="1"/>
          </p:cNvSpPr>
          <p:nvPr>
            <p:ph type="ftr" sz="quarter" idx="11"/>
          </p:nvPr>
        </p:nvSpPr>
        <p:spPr>
          <a:xfrm>
            <a:off x="990600" y="6477000"/>
            <a:ext cx="5334000" cy="228600"/>
          </a:xfrm>
        </p:spPr>
        <p:txBody>
          <a:bodyPr/>
          <a:lstStyle/>
          <a:p>
            <a:pPr algn="ctr"/>
            <a:r>
              <a:rPr lang="en-US" dirty="0"/>
              <a:t>CMS Made Easy…Automated Chatbot for Students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 </a:t>
            </a:r>
          </a:p>
        </p:txBody>
      </p:sp>
      <p:sp>
        <p:nvSpPr>
          <p:cNvPr id="3" name="Content Placeholder 2"/>
          <p:cNvSpPr>
            <a:spLocks noGrp="1"/>
          </p:cNvSpPr>
          <p:nvPr>
            <p:ph sz="quarter" idx="1"/>
          </p:nvPr>
        </p:nvSpPr>
        <p:spPr>
          <a:xfrm>
            <a:off x="533400" y="1577340"/>
            <a:ext cx="8610600" cy="4495800"/>
          </a:xfrm>
        </p:spPr>
        <p:txBody>
          <a:bodyPr numCol="2">
            <a:normAutofit/>
          </a:bodyPr>
          <a:lstStyle/>
          <a:p>
            <a:pPr algn="just"/>
            <a:r>
              <a:rPr lang="en-US" sz="2500" dirty="0"/>
              <a:t>Group Introduction</a:t>
            </a:r>
          </a:p>
          <a:p>
            <a:pPr algn="just"/>
            <a:r>
              <a:rPr lang="en-US" sz="2500" dirty="0"/>
              <a:t>Problem Statement </a:t>
            </a:r>
          </a:p>
          <a:p>
            <a:pPr algn="just"/>
            <a:r>
              <a:rPr lang="en-US" sz="2500" dirty="0"/>
              <a:t>Motivation</a:t>
            </a:r>
          </a:p>
          <a:p>
            <a:pPr algn="just"/>
            <a:r>
              <a:rPr lang="en-US" sz="2500" dirty="0"/>
              <a:t>FYP Scope</a:t>
            </a:r>
          </a:p>
          <a:p>
            <a:pPr algn="just"/>
            <a:r>
              <a:rPr lang="en-US" sz="2500" dirty="0"/>
              <a:t>FYP Objectives</a:t>
            </a:r>
          </a:p>
          <a:p>
            <a:pPr algn="just"/>
            <a:r>
              <a:rPr lang="en-US" sz="2500" dirty="0"/>
              <a:t>Process Flow Diagram</a:t>
            </a:r>
          </a:p>
          <a:p>
            <a:pPr algn="just"/>
            <a:r>
              <a:rPr lang="en-US" sz="2500" dirty="0"/>
              <a:t>Functional Requirement</a:t>
            </a:r>
          </a:p>
          <a:p>
            <a:pPr algn="just"/>
            <a:r>
              <a:rPr lang="en-US" sz="2500" dirty="0"/>
              <a:t>Methodology</a:t>
            </a:r>
          </a:p>
          <a:p>
            <a:pPr algn="just"/>
            <a:r>
              <a:rPr lang="en-US" sz="2500" dirty="0"/>
              <a:t>Project Plan</a:t>
            </a:r>
          </a:p>
          <a:p>
            <a:pPr algn="just"/>
            <a:r>
              <a:rPr lang="en-US" sz="2500" dirty="0"/>
              <a:t>Project tools</a:t>
            </a:r>
          </a:p>
          <a:p>
            <a:pPr algn="just"/>
            <a:r>
              <a:rPr lang="en-US" sz="2500" dirty="0"/>
              <a:t>Budget / Costing</a:t>
            </a:r>
          </a:p>
          <a:p>
            <a:pPr algn="just"/>
            <a:r>
              <a:rPr lang="en-US" sz="2500" dirty="0"/>
              <a:t>Limitations </a:t>
            </a:r>
          </a:p>
          <a:p>
            <a:pPr algn="just"/>
            <a:r>
              <a:rPr lang="en-US" sz="2500" dirty="0"/>
              <a:t>FYP Deliverables</a:t>
            </a:r>
          </a:p>
          <a:p>
            <a:pPr algn="just"/>
            <a:r>
              <a:rPr lang="en-US" sz="2500" dirty="0"/>
              <a:t>References</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 Group Introduction </a:t>
            </a:r>
          </a:p>
        </p:txBody>
      </p:sp>
      <p:sp>
        <p:nvSpPr>
          <p:cNvPr id="3" name="Content Placeholder 2"/>
          <p:cNvSpPr>
            <a:spLocks noGrp="1"/>
          </p:cNvSpPr>
          <p:nvPr>
            <p:ph sz="quarter" idx="1"/>
          </p:nvPr>
        </p:nvSpPr>
        <p:spPr/>
        <p:txBody>
          <a:bodyPr>
            <a:normAutofit/>
          </a:bodyPr>
          <a:lstStyle/>
          <a:p>
            <a:r>
              <a:rPr lang="en-US" sz="2000" dirty="0"/>
              <a:t>Group Members:</a:t>
            </a:r>
          </a:p>
          <a:p>
            <a:pPr lvl="1"/>
            <a:r>
              <a:rPr lang="en-US" sz="2000" dirty="0"/>
              <a:t>Balaj Yousuf		(BSCS/F15/0144)</a:t>
            </a:r>
          </a:p>
          <a:p>
            <a:pPr lvl="1"/>
            <a:r>
              <a:rPr lang="en-US" sz="2000" dirty="0"/>
              <a:t>Saad Nasir 			(BSCS/F15/0151)</a:t>
            </a:r>
          </a:p>
          <a:p>
            <a:pPr lvl="1"/>
            <a:r>
              <a:rPr lang="en-US" sz="2000" dirty="0"/>
              <a:t>Usama Amjad		(BSCS/F15/0104)</a:t>
            </a:r>
          </a:p>
          <a:p>
            <a:pPr marL="365760" lvl="1" indent="0">
              <a:buNone/>
            </a:pPr>
            <a:endParaRPr lang="en-US" sz="2000" dirty="0"/>
          </a:p>
          <a:p>
            <a:pPr>
              <a:buFont typeface="Wingdings" panose="05000000000000000000" pitchFamily="2" charset="2"/>
              <a:buChar char="q"/>
            </a:pPr>
            <a:r>
              <a:rPr lang="en-US" sz="2000" dirty="0"/>
              <a:t>Supervisor: Sir Imran Khan         </a:t>
            </a:r>
          </a:p>
          <a:p>
            <a:pPr>
              <a:buFont typeface="Wingdings" panose="05000000000000000000" pitchFamily="2" charset="2"/>
              <a:buChar char="q"/>
            </a:pPr>
            <a:r>
              <a:rPr lang="en-US" sz="2000" dirty="0"/>
              <a:t>Knowledge and researches: </a:t>
            </a:r>
          </a:p>
          <a:p>
            <a:pPr lvl="2"/>
            <a:r>
              <a:rPr lang="en-US" sz="1700" dirty="0"/>
              <a:t>Artificial Intelligence.</a:t>
            </a:r>
          </a:p>
          <a:p>
            <a:pPr lvl="2"/>
            <a:r>
              <a:rPr lang="en-US" sz="1700" dirty="0"/>
              <a:t>Software Engineering.</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spTree>
    <p:extLst>
      <p:ext uri="{BB962C8B-B14F-4D97-AF65-F5344CB8AC3E}">
        <p14:creationId xmlns:p14="http://schemas.microsoft.com/office/powerpoint/2010/main" val="126758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 Problem Statement </a:t>
            </a:r>
          </a:p>
        </p:txBody>
      </p:sp>
      <p:sp>
        <p:nvSpPr>
          <p:cNvPr id="3" name="Content Placeholder 2"/>
          <p:cNvSpPr>
            <a:spLocks noGrp="1"/>
          </p:cNvSpPr>
          <p:nvPr>
            <p:ph sz="quarter" idx="1"/>
          </p:nvPr>
        </p:nvSpPr>
        <p:spPr>
          <a:xfrm>
            <a:off x="612648" y="1600200"/>
            <a:ext cx="8153400" cy="4648200"/>
          </a:xfrm>
        </p:spPr>
        <p:txBody>
          <a:bodyPr>
            <a:normAutofit/>
          </a:bodyPr>
          <a:lstStyle/>
          <a:p>
            <a:pPr algn="just"/>
            <a:r>
              <a:rPr lang="en-US" dirty="0"/>
              <a:t>In this technologically advanced world, navigating between pages or to perform queries in every other pages wastes a lot of time. </a:t>
            </a:r>
          </a:p>
          <a:p>
            <a:pPr algn="just"/>
            <a:r>
              <a:rPr lang="en-US" dirty="0"/>
              <a:t>People now a days prefer those applications where they can see everything in just one place.</a:t>
            </a:r>
          </a:p>
          <a:p>
            <a:pPr algn="just"/>
            <a:r>
              <a:rPr lang="en-US" dirty="0"/>
              <a:t> Stereotype websites are being replaced by Single Page Applications and Progressive Web Apps.</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spTree>
    <p:extLst>
      <p:ext uri="{BB962C8B-B14F-4D97-AF65-F5344CB8AC3E}">
        <p14:creationId xmlns:p14="http://schemas.microsoft.com/office/powerpoint/2010/main" val="35355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 Motivation</a:t>
            </a:r>
          </a:p>
        </p:txBody>
      </p:sp>
      <p:sp>
        <p:nvSpPr>
          <p:cNvPr id="3" name="Date Placeholder 2"/>
          <p:cNvSpPr>
            <a:spLocks noGrp="1"/>
          </p:cNvSpPr>
          <p:nvPr>
            <p:ph type="dt" sz="half" idx="10"/>
          </p:nvPr>
        </p:nvSpPr>
        <p:spPr/>
        <p:txBody>
          <a:bodyPr/>
          <a:lstStyle/>
          <a:p>
            <a:pPr algn="ctr"/>
            <a:r>
              <a:rPr lang="en-US" dirty="0" err="1"/>
              <a:t>Hamdard</a:t>
            </a:r>
            <a:r>
              <a:rPr lang="en-US" dirty="0"/>
              <a:t> University </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5" name="Slide Number Placeholder 4"/>
          <p:cNvSpPr>
            <a:spLocks noGrp="1"/>
          </p:cNvSpPr>
          <p:nvPr>
            <p:ph type="sldNum" sz="quarter" idx="12"/>
          </p:nvPr>
        </p:nvSpPr>
        <p:spPr/>
        <p:txBody>
          <a:bodyPr/>
          <a:lstStyle/>
          <a:p>
            <a:fld id="{9EBC64C3-3FC7-4C40-910B-2643F037F02C}" type="slidenum">
              <a:rPr lang="en-US" smtClean="0"/>
              <a:pPr/>
              <a:t>5</a:t>
            </a:fld>
            <a:endParaRPr lang="en-US" dirty="0"/>
          </a:p>
        </p:txBody>
      </p:sp>
      <p:sp>
        <p:nvSpPr>
          <p:cNvPr id="6" name="Content Placeholder 5"/>
          <p:cNvSpPr>
            <a:spLocks noGrp="1"/>
          </p:cNvSpPr>
          <p:nvPr>
            <p:ph sz="quarter" idx="1"/>
          </p:nvPr>
        </p:nvSpPr>
        <p:spPr/>
        <p:txBody>
          <a:bodyPr>
            <a:normAutofit/>
          </a:bodyPr>
          <a:lstStyle/>
          <a:p>
            <a:pPr algn="just"/>
            <a:r>
              <a:rPr lang="en-US" dirty="0"/>
              <a:t>Navigating between CMS takes a lot of time. </a:t>
            </a:r>
          </a:p>
          <a:p>
            <a:pPr algn="just"/>
            <a:r>
              <a:rPr lang="en-US" dirty="0"/>
              <a:t>For e.g. just to see my current schedule or transport or tuition fee we have to navigate back and forth on average 4 times. </a:t>
            </a:r>
          </a:p>
          <a:p>
            <a:pPr algn="just"/>
            <a:r>
              <a:rPr lang="en-US" dirty="0"/>
              <a:t>In the age where 5G is evolving the world, this is a no brainer. </a:t>
            </a:r>
          </a:p>
          <a:p>
            <a:pPr algn="just"/>
            <a:r>
              <a:rPr lang="en-US" dirty="0"/>
              <a:t>Chatbots are one of many solutions that can solve this problem. You just ask chatbot the question, it will provide with you the relevant answers.</a:t>
            </a:r>
          </a:p>
        </p:txBody>
      </p:sp>
    </p:spTree>
    <p:extLst>
      <p:ext uri="{BB962C8B-B14F-4D97-AF65-F5344CB8AC3E}">
        <p14:creationId xmlns:p14="http://schemas.microsoft.com/office/powerpoint/2010/main" val="39000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 – Scope </a:t>
            </a:r>
          </a:p>
        </p:txBody>
      </p:sp>
      <p:sp>
        <p:nvSpPr>
          <p:cNvPr id="3" name="Content Placeholder 2"/>
          <p:cNvSpPr>
            <a:spLocks noGrp="1"/>
          </p:cNvSpPr>
          <p:nvPr>
            <p:ph sz="quarter" idx="1"/>
          </p:nvPr>
        </p:nvSpPr>
        <p:spPr>
          <a:xfrm>
            <a:off x="612648" y="1600200"/>
            <a:ext cx="8153400" cy="4648200"/>
          </a:xfrm>
        </p:spPr>
        <p:txBody>
          <a:bodyPr>
            <a:normAutofit fontScale="77500" lnSpcReduction="20000"/>
          </a:bodyPr>
          <a:lstStyle/>
          <a:p>
            <a:pPr algn="just">
              <a:lnSpc>
                <a:spcPct val="120000"/>
              </a:lnSpc>
            </a:pPr>
            <a:r>
              <a:rPr lang="en-US" dirty="0"/>
              <a:t>Chatbot will provide a unique way of seeing data and visualizing with CMS. It will make user fun to open CMS. </a:t>
            </a:r>
          </a:p>
          <a:p>
            <a:pPr algn="just">
              <a:lnSpc>
                <a:spcPct val="120000"/>
              </a:lnSpc>
            </a:pPr>
            <a:r>
              <a:rPr lang="en-US" dirty="0"/>
              <a:t>We will train our machine learning models until they are fitting enough to be used on application. </a:t>
            </a:r>
          </a:p>
          <a:p>
            <a:pPr algn="just">
              <a:lnSpc>
                <a:spcPct val="120000"/>
              </a:lnSpc>
            </a:pPr>
            <a:r>
              <a:rPr lang="en-US" dirty="0"/>
              <a:t>Our project will mainly hub on developing a machine learning model and training it to accomplish high level of accuracy </a:t>
            </a:r>
          </a:p>
          <a:p>
            <a:pPr algn="just">
              <a:lnSpc>
                <a:spcPct val="120000"/>
              </a:lnSpc>
            </a:pPr>
            <a:r>
              <a:rPr lang="en-US" dirty="0"/>
              <a:t>Our basic endeavor is to train model using Generative approach and generative models on the seq2seq neural network. </a:t>
            </a:r>
          </a:p>
          <a:p>
            <a:pPr algn="just">
              <a:lnSpc>
                <a:spcPct val="120000"/>
              </a:lnSpc>
            </a:pPr>
            <a:r>
              <a:rPr lang="en-US" dirty="0"/>
              <a:t>If we think that Generative approach is not working according to our need we will switch to Retrieval Based bots. The bot is trained to rank the best response from a finite set of predefined responses.</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6" name="Date Placeholder 5"/>
          <p:cNvSpPr>
            <a:spLocks noGrp="1"/>
          </p:cNvSpPr>
          <p:nvPr>
            <p:ph type="dt" sz="half" idx="10"/>
          </p:nvPr>
        </p:nvSpPr>
        <p:spPr/>
        <p:txBody>
          <a:bodyPr/>
          <a:lstStyle/>
          <a:p>
            <a:pPr algn="ctr"/>
            <a:r>
              <a:rPr lang="en-US" dirty="0" err="1"/>
              <a:t>Hamdard</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6</a:t>
            </a:fld>
            <a:endParaRPr lang="en-US" dirty="0"/>
          </a:p>
        </p:txBody>
      </p:sp>
    </p:spTree>
    <p:extLst>
      <p:ext uri="{BB962C8B-B14F-4D97-AF65-F5344CB8AC3E}">
        <p14:creationId xmlns:p14="http://schemas.microsoft.com/office/powerpoint/2010/main" val="338196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5 – Objectives</a:t>
            </a:r>
          </a:p>
        </p:txBody>
      </p:sp>
      <p:sp>
        <p:nvSpPr>
          <p:cNvPr id="3" name="Date Placeholder 2"/>
          <p:cNvSpPr>
            <a:spLocks noGrp="1"/>
          </p:cNvSpPr>
          <p:nvPr>
            <p:ph type="dt" sz="half" idx="10"/>
          </p:nvPr>
        </p:nvSpPr>
        <p:spPr/>
        <p:txBody>
          <a:bodyPr/>
          <a:lstStyle/>
          <a:p>
            <a:pPr algn="ctr"/>
            <a:r>
              <a:rPr lang="en-US" dirty="0" err="1"/>
              <a:t>Hamdard</a:t>
            </a:r>
            <a:r>
              <a:rPr lang="en-US" dirty="0"/>
              <a:t> University </a:t>
            </a:r>
          </a:p>
        </p:txBody>
      </p:sp>
      <p:sp>
        <p:nvSpPr>
          <p:cNvPr id="4" name="Footer Placeholder 3"/>
          <p:cNvSpPr>
            <a:spLocks noGrp="1"/>
          </p:cNvSpPr>
          <p:nvPr>
            <p:ph type="ftr" sz="quarter" idx="11"/>
          </p:nvPr>
        </p:nvSpPr>
        <p:spPr/>
        <p:txBody>
          <a:bodyPr/>
          <a:lstStyle/>
          <a:p>
            <a:pPr algn="ctr"/>
            <a:r>
              <a:rPr lang="en-US" dirty="0"/>
              <a:t>CMS Made Easy…Automated Chatbot for Students</a:t>
            </a:r>
          </a:p>
        </p:txBody>
      </p:sp>
      <p:sp>
        <p:nvSpPr>
          <p:cNvPr id="5" name="Slide Number Placeholder 4"/>
          <p:cNvSpPr>
            <a:spLocks noGrp="1"/>
          </p:cNvSpPr>
          <p:nvPr>
            <p:ph type="sldNum" sz="quarter" idx="12"/>
          </p:nvPr>
        </p:nvSpPr>
        <p:spPr/>
        <p:txBody>
          <a:bodyPr/>
          <a:lstStyle/>
          <a:p>
            <a:fld id="{9EBC64C3-3FC7-4C40-910B-2643F037F02C}" type="slidenum">
              <a:rPr lang="en-US" smtClean="0"/>
              <a:pPr/>
              <a:t>7</a:t>
            </a:fld>
            <a:endParaRPr lang="en-US" dirty="0"/>
          </a:p>
        </p:txBody>
      </p:sp>
      <p:sp>
        <p:nvSpPr>
          <p:cNvPr id="6" name="Content Placeholder 5"/>
          <p:cNvSpPr>
            <a:spLocks noGrp="1"/>
          </p:cNvSpPr>
          <p:nvPr>
            <p:ph sz="quarter" idx="1"/>
          </p:nvPr>
        </p:nvSpPr>
        <p:spPr/>
        <p:txBody>
          <a:bodyPr>
            <a:normAutofit lnSpcReduction="10000"/>
          </a:bodyPr>
          <a:lstStyle/>
          <a:p>
            <a:pPr algn="just">
              <a:lnSpc>
                <a:spcPct val="150000"/>
              </a:lnSpc>
            </a:pPr>
            <a:r>
              <a:rPr lang="en-US" dirty="0"/>
              <a:t>The objective is to develop a generalized algorithm that is able to detect what user wants to know with the help of Artificial Intelligence and provide appropriate answer. </a:t>
            </a:r>
          </a:p>
          <a:p>
            <a:pPr algn="just">
              <a:lnSpc>
                <a:spcPct val="150000"/>
              </a:lnSpc>
            </a:pPr>
            <a:r>
              <a:rPr lang="en-US" dirty="0"/>
              <a:t>The Aim is to develop a model that can be integrated with our own university CMS and help students serve better way</a:t>
            </a:r>
            <a:endParaRPr lang="en-US" sz="2400" dirty="0"/>
          </a:p>
        </p:txBody>
      </p:sp>
    </p:spTree>
    <p:extLst>
      <p:ext uri="{BB962C8B-B14F-4D97-AF65-F5344CB8AC3E}">
        <p14:creationId xmlns:p14="http://schemas.microsoft.com/office/powerpoint/2010/main" val="319183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7 – Process Flow Diagram</a:t>
            </a:r>
          </a:p>
        </p:txBody>
      </p:sp>
      <p:sp>
        <p:nvSpPr>
          <p:cNvPr id="4" name="Date Placeholder 3"/>
          <p:cNvSpPr>
            <a:spLocks noGrp="1"/>
          </p:cNvSpPr>
          <p:nvPr>
            <p:ph type="dt" sz="half" idx="10"/>
          </p:nvPr>
        </p:nvSpPr>
        <p:spPr/>
        <p:txBody>
          <a:bodyPr/>
          <a:lstStyle/>
          <a:p>
            <a:pPr algn="ctr"/>
            <a:r>
              <a:rPr lang="en-US" dirty="0" err="1"/>
              <a:t>Hamdard</a:t>
            </a:r>
            <a:r>
              <a:rPr lang="en-US" dirty="0"/>
              <a:t> University </a:t>
            </a:r>
          </a:p>
        </p:txBody>
      </p:sp>
      <p:sp>
        <p:nvSpPr>
          <p:cNvPr id="6" name="Footer Placeholder 5"/>
          <p:cNvSpPr>
            <a:spLocks noGrp="1"/>
          </p:cNvSpPr>
          <p:nvPr>
            <p:ph type="ftr" sz="quarter" idx="11"/>
          </p:nvPr>
        </p:nvSpPr>
        <p:spPr/>
        <p:txBody>
          <a:bodyPr/>
          <a:lstStyle/>
          <a:p>
            <a:pPr algn="ctr"/>
            <a:r>
              <a:rPr lang="en-US" dirty="0"/>
              <a:t>CMS Made Easy…Automated Chatbot for Students</a:t>
            </a:r>
          </a:p>
        </p:txBody>
      </p:sp>
      <p:sp>
        <p:nvSpPr>
          <p:cNvPr id="5" name="Slide Number Placeholder 4"/>
          <p:cNvSpPr>
            <a:spLocks noGrp="1"/>
          </p:cNvSpPr>
          <p:nvPr>
            <p:ph type="sldNum" sz="quarter" idx="12"/>
          </p:nvPr>
        </p:nvSpPr>
        <p:spPr/>
        <p:txBody>
          <a:bodyPr/>
          <a:lstStyle/>
          <a:p>
            <a:fld id="{9EBC64C3-3FC7-4C40-910B-2643F037F02C}" type="slidenum">
              <a:rPr lang="en-US" smtClean="0"/>
              <a:pPr/>
              <a:t>8</a:t>
            </a:fld>
            <a:endParaRPr lang="en-US" dirty="0"/>
          </a:p>
        </p:txBody>
      </p:sp>
      <p:pic>
        <p:nvPicPr>
          <p:cNvPr id="3" name="Picture 2">
            <a:extLst>
              <a:ext uri="{FF2B5EF4-FFF2-40B4-BE49-F238E27FC236}">
                <a16:creationId xmlns:a16="http://schemas.microsoft.com/office/drawing/2014/main" id="{2229EFFA-5BED-498D-8664-02B269FBD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76400"/>
            <a:ext cx="4867275" cy="4619070"/>
          </a:xfrm>
          <a:prstGeom prst="rect">
            <a:avLst/>
          </a:prstGeom>
        </p:spPr>
      </p:pic>
    </p:spTree>
    <p:extLst>
      <p:ext uri="{BB962C8B-B14F-4D97-AF65-F5344CB8AC3E}">
        <p14:creationId xmlns:p14="http://schemas.microsoft.com/office/powerpoint/2010/main" val="304758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dirty="0"/>
              <a:t>8 – Functional Requirement</a:t>
            </a:r>
          </a:p>
        </p:txBody>
      </p:sp>
      <p:sp>
        <p:nvSpPr>
          <p:cNvPr id="4" name="Date Placeholder 3"/>
          <p:cNvSpPr>
            <a:spLocks noGrp="1"/>
          </p:cNvSpPr>
          <p:nvPr>
            <p:ph type="dt" sz="half" idx="10"/>
          </p:nvPr>
        </p:nvSpPr>
        <p:spPr/>
        <p:txBody>
          <a:bodyPr/>
          <a:lstStyle/>
          <a:p>
            <a:pPr algn="ctr"/>
            <a:r>
              <a:rPr lang="en-US" dirty="0" err="1"/>
              <a:t>Hamdard</a:t>
            </a:r>
            <a:r>
              <a:rPr lang="en-US" dirty="0"/>
              <a:t> University </a:t>
            </a:r>
          </a:p>
        </p:txBody>
      </p:sp>
      <p:sp>
        <p:nvSpPr>
          <p:cNvPr id="6" name="Footer Placeholder 5"/>
          <p:cNvSpPr>
            <a:spLocks noGrp="1"/>
          </p:cNvSpPr>
          <p:nvPr>
            <p:ph type="ftr" sz="quarter" idx="11"/>
          </p:nvPr>
        </p:nvSpPr>
        <p:spPr/>
        <p:txBody>
          <a:bodyPr/>
          <a:lstStyle/>
          <a:p>
            <a:pPr algn="ctr"/>
            <a:r>
              <a:rPr lang="en-US" dirty="0"/>
              <a:t>CMS Made Easy…Automated Chatbot for Students</a:t>
            </a:r>
          </a:p>
        </p:txBody>
      </p:sp>
      <p:sp>
        <p:nvSpPr>
          <p:cNvPr id="5" name="Slide Number Placeholder 4"/>
          <p:cNvSpPr>
            <a:spLocks noGrp="1"/>
          </p:cNvSpPr>
          <p:nvPr>
            <p:ph type="sldNum" sz="quarter" idx="12"/>
          </p:nvPr>
        </p:nvSpPr>
        <p:spPr/>
        <p:txBody>
          <a:bodyPr/>
          <a:lstStyle/>
          <a:p>
            <a:fld id="{9EBC64C3-3FC7-4C40-910B-2643F037F02C}" type="slidenum">
              <a:rPr lang="en-US" smtClean="0"/>
              <a:pPr/>
              <a:t>9</a:t>
            </a:fld>
            <a:endParaRPr lang="en-US" dirty="0"/>
          </a:p>
        </p:txBody>
      </p:sp>
      <p:sp>
        <p:nvSpPr>
          <p:cNvPr id="8" name="Content Placeholder 7"/>
          <p:cNvSpPr>
            <a:spLocks noGrp="1"/>
          </p:cNvSpPr>
          <p:nvPr>
            <p:ph sz="quarter" idx="1"/>
          </p:nvPr>
        </p:nvSpPr>
        <p:spPr/>
        <p:txBody>
          <a:bodyPr numCol="1">
            <a:normAutofit/>
          </a:bodyPr>
          <a:lstStyle/>
          <a:p>
            <a:r>
              <a:rPr lang="en-US" sz="2500" b="1" dirty="0"/>
              <a:t>Login Module:</a:t>
            </a:r>
          </a:p>
          <a:p>
            <a:pPr lvl="1"/>
            <a:r>
              <a:rPr lang="en-US" sz="2200" dirty="0"/>
              <a:t>User</a:t>
            </a:r>
          </a:p>
          <a:p>
            <a:pPr lvl="1"/>
            <a:r>
              <a:rPr lang="en-US" sz="2200" dirty="0"/>
              <a:t>Admin</a:t>
            </a:r>
          </a:p>
          <a:p>
            <a:r>
              <a:rPr lang="en-US" sz="2500" b="1" dirty="0"/>
              <a:t>Server Module:</a:t>
            </a:r>
          </a:p>
          <a:p>
            <a:pPr lvl="1"/>
            <a:r>
              <a:rPr lang="en-US" sz="2200" dirty="0"/>
              <a:t>Send information to server and receive response</a:t>
            </a:r>
          </a:p>
          <a:p>
            <a:r>
              <a:rPr lang="en-US" sz="2500" b="1" dirty="0"/>
              <a:t>Admin Module:</a:t>
            </a:r>
          </a:p>
          <a:p>
            <a:pPr lvl="1"/>
            <a:r>
              <a:rPr lang="en-US" sz="2200" dirty="0"/>
              <a:t>Admin will be able to add additional info</a:t>
            </a:r>
          </a:p>
        </p:txBody>
      </p:sp>
    </p:spTree>
    <p:extLst>
      <p:ext uri="{BB962C8B-B14F-4D97-AF65-F5344CB8AC3E}">
        <p14:creationId xmlns:p14="http://schemas.microsoft.com/office/powerpoint/2010/main" val="4194987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5614</TotalTime>
  <Words>1380</Words>
  <Application>Microsoft Office PowerPoint</Application>
  <PresentationFormat>On-screen Show (4:3)</PresentationFormat>
  <Paragraphs>181</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Courier New</vt:lpstr>
      <vt:lpstr>Tw Cen MT</vt:lpstr>
      <vt:lpstr>Wingdings</vt:lpstr>
      <vt:lpstr>Wingdings 2</vt:lpstr>
      <vt:lpstr>Median</vt:lpstr>
      <vt:lpstr>Custom Design</vt:lpstr>
      <vt:lpstr>PowerPoint Presentation</vt:lpstr>
      <vt:lpstr>Summary </vt:lpstr>
      <vt:lpstr>1– Group Introduction </vt:lpstr>
      <vt:lpstr>2 – Problem Statement </vt:lpstr>
      <vt:lpstr>3 – Motivation</vt:lpstr>
      <vt:lpstr>4 – Scope </vt:lpstr>
      <vt:lpstr>5 – Objectives</vt:lpstr>
      <vt:lpstr>7 – Process Flow Diagram</vt:lpstr>
      <vt:lpstr>8 – Functional Requirement</vt:lpstr>
      <vt:lpstr>9 – Methodology </vt:lpstr>
      <vt:lpstr>10 – Project Plan  </vt:lpstr>
      <vt:lpstr>10 – Project Plan (cont.)</vt:lpstr>
      <vt:lpstr>11 – Project tools</vt:lpstr>
      <vt:lpstr>12 – Budget / Costing </vt:lpstr>
      <vt:lpstr>13 – Limitations</vt:lpstr>
      <vt:lpstr>14 – FYP  Deliverables </vt:lpstr>
      <vt:lpstr>14 - FYP Deliverables</vt:lpstr>
      <vt:lpstr>15 – References</vt:lpstr>
      <vt:lpstr>15 –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Aliasgher Nooruddin</dc:creator>
  <cp:lastModifiedBy>Aliasgher Nooruddin</cp:lastModifiedBy>
  <cp:revision>424</cp:revision>
  <dcterms:created xsi:type="dcterms:W3CDTF">2015-09-23T05:32:20Z</dcterms:created>
  <dcterms:modified xsi:type="dcterms:W3CDTF">2019-11-24T20:25:06Z</dcterms:modified>
</cp:coreProperties>
</file>