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2"/>
  </p:notesMasterIdLst>
  <p:sldIdLst>
    <p:sldId id="258" r:id="rId3"/>
    <p:sldId id="257" r:id="rId4"/>
    <p:sldId id="259" r:id="rId5"/>
    <p:sldId id="260" r:id="rId6"/>
    <p:sldId id="275" r:id="rId7"/>
    <p:sldId id="261" r:id="rId8"/>
    <p:sldId id="274" r:id="rId9"/>
    <p:sldId id="281" r:id="rId10"/>
    <p:sldId id="280" r:id="rId11"/>
    <p:sldId id="262" r:id="rId12"/>
    <p:sldId id="263" r:id="rId13"/>
    <p:sldId id="268" r:id="rId14"/>
    <p:sldId id="267" r:id="rId15"/>
    <p:sldId id="264" r:id="rId16"/>
    <p:sldId id="282" r:id="rId17"/>
    <p:sldId id="265" r:id="rId18"/>
    <p:sldId id="283" r:id="rId19"/>
    <p:sldId id="284"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asgher Noorudddin" initials="A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autoAdjust="0"/>
  </p:normalViewPr>
  <p:slideViewPr>
    <p:cSldViewPr>
      <p:cViewPr varScale="1">
        <p:scale>
          <a:sx n="78" d="100"/>
          <a:sy n="78" d="100"/>
        </p:scale>
        <p:origin x="117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24-Nov-19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pPr/>
              <a:t>1</a:t>
            </a:fld>
            <a:endParaRPr lang="en-US"/>
          </a:p>
        </p:txBody>
      </p:sp>
    </p:spTree>
    <p:extLst>
      <p:ext uri="{BB962C8B-B14F-4D97-AF65-F5344CB8AC3E}">
        <p14:creationId xmlns:p14="http://schemas.microsoft.com/office/powerpoint/2010/main" val="1760061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6888AC-FB0C-48C5-9546-BFA209E1C0B0}" type="datetimeFigureOut">
              <a:rPr lang="en-US" smtClean="0"/>
              <a:pPr/>
              <a:t>24-Nov-19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a:t> Click to edit Master title style</a:t>
            </a:r>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a:t>Project Name Here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888AC-FB0C-48C5-9546-BFA209E1C0B0}" type="datetimeFigureOut">
              <a:rPr lang="en-US" smtClean="0"/>
              <a:pPr/>
              <a:t>24-Nov-19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6888AC-FB0C-48C5-9546-BFA209E1C0B0}" type="datetimeFigureOut">
              <a:rPr lang="en-US" smtClean="0"/>
              <a:pPr/>
              <a:t>24-Nov-19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6888AC-FB0C-48C5-9546-BFA209E1C0B0}" type="datetimeFigureOut">
              <a:rPr lang="en-US" smtClean="0"/>
              <a:pPr/>
              <a:t>24-Nov-19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6888AC-FB0C-48C5-9546-BFA209E1C0B0}" type="datetimeFigureOut">
              <a:rPr lang="en-US" smtClean="0"/>
              <a:pPr/>
              <a:t>24-Nov-19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88AC-FB0C-48C5-9546-BFA209E1C0B0}" type="datetimeFigureOut">
              <a:rPr lang="en-US" smtClean="0"/>
              <a:pPr/>
              <a:t>24-Nov-19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24-Nov-19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24-Nov-19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24-Nov-19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24-Nov-19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88AC-FB0C-48C5-9546-BFA209E1C0B0}" type="datetimeFigureOut">
              <a:rPr lang="en-US" smtClean="0"/>
              <a:pPr/>
              <a:t>24-Nov-19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pPr/>
              <a:t>‹#›</a:t>
            </a:fld>
            <a:endParaRPr lang="en-US"/>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Grantt%20Chart.pdf"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9304" y="472621"/>
            <a:ext cx="6248401" cy="1546679"/>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Traffic Violation Detection Using Smart Systems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6944" y="2345007"/>
            <a:ext cx="1788877" cy="1488022"/>
          </a:xfrm>
          <a:prstGeom prst="rect">
            <a:avLst/>
          </a:prstGeom>
        </p:spPr>
      </p:pic>
      <p:sp>
        <p:nvSpPr>
          <p:cNvPr id="9" name="TextBox 8"/>
          <p:cNvSpPr txBox="1"/>
          <p:nvPr/>
        </p:nvSpPr>
        <p:spPr>
          <a:xfrm>
            <a:off x="19878" y="2556894"/>
            <a:ext cx="3071586" cy="3477875"/>
          </a:xfrm>
          <a:prstGeom prst="rect">
            <a:avLst/>
          </a:prstGeom>
          <a:noFill/>
        </p:spPr>
        <p:txBody>
          <a:bodyPr wrap="square" rtlCol="0">
            <a:spAutoFit/>
          </a:bodyPr>
          <a:lstStyle/>
          <a:p>
            <a:pPr algn="ctr"/>
            <a:r>
              <a:rPr lang="en-US" sz="2000" b="1" dirty="0">
                <a:latin typeface="Calibri" pitchFamily="34" charset="0"/>
              </a:rPr>
              <a:t>Group Members:</a:t>
            </a:r>
            <a:r>
              <a:rPr lang="en-US" sz="2000" dirty="0">
                <a:latin typeface="Calibri" pitchFamily="34" charset="0"/>
              </a:rPr>
              <a:t> </a:t>
            </a:r>
            <a:endParaRPr lang="en-GB" sz="2000" dirty="0">
              <a:latin typeface="Calibri" pitchFamily="34" charset="0"/>
            </a:endParaRPr>
          </a:p>
          <a:p>
            <a:pPr algn="ctr"/>
            <a:r>
              <a:rPr lang="en-US" sz="2000" dirty="0">
                <a:latin typeface="Calibri" pitchFamily="34" charset="0"/>
              </a:rPr>
              <a:t>Abdul Sami Khan</a:t>
            </a:r>
          </a:p>
          <a:p>
            <a:pPr algn="ctr"/>
            <a:r>
              <a:rPr lang="en-US" sz="2000" dirty="0">
                <a:latin typeface="Calibri" pitchFamily="34" charset="0"/>
              </a:rPr>
              <a:t>M. Ehtisham Siddiqui</a:t>
            </a:r>
          </a:p>
          <a:p>
            <a:pPr algn="ctr"/>
            <a:r>
              <a:rPr lang="en-US" sz="2000" dirty="0">
                <a:latin typeface="Calibri" pitchFamily="34" charset="0"/>
              </a:rPr>
              <a:t>M. Faraz Khalid</a:t>
            </a:r>
          </a:p>
          <a:p>
            <a:pPr algn="ctr"/>
            <a:endParaRPr lang="en-US" sz="2000" dirty="0">
              <a:latin typeface="Calibri" pitchFamily="34" charset="0"/>
            </a:endParaRPr>
          </a:p>
          <a:p>
            <a:pPr algn="ctr"/>
            <a:r>
              <a:rPr lang="en-US" sz="2000" b="1" dirty="0">
                <a:latin typeface="Calibri" pitchFamily="34" charset="0"/>
              </a:rPr>
              <a:t>Supervisor:</a:t>
            </a:r>
            <a:endParaRPr lang="en-US" sz="2000" dirty="0">
              <a:latin typeface="Calibri" pitchFamily="34" charset="0"/>
            </a:endParaRPr>
          </a:p>
          <a:p>
            <a:pPr algn="ctr"/>
            <a:r>
              <a:rPr lang="en-US" sz="2000" dirty="0">
                <a:latin typeface="Calibri" pitchFamily="34" charset="0"/>
              </a:rPr>
              <a:t>Asst. Prof Imran Uddin Khan</a:t>
            </a:r>
          </a:p>
          <a:p>
            <a:pPr algn="ctr"/>
            <a:endParaRPr lang="en-US" sz="2000" dirty="0">
              <a:latin typeface="Calibri" pitchFamily="34" charset="0"/>
            </a:endParaRPr>
          </a:p>
          <a:p>
            <a:pPr algn="ctr"/>
            <a:r>
              <a:rPr lang="en-US" sz="2000" b="1" dirty="0">
                <a:latin typeface="Calibri" pitchFamily="34" charset="0"/>
              </a:rPr>
              <a:t>Co-Supervisor:</a:t>
            </a:r>
          </a:p>
          <a:p>
            <a:pPr algn="ctr"/>
            <a:endParaRPr lang="en-US" sz="2000" b="1" dirty="0">
              <a:latin typeface="Calibri" pitchFamily="34" charset="0"/>
            </a:endParaRP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a:solidFill>
                  <a:schemeClr val="bg1"/>
                </a:solidFill>
                <a:latin typeface="Calibri" pitchFamily="34" charset="0"/>
              </a:rPr>
              <a:t>FYP</a:t>
            </a:r>
          </a:p>
          <a:p>
            <a:pPr algn="ctr"/>
            <a:r>
              <a:rPr lang="en-US" sz="2000" b="1" dirty="0">
                <a:solidFill>
                  <a:schemeClr val="bg1"/>
                </a:solidFill>
                <a:latin typeface="Calibri" pitchFamily="34" charset="0"/>
              </a:rPr>
              <a:t>Proposal</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4194980"/>
            <a:ext cx="5864012" cy="224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599"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76600" y="6362701"/>
            <a:ext cx="5864012" cy="45720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t>Hamdard</a:t>
            </a:r>
            <a:r>
              <a:rPr lang="en-US" sz="2000" dirty="0"/>
              <a:t> University</a:t>
            </a:r>
          </a:p>
        </p:txBody>
      </p:sp>
      <p:sp>
        <p:nvSpPr>
          <p:cNvPr id="13" name="Rectangle 12"/>
          <p:cNvSpPr/>
          <p:nvPr/>
        </p:nvSpPr>
        <p:spPr>
          <a:xfrm>
            <a:off x="3276598" y="6800850"/>
            <a:ext cx="5864013" cy="98099"/>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9 – Methodology </a:t>
            </a:r>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10</a:t>
            </a:fld>
            <a:endParaRPr lang="en-US" dirty="0"/>
          </a:p>
        </p:txBody>
      </p:sp>
      <p:cxnSp>
        <p:nvCxnSpPr>
          <p:cNvPr id="37" name="Elbow Connector 36"/>
          <p:cNvCxnSpPr/>
          <p:nvPr/>
        </p:nvCxnSpPr>
        <p:spPr>
          <a:xfrm>
            <a:off x="3589020" y="8870950"/>
            <a:ext cx="111125" cy="397510"/>
          </a:xfrm>
          <a:prstGeom prst="bentConnector3">
            <a:avLst>
              <a:gd name="adj1" fmla="val 573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flipH="1" flipV="1">
            <a:off x="3453765" y="9928860"/>
            <a:ext cx="278130" cy="3257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H="1">
            <a:off x="4582795" y="9737725"/>
            <a:ext cx="596265" cy="2622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4519295" y="9269095"/>
            <a:ext cx="659765" cy="2698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flipV="1">
            <a:off x="3087370" y="9340215"/>
            <a:ext cx="628015" cy="238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4232275" y="10380980"/>
            <a:ext cx="476885" cy="1517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5011420" y="10715625"/>
            <a:ext cx="508635" cy="118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a:off x="5814695" y="11002010"/>
            <a:ext cx="461010" cy="1504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6721475" y="11407775"/>
            <a:ext cx="508635" cy="1346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8"/>
          <p:cNvSpPr>
            <a:spLocks noChangeArrowheads="1"/>
          </p:cNvSpPr>
          <p:nvPr/>
        </p:nvSpPr>
        <p:spPr bwMode="auto">
          <a:xfrm>
            <a:off x="981075" y="2136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7" name="Rectangle 58"/>
          <p:cNvSpPr>
            <a:spLocks noChangeArrowheads="1"/>
          </p:cNvSpPr>
          <p:nvPr/>
        </p:nvSpPr>
        <p:spPr bwMode="auto">
          <a:xfrm>
            <a:off x="981075" y="2593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866" name="AutoShape 2" descr="Image result for agile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Image result for agile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 name="Picture 6"/>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38200" y="1562611"/>
            <a:ext cx="7086599" cy="4822660"/>
          </a:xfrm>
          <a:prstGeom prst="rect">
            <a:avLst/>
          </a:prstGeom>
          <a:noFill/>
        </p:spPr>
      </p:pic>
    </p:spTree>
    <p:extLst>
      <p:ext uri="{BB962C8B-B14F-4D97-AF65-F5344CB8AC3E}">
        <p14:creationId xmlns:p14="http://schemas.microsoft.com/office/powerpoint/2010/main" val="112337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98120"/>
            <a:ext cx="7616952" cy="990600"/>
          </a:xfrm>
        </p:spPr>
        <p:txBody>
          <a:bodyPr/>
          <a:lstStyle/>
          <a:p>
            <a:pPr algn="ctr"/>
            <a:r>
              <a:rPr lang="en-US" dirty="0"/>
              <a:t>10 – Project Plan  </a:t>
            </a:r>
          </a:p>
        </p:txBody>
      </p:sp>
      <p:sp>
        <p:nvSpPr>
          <p:cNvPr id="3" name="Content Placeholder 2"/>
          <p:cNvSpPr>
            <a:spLocks noGrp="1"/>
          </p:cNvSpPr>
          <p:nvPr>
            <p:ph sz="quarter" idx="1"/>
          </p:nvPr>
        </p:nvSpPr>
        <p:spPr/>
        <p:txBody>
          <a:bodyPr>
            <a:normAutofit/>
          </a:bodyPr>
          <a:lstStyle/>
          <a:p>
            <a:pPr algn="just"/>
            <a:r>
              <a:rPr lang="en-US" dirty="0"/>
              <a:t>Team Role &amp; responsibilities (RACI Matrix)</a:t>
            </a:r>
          </a:p>
          <a:p>
            <a:pPr lvl="1" algn="just"/>
            <a:r>
              <a:rPr lang="en-US" sz="2000" dirty="0"/>
              <a:t>R = Responsible, A = Accountable, C = Consulted, I = Informed</a:t>
            </a:r>
            <a:endParaRPr lang="en-US" dirty="0"/>
          </a:p>
          <a:p>
            <a:pPr marL="0" indent="0" algn="just">
              <a:buNone/>
            </a:pPr>
            <a:endParaRPr lang="en-US" dirty="0"/>
          </a:p>
          <a:p>
            <a:pPr algn="just"/>
            <a:endParaRPr lang="en-US" dirty="0"/>
          </a:p>
          <a:p>
            <a:pPr algn="just"/>
            <a:endParaRPr lang="en-US" dirty="0"/>
          </a:p>
          <a:p>
            <a:pPr marL="365760" lvl="1" indent="0" algn="just">
              <a:buNone/>
            </a:pPr>
            <a:endParaRPr lang="en-US" dirty="0"/>
          </a:p>
          <a:p>
            <a:pPr algn="just"/>
            <a:endParaRPr lang="en-US" dirty="0"/>
          </a:p>
          <a:p>
            <a:pPr algn="just"/>
            <a:endParaRPr lang="en-US" dirty="0"/>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5" name="Picture 4">
            <a:extLst>
              <a:ext uri="{FF2B5EF4-FFF2-40B4-BE49-F238E27FC236}">
                <a16:creationId xmlns:a16="http://schemas.microsoft.com/office/drawing/2014/main" id="{65A74A06-40E5-40B5-AA2D-66896B3593FE}"/>
              </a:ext>
            </a:extLst>
          </p:cNvPr>
          <p:cNvPicPr>
            <a:picLocks noChangeAspect="1"/>
          </p:cNvPicPr>
          <p:nvPr/>
        </p:nvPicPr>
        <p:blipFill>
          <a:blip r:embed="rId2"/>
          <a:stretch>
            <a:fillRect/>
          </a:stretch>
        </p:blipFill>
        <p:spPr>
          <a:xfrm>
            <a:off x="666800" y="2902808"/>
            <a:ext cx="7810400" cy="3040792"/>
          </a:xfrm>
          <a:prstGeom prst="rect">
            <a:avLst/>
          </a:prstGeom>
        </p:spPr>
      </p:pic>
    </p:spTree>
    <p:extLst>
      <p:ext uri="{BB962C8B-B14F-4D97-AF65-F5344CB8AC3E}">
        <p14:creationId xmlns:p14="http://schemas.microsoft.com/office/powerpoint/2010/main" val="65665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dirty="0"/>
              <a:t>10 – Project Plan </a:t>
            </a:r>
            <a:r>
              <a:rPr lang="en-US" sz="3600" dirty="0"/>
              <a:t>(cont.)</a:t>
            </a:r>
            <a:endParaRPr lang="en-US" dirty="0"/>
          </a:p>
        </p:txBody>
      </p:sp>
      <p:sp>
        <p:nvSpPr>
          <p:cNvPr id="4" name="Date Placeholder 3"/>
          <p:cNvSpPr>
            <a:spLocks noGrp="1"/>
          </p:cNvSpPr>
          <p:nvPr>
            <p:ph type="dt" sz="half" idx="10"/>
          </p:nvPr>
        </p:nvSpPr>
        <p:spPr/>
        <p:txBody>
          <a:bodyPr/>
          <a:lstStyle/>
          <a:p>
            <a:pPr algn="ctr"/>
            <a:r>
              <a:rPr lang="en-US" dirty="0"/>
              <a:t>Hamdard University </a:t>
            </a:r>
          </a:p>
        </p:txBody>
      </p:sp>
      <p:sp>
        <p:nvSpPr>
          <p:cNvPr id="6" name="Footer Placeholder 5"/>
          <p:cNvSpPr>
            <a:spLocks noGrp="1"/>
          </p:cNvSpPr>
          <p:nvPr>
            <p:ph type="ftr" sz="quarter" idx="11"/>
          </p:nvPr>
        </p:nvSpPr>
        <p:spPr/>
        <p:txBody>
          <a:bodyPr/>
          <a:lstStyle/>
          <a:p>
            <a:r>
              <a:rPr lang="en-US" dirty="0"/>
              <a:t>Risk Assessment Using Person Social Media Profile</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12</a:t>
            </a:fld>
            <a:endParaRPr lang="en-US" dirty="0"/>
          </a:p>
        </p:txBody>
      </p:sp>
      <p:sp>
        <p:nvSpPr>
          <p:cNvPr id="8" name="Content Placeholder 7"/>
          <p:cNvSpPr>
            <a:spLocks noGrp="1"/>
          </p:cNvSpPr>
          <p:nvPr>
            <p:ph sz="quarter" idx="1"/>
          </p:nvPr>
        </p:nvSpPr>
        <p:spPr/>
        <p:txBody>
          <a:bodyPr/>
          <a:lstStyle/>
          <a:p>
            <a:r>
              <a:rPr lang="en-US" dirty="0"/>
              <a:t>Gantt Chart: </a:t>
            </a:r>
          </a:p>
          <a:p>
            <a:pPr lvl="1"/>
            <a:endParaRPr lang="en-US" dirty="0"/>
          </a:p>
        </p:txBody>
      </p:sp>
      <p:pic>
        <p:nvPicPr>
          <p:cNvPr id="9" name="Picture 8" descr="Grantt Chart.jpg">
            <a:hlinkClick r:id="rId2" action="ppaction://hlinkfile"/>
          </p:cNvPr>
          <p:cNvPicPr>
            <a:picLocks noChangeAspect="1"/>
          </p:cNvPicPr>
          <p:nvPr/>
        </p:nvPicPr>
        <p:blipFill>
          <a:blip r:embed="rId3" cstate="print"/>
          <a:stretch>
            <a:fillRect/>
          </a:stretch>
        </p:blipFill>
        <p:spPr>
          <a:xfrm>
            <a:off x="304800" y="2057400"/>
            <a:ext cx="8272462" cy="4191000"/>
          </a:xfrm>
          <a:prstGeom prst="rect">
            <a:avLst/>
          </a:prstGeom>
        </p:spPr>
      </p:pic>
    </p:spTree>
    <p:extLst>
      <p:ext uri="{BB962C8B-B14F-4D97-AF65-F5344CB8AC3E}">
        <p14:creationId xmlns:p14="http://schemas.microsoft.com/office/powerpoint/2010/main" val="272420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normAutofit/>
          </a:bodyPr>
          <a:lstStyle/>
          <a:p>
            <a:pPr algn="ctr"/>
            <a:r>
              <a:rPr lang="en-US" sz="3600" b="1" dirty="0"/>
              <a:t>11 – Project tools</a:t>
            </a:r>
          </a:p>
        </p:txBody>
      </p:sp>
      <p:sp>
        <p:nvSpPr>
          <p:cNvPr id="3" name="Content Placeholder 2"/>
          <p:cNvSpPr>
            <a:spLocks noGrp="1"/>
          </p:cNvSpPr>
          <p:nvPr>
            <p:ph sz="quarter" idx="1"/>
          </p:nvPr>
        </p:nvSpPr>
        <p:spPr/>
        <p:txBody>
          <a:bodyPr>
            <a:normAutofit/>
          </a:bodyPr>
          <a:lstStyle/>
          <a:p>
            <a:pPr algn="just"/>
            <a:r>
              <a:rPr lang="en-US" sz="3000" dirty="0"/>
              <a:t>Software Requirement:</a:t>
            </a:r>
          </a:p>
          <a:p>
            <a:pPr lvl="1" algn="just"/>
            <a:r>
              <a:rPr lang="en-US" sz="2400" dirty="0"/>
              <a:t>Python – Programming language.</a:t>
            </a:r>
          </a:p>
          <a:p>
            <a:pPr lvl="1" algn="just"/>
            <a:r>
              <a:rPr lang="en-US" sz="2400" dirty="0"/>
              <a:t>HTML, CSS3, Angular 6– For web application</a:t>
            </a:r>
          </a:p>
          <a:p>
            <a:pPr lvl="1" algn="just"/>
            <a:r>
              <a:rPr lang="en-US" sz="2400" dirty="0"/>
              <a:t>Anaconda – For large scale data processing and scientific computing. </a:t>
            </a:r>
          </a:p>
          <a:p>
            <a:pPr lvl="1" algn="just"/>
            <a:r>
              <a:rPr lang="en-US" sz="2400" dirty="0"/>
              <a:t>Scikit- For training our model using machine learning.</a:t>
            </a:r>
          </a:p>
          <a:p>
            <a:pPr lvl="1" algn="just"/>
            <a:r>
              <a:rPr lang="en-US" sz="2400" dirty="0"/>
              <a:t>OpenCV – For image recognition and number plate recognition.</a:t>
            </a:r>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spTree>
    <p:extLst>
      <p:ext uri="{BB962C8B-B14F-4D97-AF65-F5344CB8AC3E}">
        <p14:creationId xmlns:p14="http://schemas.microsoft.com/office/powerpoint/2010/main" val="186358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12 – Budget / Costing </a:t>
            </a:r>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sp>
        <p:nvSpPr>
          <p:cNvPr id="9" name="TextBox 8"/>
          <p:cNvSpPr txBox="1"/>
          <p:nvPr/>
        </p:nvSpPr>
        <p:spPr>
          <a:xfrm>
            <a:off x="609602" y="2362200"/>
            <a:ext cx="7315200" cy="1661993"/>
          </a:xfrm>
          <a:prstGeom prst="rect">
            <a:avLst/>
          </a:prstGeom>
          <a:noFill/>
        </p:spPr>
        <p:txBody>
          <a:bodyPr wrap="square" rtlCol="0">
            <a:spAutoFit/>
          </a:bodyPr>
          <a:lstStyle/>
          <a:p>
            <a:pPr>
              <a:buFont typeface="Arial" pitchFamily="34" charset="0"/>
              <a:buChar char="•"/>
            </a:pPr>
            <a:r>
              <a:rPr lang="en-US" sz="2400" b="1" dirty="0"/>
              <a:t>Budget:- 50000</a:t>
            </a:r>
          </a:p>
          <a:p>
            <a:endParaRPr lang="en-US" sz="2400" b="1" dirty="0"/>
          </a:p>
          <a:p>
            <a:pPr marL="285750" indent="-285750">
              <a:buFont typeface="Arial" panose="020B0604020202020204" pitchFamily="34" charset="0"/>
              <a:buChar char="•"/>
            </a:pPr>
            <a:r>
              <a:rPr lang="en-US" dirty="0"/>
              <a:t>GPU`s are required for high-end processing which are pretty expensive hence we have decided to use Amazon Web Services (AWS) for our backend and model training which will cost us around 300$.</a:t>
            </a:r>
          </a:p>
        </p:txBody>
      </p:sp>
    </p:spTree>
    <p:extLst>
      <p:ext uri="{BB962C8B-B14F-4D97-AF65-F5344CB8AC3E}">
        <p14:creationId xmlns:p14="http://schemas.microsoft.com/office/powerpoint/2010/main" val="8831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13 – Limitations</a:t>
            </a:r>
          </a:p>
        </p:txBody>
      </p:sp>
      <p:sp>
        <p:nvSpPr>
          <p:cNvPr id="4" name="Date Placeholder 3"/>
          <p:cNvSpPr>
            <a:spLocks noGrp="1"/>
          </p:cNvSpPr>
          <p:nvPr>
            <p:ph type="dt" sz="half" idx="10"/>
          </p:nvPr>
        </p:nvSpPr>
        <p:spPr/>
        <p:txBody>
          <a:bodyPr/>
          <a:lstStyle/>
          <a:p>
            <a:r>
              <a:rPr lang="en-US"/>
              <a:t>CS-FYP    Hamdard University </a:t>
            </a:r>
            <a:endParaRPr lang="en-US" dirty="0"/>
          </a:p>
        </p:txBody>
      </p:sp>
      <p:sp>
        <p:nvSpPr>
          <p:cNvPr id="6" name="Footer Placeholder 5"/>
          <p:cNvSpPr>
            <a:spLocks noGrp="1"/>
          </p:cNvSpPr>
          <p:nvPr>
            <p:ph type="ftr" sz="quarter" idx="11"/>
          </p:nvPr>
        </p:nvSpPr>
        <p:spPr/>
        <p:txBody>
          <a:bodyPr/>
          <a:lstStyle/>
          <a:p>
            <a:r>
              <a:rPr lang="en-US" dirty="0"/>
              <a:t>Risk Assessment Using Person Social Media Profile</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15</a:t>
            </a:fld>
            <a:endParaRPr lang="en-US" dirty="0"/>
          </a:p>
        </p:txBody>
      </p:sp>
      <p:sp>
        <p:nvSpPr>
          <p:cNvPr id="8" name="Content Placeholder 7"/>
          <p:cNvSpPr>
            <a:spLocks noGrp="1"/>
          </p:cNvSpPr>
          <p:nvPr>
            <p:ph sz="quarter" idx="1"/>
          </p:nvPr>
        </p:nvSpPr>
        <p:spPr>
          <a:xfrm>
            <a:off x="609600" y="1600200"/>
            <a:ext cx="8153400" cy="4495800"/>
          </a:xfrm>
        </p:spPr>
        <p:txBody>
          <a:bodyPr>
            <a:normAutofit/>
          </a:bodyPr>
          <a:lstStyle/>
          <a:p>
            <a:r>
              <a:rPr lang="en-US" dirty="0"/>
              <a:t>The main limitations will be that it won’t be able to detect all kind of traffic violations and it might not be able to map all traffic because of blockages. </a:t>
            </a:r>
            <a:endParaRPr lang="en-US" sz="2500" dirty="0"/>
          </a:p>
          <a:p>
            <a:endParaRPr lang="en-US" sz="2500" dirty="0"/>
          </a:p>
        </p:txBody>
      </p:sp>
    </p:spTree>
    <p:extLst>
      <p:ext uri="{BB962C8B-B14F-4D97-AF65-F5344CB8AC3E}">
        <p14:creationId xmlns:p14="http://schemas.microsoft.com/office/powerpoint/2010/main" val="96870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22664" cy="914400"/>
          </a:xfrm>
        </p:spPr>
        <p:txBody>
          <a:bodyPr/>
          <a:lstStyle/>
          <a:p>
            <a:pPr algn="ctr"/>
            <a:r>
              <a:rPr lang="en-US" dirty="0"/>
              <a:t>14 – FYP  Deliverables </a:t>
            </a:r>
          </a:p>
        </p:txBody>
      </p:sp>
      <p:sp>
        <p:nvSpPr>
          <p:cNvPr id="3" name="Content Placeholder 2"/>
          <p:cNvSpPr>
            <a:spLocks noGrp="1"/>
          </p:cNvSpPr>
          <p:nvPr>
            <p:ph idx="1"/>
          </p:nvPr>
        </p:nvSpPr>
        <p:spPr/>
        <p:txBody>
          <a:bodyPr>
            <a:normAutofit lnSpcReduction="10000"/>
          </a:bodyPr>
          <a:lstStyle/>
          <a:p>
            <a:pPr algn="just"/>
            <a:r>
              <a:rPr lang="en-US" dirty="0"/>
              <a:t>Following are the project deliverables: </a:t>
            </a:r>
          </a:p>
          <a:p>
            <a:pPr lvl="2" algn="just"/>
            <a:r>
              <a:rPr lang="en-US" dirty="0"/>
              <a:t>Requirements documentation </a:t>
            </a:r>
          </a:p>
          <a:p>
            <a:pPr lvl="2" algn="just"/>
            <a:r>
              <a:rPr lang="en-US" dirty="0"/>
              <a:t>Design documents</a:t>
            </a:r>
          </a:p>
          <a:p>
            <a:pPr lvl="2" algn="just"/>
            <a:r>
              <a:rPr lang="en-US" dirty="0"/>
              <a:t>Trained Machine Learning model</a:t>
            </a:r>
            <a:endParaRPr lang="en-GB" dirty="0"/>
          </a:p>
          <a:p>
            <a:pPr lvl="2" algn="just"/>
            <a:endParaRPr lang="en-GB" dirty="0"/>
          </a:p>
          <a:p>
            <a:pPr algn="just"/>
            <a:r>
              <a:rPr lang="en-GB" dirty="0"/>
              <a:t>First Evaluation:</a:t>
            </a:r>
          </a:p>
          <a:p>
            <a:pPr lvl="1"/>
            <a:r>
              <a:rPr lang="en-US" sz="2200" dirty="0"/>
              <a:t>By the end of first evaluation, we will have trained our model and that model will be able to differentiate between different types of vehicles. We will also be able to detect the first kind of violation i.e. when the signal is red and someone breaks the signal. The system will generate an alert</a:t>
            </a:r>
          </a:p>
          <a:p>
            <a:pPr lvl="2"/>
            <a:endParaRPr lang="en-GB" dirty="0"/>
          </a:p>
          <a:p>
            <a:pPr lvl="2" algn="just"/>
            <a:endParaRPr lang="en-GB" dirty="0"/>
          </a:p>
          <a:p>
            <a:pPr lvl="2" algn="just"/>
            <a:endParaRPr lang="en-US" dirty="0"/>
          </a:p>
          <a:p>
            <a:pPr algn="just"/>
            <a:endParaRPr lang="en-US" dirty="0"/>
          </a:p>
        </p:txBody>
      </p:sp>
      <p:sp>
        <p:nvSpPr>
          <p:cNvPr id="6" name="Date Placeholder 5"/>
          <p:cNvSpPr>
            <a:spLocks noGrp="1"/>
          </p:cNvSpPr>
          <p:nvPr>
            <p:ph type="dt" sz="half" idx="10"/>
          </p:nvPr>
        </p:nvSpPr>
        <p:spPr>
          <a:xfrm>
            <a:off x="6324600" y="6477000"/>
            <a:ext cx="2362200" cy="228600"/>
          </a:xfrm>
        </p:spPr>
        <p:txBody>
          <a:bodyPr/>
          <a:lstStyle/>
          <a:p>
            <a:pPr algn="ctr"/>
            <a:r>
              <a:rPr lang="en-US" dirty="0" err="1"/>
              <a:t>Hamdard</a:t>
            </a:r>
            <a:r>
              <a:rPr lang="en-US" dirty="0"/>
              <a:t> University </a:t>
            </a:r>
          </a:p>
        </p:txBody>
      </p:sp>
      <p:sp>
        <p:nvSpPr>
          <p:cNvPr id="4" name="Footer Placeholder 3"/>
          <p:cNvSpPr>
            <a:spLocks noGrp="1"/>
          </p:cNvSpPr>
          <p:nvPr>
            <p:ph type="ftr" sz="quarter" idx="11"/>
          </p:nvPr>
        </p:nvSpPr>
        <p:spPr>
          <a:xfrm>
            <a:off x="990600" y="6477000"/>
            <a:ext cx="5334000" cy="228600"/>
          </a:xfrm>
        </p:spPr>
        <p:txBody>
          <a:bodyPr/>
          <a:lstStyle/>
          <a:p>
            <a:r>
              <a:rPr lang="en-US" dirty="0"/>
              <a:t>Risk Assessment Using Person Social Media Profile</a:t>
            </a:r>
          </a:p>
        </p:txBody>
      </p:sp>
      <p:sp>
        <p:nvSpPr>
          <p:cNvPr id="7" name="Slide Number Placeholder 6"/>
          <p:cNvSpPr>
            <a:spLocks noGrp="1"/>
          </p:cNvSpPr>
          <p:nvPr>
            <p:ph type="sldNum" sz="quarter" idx="4294967295"/>
          </p:nvPr>
        </p:nvSpPr>
        <p:spPr>
          <a:xfrm>
            <a:off x="0" y="1279525"/>
            <a:ext cx="533400" cy="244475"/>
          </a:xfrm>
        </p:spPr>
        <p:txBody>
          <a:bodyPr/>
          <a:lstStyle/>
          <a:p>
            <a:fld id="{9EBC64C3-3FC7-4C40-910B-2643F037F02C}" type="slidenum">
              <a:rPr lang="en-US" smtClean="0"/>
              <a:pPr/>
              <a:t>16</a:t>
            </a:fld>
            <a:endParaRPr lang="en-US" dirty="0"/>
          </a:p>
        </p:txBody>
      </p:sp>
    </p:spTree>
    <p:extLst>
      <p:ext uri="{BB962C8B-B14F-4D97-AF65-F5344CB8AC3E}">
        <p14:creationId xmlns:p14="http://schemas.microsoft.com/office/powerpoint/2010/main" val="160184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80F1-2250-094C-954B-3428D18B6116}"/>
              </a:ext>
            </a:extLst>
          </p:cNvPr>
          <p:cNvSpPr>
            <a:spLocks noGrp="1"/>
          </p:cNvSpPr>
          <p:nvPr>
            <p:ph type="title"/>
          </p:nvPr>
        </p:nvSpPr>
        <p:spPr>
          <a:xfrm>
            <a:off x="533400" y="304800"/>
            <a:ext cx="8122664" cy="914400"/>
          </a:xfrm>
        </p:spPr>
        <p:txBody>
          <a:bodyPr anchor="ctr"/>
          <a:lstStyle/>
          <a:p>
            <a:pPr algn="ctr"/>
            <a:r>
              <a:rPr lang="en-US"/>
              <a:t>14 - FYP Deliverables</a:t>
            </a:r>
          </a:p>
        </p:txBody>
      </p:sp>
      <p:sp>
        <p:nvSpPr>
          <p:cNvPr id="3" name="Content Placeholder 2">
            <a:extLst>
              <a:ext uri="{FF2B5EF4-FFF2-40B4-BE49-F238E27FC236}">
                <a16:creationId xmlns:a16="http://schemas.microsoft.com/office/drawing/2014/main" id="{FCF4E1B3-7957-7941-A36F-3F6FDD47E729}"/>
              </a:ext>
            </a:extLst>
          </p:cNvPr>
          <p:cNvSpPr>
            <a:spLocks noGrp="1"/>
          </p:cNvSpPr>
          <p:nvPr>
            <p:ph idx="1"/>
          </p:nvPr>
        </p:nvSpPr>
        <p:spPr/>
        <p:txBody>
          <a:bodyPr/>
          <a:lstStyle/>
          <a:p>
            <a:r>
              <a:rPr lang="en-US" dirty="0"/>
              <a:t>Final evaluation</a:t>
            </a:r>
            <a:endParaRPr lang="en-GB" dirty="0"/>
          </a:p>
          <a:p>
            <a:pPr lvl="1"/>
            <a:r>
              <a:rPr lang="en-US" dirty="0"/>
              <a:t>At the time of final evaluation, our model will be trained enough to detect few kinds of traffic violations and detect their number plates also.</a:t>
            </a:r>
            <a:endParaRPr lang="en-US" sz="2400" dirty="0"/>
          </a:p>
        </p:txBody>
      </p:sp>
      <p:sp>
        <p:nvSpPr>
          <p:cNvPr id="4" name="Date Placeholder 5"/>
          <p:cNvSpPr>
            <a:spLocks noGrp="1"/>
          </p:cNvSpPr>
          <p:nvPr>
            <p:ph type="dt" sz="half" idx="10"/>
          </p:nvPr>
        </p:nvSpPr>
        <p:spPr>
          <a:xfrm>
            <a:off x="6324600" y="6477000"/>
            <a:ext cx="2362200" cy="228600"/>
          </a:xfrm>
        </p:spPr>
        <p:txBody>
          <a:bodyPr/>
          <a:lstStyle/>
          <a:p>
            <a:pPr algn="ctr"/>
            <a:r>
              <a:rPr lang="en-US" dirty="0" err="1"/>
              <a:t>Hamdard</a:t>
            </a:r>
            <a:r>
              <a:rPr lang="en-US" dirty="0"/>
              <a:t> University </a:t>
            </a:r>
          </a:p>
        </p:txBody>
      </p:sp>
      <p:sp>
        <p:nvSpPr>
          <p:cNvPr id="5" name="Footer Placeholder 3"/>
          <p:cNvSpPr>
            <a:spLocks noGrp="1"/>
          </p:cNvSpPr>
          <p:nvPr>
            <p:ph type="ftr" sz="quarter" idx="11"/>
          </p:nvPr>
        </p:nvSpPr>
        <p:spPr>
          <a:xfrm>
            <a:off x="990600" y="6477000"/>
            <a:ext cx="5334000" cy="228600"/>
          </a:xfrm>
        </p:spPr>
        <p:txBody>
          <a:bodyPr/>
          <a:lstStyle/>
          <a:p>
            <a:r>
              <a:rPr lang="en-US" dirty="0"/>
              <a:t>Risk Assessment Using Person Social Media Profile</a:t>
            </a:r>
          </a:p>
        </p:txBody>
      </p:sp>
    </p:spTree>
    <p:extLst>
      <p:ext uri="{BB962C8B-B14F-4D97-AF65-F5344CB8AC3E}">
        <p14:creationId xmlns:p14="http://schemas.microsoft.com/office/powerpoint/2010/main" val="2923187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15 – References</a:t>
            </a:r>
          </a:p>
        </p:txBody>
      </p:sp>
      <p:sp>
        <p:nvSpPr>
          <p:cNvPr id="3" name="Content Placeholder 2"/>
          <p:cNvSpPr>
            <a:spLocks noGrp="1"/>
          </p:cNvSpPr>
          <p:nvPr>
            <p:ph idx="1"/>
          </p:nvPr>
        </p:nvSpPr>
        <p:spPr>
          <a:xfrm>
            <a:off x="457200" y="1722437"/>
            <a:ext cx="8229600" cy="4983163"/>
          </a:xfrm>
        </p:spPr>
        <p:txBody>
          <a:bodyPr>
            <a:normAutofit fontScale="55000" lnSpcReduction="20000"/>
          </a:bodyPr>
          <a:lstStyle/>
          <a:p>
            <a:pPr lvl="0"/>
            <a:r>
              <a:rPr lang="en-US" dirty="0" err="1"/>
              <a:t>Ciolli</a:t>
            </a:r>
            <a:r>
              <a:rPr lang="en-US" dirty="0"/>
              <a:t>, Robert. "Traffic violation detection, recording and evidence processing system." U.S. Patent 8,134,693, issued March 13, 2012.</a:t>
            </a:r>
          </a:p>
          <a:p>
            <a:r>
              <a:rPr lang="en-US" dirty="0"/>
              <a:t> </a:t>
            </a:r>
            <a:r>
              <a:rPr lang="en-US" dirty="0" err="1"/>
              <a:t>Ciolli</a:t>
            </a:r>
            <a:r>
              <a:rPr lang="en-US" dirty="0"/>
              <a:t>, Robert. "Traffic violation detection, recording and evidence processing system." U.S. Patent Application 10/555,634, filed November 30, 2006.</a:t>
            </a:r>
          </a:p>
          <a:p>
            <a:pPr marL="0" indent="0">
              <a:buNone/>
            </a:pPr>
            <a:endParaRPr lang="en-US" dirty="0"/>
          </a:p>
          <a:p>
            <a:pPr lvl="0"/>
            <a:r>
              <a:rPr lang="en-US" dirty="0" err="1"/>
              <a:t>Vijverberg</a:t>
            </a:r>
            <a:r>
              <a:rPr lang="en-US" dirty="0"/>
              <a:t>, Julien A., Nick AHM de Koning, </a:t>
            </a:r>
            <a:r>
              <a:rPr lang="en-US" dirty="0" err="1"/>
              <a:t>Jungong</a:t>
            </a:r>
            <a:r>
              <a:rPr lang="en-US" dirty="0"/>
              <a:t> Han, Peter HN de With, and Dion Cornelissen. "High-level traffic-violation detection for embedded traffic analysis." In </a:t>
            </a:r>
            <a:r>
              <a:rPr lang="en-US" i="1" dirty="0"/>
              <a:t>2007 IEEE International Conference on Acoustics, Speech and Signal Processing-ICASSP'07</a:t>
            </a:r>
            <a:r>
              <a:rPr lang="en-US" dirty="0"/>
              <a:t>, vol. 2, pp. II-793. IEEE, 2007.</a:t>
            </a:r>
          </a:p>
          <a:p>
            <a:pPr marL="0" indent="0">
              <a:buNone/>
            </a:pPr>
            <a:endParaRPr lang="en-US" dirty="0"/>
          </a:p>
          <a:p>
            <a:pPr lvl="0"/>
            <a:r>
              <a:rPr lang="en-US" dirty="0"/>
              <a:t>Ni, Sze-Yao, </a:t>
            </a:r>
            <a:r>
              <a:rPr lang="en-US" dirty="0" err="1"/>
              <a:t>Yuang-Tzong</a:t>
            </a:r>
            <a:r>
              <a:rPr lang="en-US" dirty="0"/>
              <a:t> Lan, Tom CI Lin, and Yi-Wei Chen. "Automatic traffic violation detection system and method of the same." U.S. Patent Application 12/963,861, filed June 14, 2012.</a:t>
            </a:r>
          </a:p>
          <a:p>
            <a:pPr marL="0" indent="0">
              <a:buNone/>
            </a:pPr>
            <a:endParaRPr lang="en-US" dirty="0"/>
          </a:p>
          <a:p>
            <a:pPr lvl="0"/>
            <a:r>
              <a:rPr lang="en-US" dirty="0" err="1"/>
              <a:t>Uy</a:t>
            </a:r>
            <a:r>
              <a:rPr lang="en-US" dirty="0"/>
              <a:t>, Aaron Christian P., </a:t>
            </a:r>
            <a:r>
              <a:rPr lang="en-US" dirty="0" err="1"/>
              <a:t>Rhen</a:t>
            </a:r>
            <a:r>
              <a:rPr lang="en-US" dirty="0"/>
              <a:t> </a:t>
            </a:r>
            <a:r>
              <a:rPr lang="en-US" dirty="0" err="1"/>
              <a:t>Anjerome</a:t>
            </a:r>
            <a:r>
              <a:rPr lang="en-US" dirty="0"/>
              <a:t> </a:t>
            </a:r>
            <a:r>
              <a:rPr lang="en-US" dirty="0" err="1"/>
              <a:t>Bedruz</a:t>
            </a:r>
            <a:r>
              <a:rPr lang="en-US" dirty="0"/>
              <a:t>, Ana Riza </a:t>
            </a:r>
            <a:r>
              <a:rPr lang="en-US" dirty="0" err="1"/>
              <a:t>Quiros</a:t>
            </a:r>
            <a:r>
              <a:rPr lang="en-US" dirty="0"/>
              <a:t>, </a:t>
            </a:r>
            <a:r>
              <a:rPr lang="en-US" dirty="0" err="1"/>
              <a:t>Argel</a:t>
            </a:r>
            <a:r>
              <a:rPr lang="en-US" dirty="0"/>
              <a:t> </a:t>
            </a:r>
            <a:r>
              <a:rPr lang="en-US" dirty="0" err="1"/>
              <a:t>Bandala</a:t>
            </a:r>
            <a:r>
              <a:rPr lang="en-US" dirty="0"/>
              <a:t>, and Elmer P. </a:t>
            </a:r>
            <a:r>
              <a:rPr lang="en-US" dirty="0" err="1"/>
              <a:t>Dadios</a:t>
            </a:r>
            <a:r>
              <a:rPr lang="en-US" dirty="0"/>
              <a:t>. "Machine vision for traffic violation detection system through genetic algorithm." In </a:t>
            </a:r>
            <a:r>
              <a:rPr lang="en-US" i="1" dirty="0"/>
              <a:t>2015 International Conference on Humanoid, Nanotechnology, Information Technology, Communication and Control, Environment and Management (HNICEM)</a:t>
            </a:r>
            <a:r>
              <a:rPr lang="en-US" dirty="0"/>
              <a:t>, pp. 1-7. IEEE, 2015.</a:t>
            </a:r>
          </a:p>
        </p:txBody>
      </p:sp>
      <p:sp>
        <p:nvSpPr>
          <p:cNvPr id="4" name="Date Placeholder 5"/>
          <p:cNvSpPr>
            <a:spLocks noGrp="1"/>
          </p:cNvSpPr>
          <p:nvPr>
            <p:ph type="dt" sz="half" idx="10"/>
          </p:nvPr>
        </p:nvSpPr>
        <p:spPr>
          <a:xfrm>
            <a:off x="6324600" y="6477000"/>
            <a:ext cx="2362200" cy="228600"/>
          </a:xfrm>
        </p:spPr>
        <p:txBody>
          <a:bodyPr/>
          <a:lstStyle/>
          <a:p>
            <a:pPr algn="ctr"/>
            <a:r>
              <a:rPr lang="en-US" dirty="0" err="1"/>
              <a:t>Hamdard</a:t>
            </a:r>
            <a:r>
              <a:rPr lang="en-US" dirty="0"/>
              <a:t> University </a:t>
            </a:r>
          </a:p>
        </p:txBody>
      </p:sp>
      <p:sp>
        <p:nvSpPr>
          <p:cNvPr id="5" name="Footer Placeholder 3"/>
          <p:cNvSpPr>
            <a:spLocks noGrp="1"/>
          </p:cNvSpPr>
          <p:nvPr>
            <p:ph type="ftr" sz="quarter" idx="11"/>
          </p:nvPr>
        </p:nvSpPr>
        <p:spPr>
          <a:xfrm>
            <a:off x="990600" y="6477000"/>
            <a:ext cx="5334000" cy="228600"/>
          </a:xfrm>
        </p:spPr>
        <p:txBody>
          <a:bodyPr/>
          <a:lstStyle/>
          <a:p>
            <a:r>
              <a:rPr lang="en-US" dirty="0"/>
              <a:t>Risk Assessment Using Person Social Media Profile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15 – References</a:t>
            </a:r>
          </a:p>
        </p:txBody>
      </p:sp>
      <p:sp>
        <p:nvSpPr>
          <p:cNvPr id="3" name="Content Placeholder 2"/>
          <p:cNvSpPr>
            <a:spLocks noGrp="1"/>
          </p:cNvSpPr>
          <p:nvPr>
            <p:ph idx="1"/>
          </p:nvPr>
        </p:nvSpPr>
        <p:spPr>
          <a:xfrm>
            <a:off x="457200" y="1722437"/>
            <a:ext cx="8458200" cy="4525963"/>
          </a:xfrm>
        </p:spPr>
        <p:txBody>
          <a:bodyPr>
            <a:noAutofit/>
          </a:bodyPr>
          <a:lstStyle/>
          <a:p>
            <a:pPr lvl="0"/>
            <a:r>
              <a:rPr lang="en-US" sz="1600" dirty="0" err="1"/>
              <a:t>Danis</a:t>
            </a:r>
            <a:r>
              <a:rPr lang="en-US" sz="1600" dirty="0"/>
              <a:t>, Robert. "Traffic Violation Photo Enforcement System." U.S. Patent Application 13/107,933, filed November 15, 2012.</a:t>
            </a:r>
          </a:p>
          <a:p>
            <a:pPr marL="0" lvl="0" indent="0">
              <a:buNone/>
            </a:pPr>
            <a:endParaRPr lang="en-US" sz="1600" dirty="0"/>
          </a:p>
          <a:p>
            <a:pPr lvl="0"/>
            <a:r>
              <a:rPr lang="en-US" sz="1600" dirty="0"/>
              <a:t>A </a:t>
            </a:r>
            <a:r>
              <a:rPr lang="en-US" sz="1600" dirty="0" err="1"/>
              <a:t>Lotufo</a:t>
            </a:r>
            <a:r>
              <a:rPr lang="en-US" sz="1600" dirty="0"/>
              <a:t>, R. A., A. D. Morgan, and A. S. Johnson. "Automatic number-plate recognition." In </a:t>
            </a:r>
            <a:r>
              <a:rPr lang="en-US" sz="1600" i="1" dirty="0"/>
              <a:t>IEE Colloquium on Image Analysis for Transport Applications</a:t>
            </a:r>
            <a:r>
              <a:rPr lang="en-US" sz="1600" dirty="0"/>
              <a:t>, pp. 6-1. IET, 1990.</a:t>
            </a:r>
          </a:p>
          <a:p>
            <a:pPr marL="0" lvl="0" indent="0">
              <a:buNone/>
            </a:pPr>
            <a:endParaRPr lang="en-US" sz="1600" dirty="0"/>
          </a:p>
          <a:p>
            <a:pPr lvl="0"/>
            <a:r>
              <a:rPr lang="en-US" sz="1600" dirty="0"/>
              <a:t>Fahmy, </a:t>
            </a:r>
            <a:r>
              <a:rPr lang="en-US" sz="1600" dirty="0" err="1"/>
              <a:t>Maged</a:t>
            </a:r>
            <a:r>
              <a:rPr lang="en-US" sz="1600" dirty="0"/>
              <a:t> MM. "Automatic number-plate recognition: neural network approach." In </a:t>
            </a:r>
            <a:r>
              <a:rPr lang="en-US" sz="1600" i="1" dirty="0"/>
              <a:t>Proceedings of VNIS'94-1994 Vehicle Navigation and Information Systems Conference</a:t>
            </a:r>
            <a:r>
              <a:rPr lang="en-US" sz="1600" dirty="0"/>
              <a:t>, pp. 99-101. IEEE, 1994.</a:t>
            </a:r>
          </a:p>
          <a:p>
            <a:pPr marL="0" lvl="0" indent="0">
              <a:buNone/>
            </a:pPr>
            <a:endParaRPr lang="en-US" sz="1600" dirty="0"/>
          </a:p>
          <a:p>
            <a:pPr lvl="0"/>
            <a:r>
              <a:rPr lang="en-US" sz="1600" dirty="0" err="1"/>
              <a:t>Martinsky</a:t>
            </a:r>
            <a:r>
              <a:rPr lang="en-US" sz="1600" dirty="0"/>
              <a:t>, </a:t>
            </a:r>
            <a:r>
              <a:rPr lang="en-US" sz="1600" dirty="0" err="1"/>
              <a:t>Ondrej</a:t>
            </a:r>
            <a:r>
              <a:rPr lang="en-US" sz="1600" dirty="0"/>
              <a:t>. "Algorithmic and mathematical principles of automatic number plate recognition systems." </a:t>
            </a:r>
            <a:r>
              <a:rPr lang="en-US" sz="1600" i="1" dirty="0"/>
              <a:t>Brno University of technology</a:t>
            </a:r>
            <a:r>
              <a:rPr lang="en-US" sz="1600" dirty="0"/>
              <a:t> (2007): 20-23.</a:t>
            </a:r>
          </a:p>
          <a:p>
            <a:pPr marL="0" lvl="0" indent="0">
              <a:buNone/>
            </a:pPr>
            <a:endParaRPr lang="en-US" sz="1600" dirty="0"/>
          </a:p>
          <a:p>
            <a:pPr lvl="0"/>
            <a:r>
              <a:rPr lang="en-US" sz="1600" dirty="0" err="1"/>
              <a:t>Dhage</a:t>
            </a:r>
            <a:r>
              <a:rPr lang="en-US" sz="1600" dirty="0"/>
              <a:t>, Manisha R., Gaurav V. Patil, </a:t>
            </a:r>
            <a:r>
              <a:rPr lang="en-US" sz="1600" dirty="0" err="1"/>
              <a:t>Shrayank</a:t>
            </a:r>
            <a:r>
              <a:rPr lang="en-US" sz="1600" dirty="0"/>
              <a:t> J. Mistry, </a:t>
            </a:r>
            <a:r>
              <a:rPr lang="en-US" sz="1600" dirty="0" err="1"/>
              <a:t>Prathamesh</a:t>
            </a:r>
            <a:r>
              <a:rPr lang="en-US" sz="1600" dirty="0"/>
              <a:t> N. </a:t>
            </a:r>
            <a:r>
              <a:rPr lang="en-US" sz="1600" dirty="0" err="1"/>
              <a:t>Tambe</a:t>
            </a:r>
            <a:r>
              <a:rPr lang="en-US" sz="1600" dirty="0"/>
              <a:t>, and Parag H. </a:t>
            </a:r>
            <a:r>
              <a:rPr lang="en-US" sz="1600" dirty="0" err="1"/>
              <a:t>Nankar</a:t>
            </a:r>
            <a:r>
              <a:rPr lang="en-US" sz="1600" dirty="0"/>
              <a:t>. "Automatic Traffic E-challan Generation Using Computer Vision." In </a:t>
            </a:r>
            <a:r>
              <a:rPr lang="en-US" sz="1600" i="1" dirty="0"/>
              <a:t>International Conference on Sustainable Communication Networks and Application</a:t>
            </a:r>
            <a:r>
              <a:rPr lang="en-US" sz="1600" dirty="0"/>
              <a:t>, pp. 203-213. Springer, Cham, 2019.</a:t>
            </a:r>
          </a:p>
          <a:p>
            <a:pPr marL="514350" indent="-514350">
              <a:lnSpc>
                <a:spcPct val="170000"/>
              </a:lnSpc>
              <a:buFont typeface="+mj-lt"/>
              <a:buAutoNum type="arabicParenR" startAt="6"/>
            </a:pPr>
            <a:endParaRPr lang="en-US" sz="14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a:lnSpc>
                <a:spcPct val="170000"/>
              </a:lnSpc>
              <a:buNone/>
            </a:pPr>
            <a:r>
              <a:rPr lang="en-US" sz="300" dirty="0"/>
              <a:t> </a:t>
            </a:r>
          </a:p>
          <a:p>
            <a:endParaRPr lang="en-US" sz="900" dirty="0"/>
          </a:p>
        </p:txBody>
      </p:sp>
      <p:sp>
        <p:nvSpPr>
          <p:cNvPr id="4" name="Date Placeholder 5"/>
          <p:cNvSpPr>
            <a:spLocks noGrp="1"/>
          </p:cNvSpPr>
          <p:nvPr>
            <p:ph type="dt" sz="half" idx="10"/>
          </p:nvPr>
        </p:nvSpPr>
        <p:spPr>
          <a:xfrm>
            <a:off x="6324600" y="6477000"/>
            <a:ext cx="2362200" cy="228600"/>
          </a:xfrm>
        </p:spPr>
        <p:txBody>
          <a:bodyPr/>
          <a:lstStyle/>
          <a:p>
            <a:pPr algn="ctr"/>
            <a:r>
              <a:rPr lang="en-US" dirty="0" err="1"/>
              <a:t>Hamdard</a:t>
            </a:r>
            <a:r>
              <a:rPr lang="en-US" dirty="0"/>
              <a:t> University </a:t>
            </a:r>
          </a:p>
        </p:txBody>
      </p:sp>
      <p:sp>
        <p:nvSpPr>
          <p:cNvPr id="5" name="Footer Placeholder 3"/>
          <p:cNvSpPr>
            <a:spLocks noGrp="1"/>
          </p:cNvSpPr>
          <p:nvPr>
            <p:ph type="ftr" sz="quarter" idx="11"/>
          </p:nvPr>
        </p:nvSpPr>
        <p:spPr>
          <a:xfrm>
            <a:off x="990600" y="6477000"/>
            <a:ext cx="5334000" cy="228600"/>
          </a:xfrm>
        </p:spPr>
        <p:txBody>
          <a:bodyPr/>
          <a:lstStyle/>
          <a:p>
            <a:r>
              <a:rPr lang="en-US" dirty="0"/>
              <a:t>Risk Assessment Using Person Social Media Profile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 </a:t>
            </a:r>
          </a:p>
        </p:txBody>
      </p:sp>
      <p:sp>
        <p:nvSpPr>
          <p:cNvPr id="3" name="Content Placeholder 2"/>
          <p:cNvSpPr>
            <a:spLocks noGrp="1"/>
          </p:cNvSpPr>
          <p:nvPr>
            <p:ph sz="quarter" idx="1"/>
          </p:nvPr>
        </p:nvSpPr>
        <p:spPr>
          <a:xfrm>
            <a:off x="533400" y="1577340"/>
            <a:ext cx="8610600" cy="4495800"/>
          </a:xfrm>
        </p:spPr>
        <p:txBody>
          <a:bodyPr numCol="2">
            <a:normAutofit/>
          </a:bodyPr>
          <a:lstStyle/>
          <a:p>
            <a:pPr algn="just"/>
            <a:r>
              <a:rPr lang="en-US" sz="2500" dirty="0"/>
              <a:t>Group Introduction</a:t>
            </a:r>
          </a:p>
          <a:p>
            <a:pPr algn="just"/>
            <a:r>
              <a:rPr lang="en-US" sz="2500" dirty="0"/>
              <a:t>Problem Statement </a:t>
            </a:r>
          </a:p>
          <a:p>
            <a:pPr algn="just"/>
            <a:r>
              <a:rPr lang="en-US" sz="2500" dirty="0"/>
              <a:t>Motivation</a:t>
            </a:r>
          </a:p>
          <a:p>
            <a:pPr algn="just"/>
            <a:r>
              <a:rPr lang="en-US" sz="2500" dirty="0"/>
              <a:t>FYP Scope</a:t>
            </a:r>
          </a:p>
          <a:p>
            <a:pPr algn="just"/>
            <a:r>
              <a:rPr lang="en-US" sz="2500" dirty="0"/>
              <a:t>FYP Objectives</a:t>
            </a:r>
          </a:p>
          <a:p>
            <a:pPr algn="just"/>
            <a:r>
              <a:rPr lang="en-US" sz="2500" dirty="0"/>
              <a:t>Process Flow Diagram</a:t>
            </a:r>
          </a:p>
          <a:p>
            <a:pPr algn="just"/>
            <a:r>
              <a:rPr lang="en-US" sz="2500" dirty="0"/>
              <a:t>Functional Requirement</a:t>
            </a:r>
          </a:p>
          <a:p>
            <a:pPr algn="just"/>
            <a:r>
              <a:rPr lang="en-US" sz="2500" dirty="0"/>
              <a:t>Methodology</a:t>
            </a:r>
          </a:p>
          <a:p>
            <a:pPr algn="just"/>
            <a:r>
              <a:rPr lang="en-US" sz="2500" dirty="0"/>
              <a:t>Project Plan</a:t>
            </a:r>
          </a:p>
          <a:p>
            <a:pPr algn="just"/>
            <a:r>
              <a:rPr lang="en-US" sz="2500" dirty="0"/>
              <a:t>Project tools</a:t>
            </a:r>
          </a:p>
          <a:p>
            <a:pPr algn="just"/>
            <a:r>
              <a:rPr lang="en-US" sz="2500" dirty="0"/>
              <a:t>Budget / Costing</a:t>
            </a:r>
          </a:p>
          <a:p>
            <a:pPr algn="just"/>
            <a:r>
              <a:rPr lang="en-US" sz="2500" dirty="0"/>
              <a:t>Limitations </a:t>
            </a:r>
          </a:p>
          <a:p>
            <a:pPr algn="just"/>
            <a:r>
              <a:rPr lang="en-US" sz="2500" dirty="0"/>
              <a:t>FYP Deliverables</a:t>
            </a:r>
          </a:p>
          <a:p>
            <a:pPr algn="just"/>
            <a:r>
              <a:rPr lang="en-US" sz="2500" dirty="0"/>
              <a:t>References</a:t>
            </a:r>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 Group Introduction </a:t>
            </a:r>
          </a:p>
        </p:txBody>
      </p:sp>
      <p:sp>
        <p:nvSpPr>
          <p:cNvPr id="3" name="Content Placeholder 2"/>
          <p:cNvSpPr>
            <a:spLocks noGrp="1"/>
          </p:cNvSpPr>
          <p:nvPr>
            <p:ph sz="quarter" idx="1"/>
          </p:nvPr>
        </p:nvSpPr>
        <p:spPr/>
        <p:txBody>
          <a:bodyPr>
            <a:normAutofit/>
          </a:bodyPr>
          <a:lstStyle/>
          <a:p>
            <a:r>
              <a:rPr lang="en-US" sz="2000" dirty="0"/>
              <a:t>Group Members:</a:t>
            </a:r>
          </a:p>
          <a:p>
            <a:pPr lvl="1"/>
            <a:r>
              <a:rPr lang="en-US" sz="2000" dirty="0"/>
              <a:t>Abdul Sami Khan		(BSCS/F15/0144)</a:t>
            </a:r>
          </a:p>
          <a:p>
            <a:pPr lvl="1"/>
            <a:r>
              <a:rPr lang="en-US" sz="2000" dirty="0"/>
              <a:t>M. Ehtisham Siddiqui   	(BSCS/F15/0151)</a:t>
            </a:r>
          </a:p>
          <a:p>
            <a:pPr lvl="1"/>
            <a:r>
              <a:rPr lang="en-US" sz="2000" dirty="0"/>
              <a:t>M. Faraz Khalid		(BSCS/F15/0104)</a:t>
            </a:r>
          </a:p>
          <a:p>
            <a:pPr marL="365760" lvl="1" indent="0">
              <a:buNone/>
            </a:pPr>
            <a:endParaRPr lang="en-US" sz="2000" dirty="0"/>
          </a:p>
          <a:p>
            <a:pPr>
              <a:buFont typeface="Wingdings" panose="05000000000000000000" pitchFamily="2" charset="2"/>
              <a:buChar char="q"/>
            </a:pPr>
            <a:r>
              <a:rPr lang="en-US" sz="2000" dirty="0"/>
              <a:t>Supervisor: Sir Imran Khan         Co-Supervisor:</a:t>
            </a:r>
          </a:p>
          <a:p>
            <a:pPr lvl="1" algn="ctr"/>
            <a:r>
              <a:rPr lang="en-US" sz="2000" dirty="0"/>
              <a:t>Knowledge and researches: </a:t>
            </a:r>
          </a:p>
          <a:p>
            <a:pPr lvl="2" algn="ctr"/>
            <a:r>
              <a:rPr lang="en-US" sz="1700" dirty="0"/>
              <a:t>Artificial Intelligence.</a:t>
            </a:r>
          </a:p>
          <a:p>
            <a:pPr lvl="2" algn="ctr"/>
            <a:r>
              <a:rPr lang="en-US" sz="1700" dirty="0"/>
              <a:t>Software Engineering.</a:t>
            </a:r>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spTree>
    <p:extLst>
      <p:ext uri="{BB962C8B-B14F-4D97-AF65-F5344CB8AC3E}">
        <p14:creationId xmlns:p14="http://schemas.microsoft.com/office/powerpoint/2010/main" val="126758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 Problem Statement </a:t>
            </a:r>
          </a:p>
        </p:txBody>
      </p:sp>
      <p:sp>
        <p:nvSpPr>
          <p:cNvPr id="3" name="Content Placeholder 2"/>
          <p:cNvSpPr>
            <a:spLocks noGrp="1"/>
          </p:cNvSpPr>
          <p:nvPr>
            <p:ph sz="quarter" idx="1"/>
          </p:nvPr>
        </p:nvSpPr>
        <p:spPr>
          <a:xfrm>
            <a:off x="612648" y="1600200"/>
            <a:ext cx="8153400" cy="4648200"/>
          </a:xfrm>
        </p:spPr>
        <p:txBody>
          <a:bodyPr>
            <a:normAutofit/>
          </a:bodyPr>
          <a:lstStyle/>
          <a:p>
            <a:r>
              <a:rPr lang="en-US" sz="2800" dirty="0"/>
              <a:t>In the past few years, almost all the big and smart cities have been suffering from this severe issue called traffic violations. </a:t>
            </a:r>
          </a:p>
          <a:p>
            <a:pPr>
              <a:buFont typeface="Wingdings" panose="05000000000000000000" pitchFamily="2" charset="2"/>
              <a:buChar char="q"/>
            </a:pPr>
            <a:r>
              <a:rPr lang="en-US" sz="2800" dirty="0"/>
              <a:t>This problem is continuously increasing because of industrialization. </a:t>
            </a:r>
          </a:p>
          <a:p>
            <a:r>
              <a:rPr lang="en-US" sz="2800" dirty="0"/>
              <a:t>It is observed that people are not the following the traffic rules which results in high ratio of accidents and loss of precious lives.</a:t>
            </a:r>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spTree>
    <p:extLst>
      <p:ext uri="{BB962C8B-B14F-4D97-AF65-F5344CB8AC3E}">
        <p14:creationId xmlns:p14="http://schemas.microsoft.com/office/powerpoint/2010/main" val="35355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 Motivation</a:t>
            </a:r>
          </a:p>
        </p:txBody>
      </p:sp>
      <p:sp>
        <p:nvSpPr>
          <p:cNvPr id="3" name="Date Placeholder 2"/>
          <p:cNvSpPr>
            <a:spLocks noGrp="1"/>
          </p:cNvSpPr>
          <p:nvPr>
            <p:ph type="dt" sz="half" idx="10"/>
          </p:nvPr>
        </p:nvSpPr>
        <p:spPr/>
        <p:txBody>
          <a:bodyPr/>
          <a:lstStyle/>
          <a:p>
            <a:pPr algn="ctr"/>
            <a:r>
              <a:rPr lang="en-US" dirty="0" err="1"/>
              <a:t>Hamdard</a:t>
            </a:r>
            <a:r>
              <a:rPr lang="en-US" dirty="0"/>
              <a:t> University </a:t>
            </a:r>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5" name="Slide Number Placeholder 4"/>
          <p:cNvSpPr>
            <a:spLocks noGrp="1"/>
          </p:cNvSpPr>
          <p:nvPr>
            <p:ph type="sldNum" sz="quarter" idx="12"/>
          </p:nvPr>
        </p:nvSpPr>
        <p:spPr/>
        <p:txBody>
          <a:bodyPr/>
          <a:lstStyle/>
          <a:p>
            <a:fld id="{9EBC64C3-3FC7-4C40-910B-2643F037F02C}" type="slidenum">
              <a:rPr lang="en-US" smtClean="0"/>
              <a:pPr/>
              <a:t>5</a:t>
            </a:fld>
            <a:endParaRPr lang="en-US" dirty="0"/>
          </a:p>
        </p:txBody>
      </p:sp>
      <p:sp>
        <p:nvSpPr>
          <p:cNvPr id="6" name="Content Placeholder 5"/>
          <p:cNvSpPr>
            <a:spLocks noGrp="1"/>
          </p:cNvSpPr>
          <p:nvPr>
            <p:ph sz="quarter" idx="1"/>
          </p:nvPr>
        </p:nvSpPr>
        <p:spPr/>
        <p:txBody>
          <a:bodyPr>
            <a:normAutofit/>
          </a:bodyPr>
          <a:lstStyle/>
          <a:p>
            <a:r>
              <a:rPr lang="en-US" dirty="0"/>
              <a:t>Karachi is a metropolitan city. Mostly in metropolitan cities, life routine is really tight, due to which people are not following rules be it traffic or some other. </a:t>
            </a:r>
          </a:p>
          <a:p>
            <a:r>
              <a:rPr lang="en-US" dirty="0"/>
              <a:t>There must be some kind of strictness embossed which should bind people to follow the rules. </a:t>
            </a:r>
          </a:p>
          <a:p>
            <a:r>
              <a:rPr lang="en-US" dirty="0"/>
              <a:t>The loss of live due to road accidents is very high in Karachi. </a:t>
            </a:r>
          </a:p>
        </p:txBody>
      </p:sp>
    </p:spTree>
    <p:extLst>
      <p:ext uri="{BB962C8B-B14F-4D97-AF65-F5344CB8AC3E}">
        <p14:creationId xmlns:p14="http://schemas.microsoft.com/office/powerpoint/2010/main" val="39000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 – Scope </a:t>
            </a:r>
          </a:p>
        </p:txBody>
      </p:sp>
      <p:sp>
        <p:nvSpPr>
          <p:cNvPr id="3" name="Content Placeholder 2"/>
          <p:cNvSpPr>
            <a:spLocks noGrp="1"/>
          </p:cNvSpPr>
          <p:nvPr>
            <p:ph sz="quarter" idx="1"/>
          </p:nvPr>
        </p:nvSpPr>
        <p:spPr/>
        <p:txBody>
          <a:bodyPr>
            <a:normAutofit/>
          </a:bodyPr>
          <a:lstStyle/>
          <a:p>
            <a:pPr algn="just"/>
            <a:r>
              <a:rPr lang="en-US" sz="2500" dirty="0"/>
              <a:t>Create our own number plates dataset</a:t>
            </a:r>
          </a:p>
          <a:p>
            <a:pPr algn="just"/>
            <a:r>
              <a:rPr lang="en-US" sz="2500" dirty="0"/>
              <a:t>Train the dataset so it can be used with our application to recognize number plates from a vehicle</a:t>
            </a:r>
            <a:endParaRPr lang="en-US" sz="2200" dirty="0"/>
          </a:p>
          <a:p>
            <a:pPr algn="just"/>
            <a:r>
              <a:rPr lang="en-US" sz="2500" dirty="0"/>
              <a:t>Integrate the trained model with OpenCV which would map different types of vehicles</a:t>
            </a:r>
          </a:p>
          <a:p>
            <a:pPr algn="just"/>
            <a:r>
              <a:rPr lang="en-US" sz="2500" dirty="0"/>
              <a:t>Use both things to simultaneously  map and detect the number plates from vehicles which have violated rules.</a:t>
            </a:r>
          </a:p>
          <a:p>
            <a:pPr algn="just"/>
            <a:r>
              <a:rPr lang="en-US" sz="2500" dirty="0"/>
              <a:t>A web application to keep record of number of challans and view or edit challans.</a:t>
            </a:r>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6</a:t>
            </a:fld>
            <a:endParaRPr lang="en-US" dirty="0"/>
          </a:p>
        </p:txBody>
      </p:sp>
    </p:spTree>
    <p:extLst>
      <p:ext uri="{BB962C8B-B14F-4D97-AF65-F5344CB8AC3E}">
        <p14:creationId xmlns:p14="http://schemas.microsoft.com/office/powerpoint/2010/main" val="338196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5 – Objectives</a:t>
            </a:r>
          </a:p>
        </p:txBody>
      </p:sp>
      <p:sp>
        <p:nvSpPr>
          <p:cNvPr id="3" name="Date Placeholder 2"/>
          <p:cNvSpPr>
            <a:spLocks noGrp="1"/>
          </p:cNvSpPr>
          <p:nvPr>
            <p:ph type="dt" sz="half" idx="10"/>
          </p:nvPr>
        </p:nvSpPr>
        <p:spPr/>
        <p:txBody>
          <a:bodyPr/>
          <a:lstStyle/>
          <a:p>
            <a:pPr algn="ctr"/>
            <a:r>
              <a:rPr lang="en-US" dirty="0" err="1"/>
              <a:t>Hamdard</a:t>
            </a:r>
            <a:r>
              <a:rPr lang="en-US" dirty="0"/>
              <a:t> University </a:t>
            </a:r>
          </a:p>
        </p:txBody>
      </p:sp>
      <p:sp>
        <p:nvSpPr>
          <p:cNvPr id="4" name="Footer Placeholder 3"/>
          <p:cNvSpPr>
            <a:spLocks noGrp="1"/>
          </p:cNvSpPr>
          <p:nvPr>
            <p:ph type="ftr" sz="quarter" idx="11"/>
          </p:nvPr>
        </p:nvSpPr>
        <p:spPr/>
        <p:txBody>
          <a:bodyPr/>
          <a:lstStyle/>
          <a:p>
            <a:r>
              <a:rPr lang="en-US" dirty="0"/>
              <a:t>Risk Assessment Using Person Social Media Profile</a:t>
            </a:r>
          </a:p>
        </p:txBody>
      </p:sp>
      <p:sp>
        <p:nvSpPr>
          <p:cNvPr id="5" name="Slide Number Placeholder 4"/>
          <p:cNvSpPr>
            <a:spLocks noGrp="1"/>
          </p:cNvSpPr>
          <p:nvPr>
            <p:ph type="sldNum" sz="quarter" idx="12"/>
          </p:nvPr>
        </p:nvSpPr>
        <p:spPr/>
        <p:txBody>
          <a:bodyPr/>
          <a:lstStyle/>
          <a:p>
            <a:fld id="{9EBC64C3-3FC7-4C40-910B-2643F037F02C}" type="slidenum">
              <a:rPr lang="en-US" smtClean="0"/>
              <a:pPr/>
              <a:t>7</a:t>
            </a:fld>
            <a:endParaRPr lang="en-US" dirty="0"/>
          </a:p>
        </p:txBody>
      </p:sp>
      <p:sp>
        <p:nvSpPr>
          <p:cNvPr id="6" name="Content Placeholder 5"/>
          <p:cNvSpPr>
            <a:spLocks noGrp="1"/>
          </p:cNvSpPr>
          <p:nvPr>
            <p:ph sz="quarter" idx="1"/>
          </p:nvPr>
        </p:nvSpPr>
        <p:spPr/>
        <p:txBody>
          <a:bodyPr>
            <a:normAutofit/>
          </a:bodyPr>
          <a:lstStyle/>
          <a:p>
            <a:pPr algn="just">
              <a:lnSpc>
                <a:spcPct val="150000"/>
              </a:lnSpc>
            </a:pPr>
            <a:r>
              <a:rPr lang="en-US" sz="2400" dirty="0"/>
              <a:t>Objective is to develop a generalized algorithm that is able to detect different types of traffic violations.</a:t>
            </a:r>
          </a:p>
          <a:p>
            <a:pPr algn="just">
              <a:lnSpc>
                <a:spcPct val="150000"/>
              </a:lnSpc>
            </a:pPr>
            <a:r>
              <a:rPr lang="en-US" sz="2400" dirty="0"/>
              <a:t>The objective is to make people follow rules and regulations and to end bribery and corruption in traffic police department.</a:t>
            </a:r>
          </a:p>
          <a:p>
            <a:pPr algn="just">
              <a:lnSpc>
                <a:spcPct val="150000"/>
              </a:lnSpc>
            </a:pPr>
            <a:r>
              <a:rPr lang="en-US" sz="2400" dirty="0"/>
              <a:t> To research, it can provide extension of Machine Learning and image recognition to in web-applications.</a:t>
            </a:r>
          </a:p>
        </p:txBody>
      </p:sp>
    </p:spTree>
    <p:extLst>
      <p:ext uri="{BB962C8B-B14F-4D97-AF65-F5344CB8AC3E}">
        <p14:creationId xmlns:p14="http://schemas.microsoft.com/office/powerpoint/2010/main" val="319183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7 – Process Flow Diagram</a:t>
            </a:r>
          </a:p>
        </p:txBody>
      </p:sp>
      <p:sp>
        <p:nvSpPr>
          <p:cNvPr id="4" name="Date Placeholder 3"/>
          <p:cNvSpPr>
            <a:spLocks noGrp="1"/>
          </p:cNvSpPr>
          <p:nvPr>
            <p:ph type="dt" sz="half" idx="10"/>
          </p:nvPr>
        </p:nvSpPr>
        <p:spPr/>
        <p:txBody>
          <a:bodyPr/>
          <a:lstStyle/>
          <a:p>
            <a:pPr algn="ctr"/>
            <a:r>
              <a:rPr lang="en-US" dirty="0" err="1"/>
              <a:t>Hamdard</a:t>
            </a:r>
            <a:r>
              <a:rPr lang="en-US" dirty="0"/>
              <a:t> University </a:t>
            </a:r>
          </a:p>
        </p:txBody>
      </p:sp>
      <p:sp>
        <p:nvSpPr>
          <p:cNvPr id="6" name="Footer Placeholder 5"/>
          <p:cNvSpPr>
            <a:spLocks noGrp="1"/>
          </p:cNvSpPr>
          <p:nvPr>
            <p:ph type="ftr" sz="quarter" idx="11"/>
          </p:nvPr>
        </p:nvSpPr>
        <p:spPr/>
        <p:txBody>
          <a:bodyPr/>
          <a:lstStyle/>
          <a:p>
            <a:r>
              <a:rPr lang="en-US" dirty="0"/>
              <a:t>Expert System for Dermatologist</a:t>
            </a:r>
          </a:p>
        </p:txBody>
      </p:sp>
      <p:sp>
        <p:nvSpPr>
          <p:cNvPr id="5" name="Slide Number Placeholder 4"/>
          <p:cNvSpPr>
            <a:spLocks noGrp="1"/>
          </p:cNvSpPr>
          <p:nvPr>
            <p:ph type="sldNum" sz="quarter" idx="12"/>
          </p:nvPr>
        </p:nvSpPr>
        <p:spPr/>
        <p:txBody>
          <a:bodyPr/>
          <a:lstStyle/>
          <a:p>
            <a:fld id="{9EBC64C3-3FC7-4C40-910B-2643F037F02C}" type="slidenum">
              <a:rPr lang="en-US" smtClean="0"/>
              <a:pPr/>
              <a:t>8</a:t>
            </a:fld>
            <a:endParaRPr lang="en-US" dirty="0"/>
          </a:p>
        </p:txBody>
      </p:sp>
      <p:pic>
        <p:nvPicPr>
          <p:cNvPr id="8" name="Picture 7">
            <a:extLst>
              <a:ext uri="{FF2B5EF4-FFF2-40B4-BE49-F238E27FC236}">
                <a16:creationId xmlns:a16="http://schemas.microsoft.com/office/drawing/2014/main" id="{752A461F-DC7A-4577-AD3C-FC520416C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1" y="1676400"/>
            <a:ext cx="4419599" cy="4516178"/>
          </a:xfrm>
          <a:prstGeom prst="rect">
            <a:avLst/>
          </a:prstGeom>
        </p:spPr>
      </p:pic>
    </p:spTree>
    <p:extLst>
      <p:ext uri="{BB962C8B-B14F-4D97-AF65-F5344CB8AC3E}">
        <p14:creationId xmlns:p14="http://schemas.microsoft.com/office/powerpoint/2010/main" val="304758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dirty="0"/>
              <a:t>8 – Functional Requirement</a:t>
            </a:r>
          </a:p>
        </p:txBody>
      </p:sp>
      <p:sp>
        <p:nvSpPr>
          <p:cNvPr id="4" name="Date Placeholder 3"/>
          <p:cNvSpPr>
            <a:spLocks noGrp="1"/>
          </p:cNvSpPr>
          <p:nvPr>
            <p:ph type="dt" sz="half" idx="10"/>
          </p:nvPr>
        </p:nvSpPr>
        <p:spPr/>
        <p:txBody>
          <a:bodyPr/>
          <a:lstStyle/>
          <a:p>
            <a:pPr algn="ctr"/>
            <a:r>
              <a:rPr lang="en-US" dirty="0" err="1"/>
              <a:t>Hamdard</a:t>
            </a:r>
            <a:r>
              <a:rPr lang="en-US" dirty="0"/>
              <a:t> University </a:t>
            </a:r>
          </a:p>
        </p:txBody>
      </p:sp>
      <p:sp>
        <p:nvSpPr>
          <p:cNvPr id="6" name="Footer Placeholder 5"/>
          <p:cNvSpPr>
            <a:spLocks noGrp="1"/>
          </p:cNvSpPr>
          <p:nvPr>
            <p:ph type="ftr" sz="quarter" idx="11"/>
          </p:nvPr>
        </p:nvSpPr>
        <p:spPr/>
        <p:txBody>
          <a:bodyPr/>
          <a:lstStyle/>
          <a:p>
            <a:r>
              <a:rPr lang="en-US" dirty="0"/>
              <a:t>Risk Assessment Using Person Social Media Profile</a:t>
            </a:r>
          </a:p>
        </p:txBody>
      </p:sp>
      <p:sp>
        <p:nvSpPr>
          <p:cNvPr id="5" name="Slide Number Placeholder 4"/>
          <p:cNvSpPr>
            <a:spLocks noGrp="1"/>
          </p:cNvSpPr>
          <p:nvPr>
            <p:ph type="sldNum" sz="quarter" idx="12"/>
          </p:nvPr>
        </p:nvSpPr>
        <p:spPr/>
        <p:txBody>
          <a:bodyPr/>
          <a:lstStyle/>
          <a:p>
            <a:fld id="{9EBC64C3-3FC7-4C40-910B-2643F037F02C}" type="slidenum">
              <a:rPr lang="en-US" smtClean="0"/>
              <a:pPr/>
              <a:t>9</a:t>
            </a:fld>
            <a:endParaRPr lang="en-US" dirty="0"/>
          </a:p>
        </p:txBody>
      </p:sp>
      <p:sp>
        <p:nvSpPr>
          <p:cNvPr id="8" name="Content Placeholder 7"/>
          <p:cNvSpPr>
            <a:spLocks noGrp="1"/>
          </p:cNvSpPr>
          <p:nvPr>
            <p:ph sz="quarter" idx="1"/>
          </p:nvPr>
        </p:nvSpPr>
        <p:spPr/>
        <p:txBody>
          <a:bodyPr numCol="1">
            <a:normAutofit/>
          </a:bodyPr>
          <a:lstStyle/>
          <a:p>
            <a:r>
              <a:rPr lang="en-US" sz="2500" b="1" dirty="0"/>
              <a:t>Login Module:</a:t>
            </a:r>
          </a:p>
          <a:p>
            <a:pPr lvl="1"/>
            <a:r>
              <a:rPr lang="en-US" sz="2200" dirty="0"/>
              <a:t>User</a:t>
            </a:r>
          </a:p>
          <a:p>
            <a:pPr lvl="1"/>
            <a:r>
              <a:rPr lang="en-US" sz="2200" dirty="0"/>
              <a:t>Admin</a:t>
            </a:r>
          </a:p>
          <a:p>
            <a:r>
              <a:rPr lang="en-US" sz="2500" b="1" dirty="0"/>
              <a:t>Server Module:</a:t>
            </a:r>
          </a:p>
          <a:p>
            <a:pPr lvl="1"/>
            <a:r>
              <a:rPr lang="en-US" sz="2200" dirty="0"/>
              <a:t>Send information to server.</a:t>
            </a:r>
          </a:p>
          <a:p>
            <a:r>
              <a:rPr lang="en-US" sz="2500" b="1" dirty="0"/>
              <a:t>Report Module:</a:t>
            </a:r>
          </a:p>
          <a:p>
            <a:pPr lvl="1"/>
            <a:r>
              <a:rPr lang="en-US" sz="2200" dirty="0"/>
              <a:t>View/Update generated challan.</a:t>
            </a:r>
          </a:p>
        </p:txBody>
      </p:sp>
    </p:spTree>
    <p:extLst>
      <p:ext uri="{BB962C8B-B14F-4D97-AF65-F5344CB8AC3E}">
        <p14:creationId xmlns:p14="http://schemas.microsoft.com/office/powerpoint/2010/main" val="4194987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5571</TotalTime>
  <Words>1278</Words>
  <Application>Microsoft Office PowerPoint</Application>
  <PresentationFormat>On-screen Show (4:3)</PresentationFormat>
  <Paragraphs>180</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Courier New</vt:lpstr>
      <vt:lpstr>Tw Cen MT</vt:lpstr>
      <vt:lpstr>Wingdings</vt:lpstr>
      <vt:lpstr>Wingdings 2</vt:lpstr>
      <vt:lpstr>Median</vt:lpstr>
      <vt:lpstr>Custom Design</vt:lpstr>
      <vt:lpstr>PowerPoint Presentation</vt:lpstr>
      <vt:lpstr>Summary </vt:lpstr>
      <vt:lpstr>1– Group Introduction </vt:lpstr>
      <vt:lpstr>2 – Problem Statement </vt:lpstr>
      <vt:lpstr>3 – Motivation</vt:lpstr>
      <vt:lpstr>4 – Scope </vt:lpstr>
      <vt:lpstr>5 – Objectives</vt:lpstr>
      <vt:lpstr>7 – Process Flow Diagram</vt:lpstr>
      <vt:lpstr>8 – Functional Requirement</vt:lpstr>
      <vt:lpstr>9 – Methodology </vt:lpstr>
      <vt:lpstr>10 – Project Plan  </vt:lpstr>
      <vt:lpstr>10 – Project Plan (cont.)</vt:lpstr>
      <vt:lpstr>11 – Project tools</vt:lpstr>
      <vt:lpstr>12 – Budget / Costing </vt:lpstr>
      <vt:lpstr>13 – Limitations</vt:lpstr>
      <vt:lpstr>14 – FYP  Deliverables </vt:lpstr>
      <vt:lpstr>14 - FYP Deliverables</vt:lpstr>
      <vt:lpstr>15 – References</vt:lpstr>
      <vt:lpstr>15 –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Aliasgher Nooruddin</dc:creator>
  <cp:lastModifiedBy>Aliasgher Nooruddin</cp:lastModifiedBy>
  <cp:revision>417</cp:revision>
  <dcterms:created xsi:type="dcterms:W3CDTF">2015-09-23T05:32:20Z</dcterms:created>
  <dcterms:modified xsi:type="dcterms:W3CDTF">2019-11-24T18:08:58Z</dcterms:modified>
</cp:coreProperties>
</file>