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401" r:id="rId4"/>
    <p:sldId id="377" r:id="rId5"/>
    <p:sldId id="37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400" r:id="rId21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B050"/>
    <a:srgbClr val="7030A0"/>
    <a:srgbClr val="CC3399"/>
    <a:srgbClr val="00B0F0"/>
    <a:srgbClr val="3B689F"/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 autoAdjust="0"/>
    <p:restoredTop sz="93819" autoAdjust="0"/>
  </p:normalViewPr>
  <p:slideViewPr>
    <p:cSldViewPr>
      <p:cViewPr varScale="1">
        <p:scale>
          <a:sx n="119" d="100"/>
          <a:sy n="119" d="100"/>
        </p:scale>
        <p:origin x="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26" y="-90"/>
      </p:cViewPr>
      <p:guideLst>
        <p:guide orient="horz" pos="2931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handoutMaster" Target="handoutMasters/handoutMaster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15556-440B-4E37-9607-3F50442586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5EA88A-B469-4CA5-9AB2-506FCC185468}" type="pres">
      <dgm:prSet presAssocID="{FFA15556-440B-4E37-9607-3F504425865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C7260DF-A5E2-4021-85AF-BC458AF2CEE1}" type="presOf" srcId="{FFA15556-440B-4E37-9607-3F504425865A}" destId="{1C5EA88A-B469-4CA5-9AB2-506FCC1854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2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3AAA-A6A4-459D-9D07-12966E911792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29F5E-995D-4D16-8C53-65F501D328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2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EF81B-E1D6-4D37-8F3A-87178A7AD6E8}" type="datetimeFigureOut">
              <a:rPr lang="en-GB" smtClean="0"/>
              <a:pPr/>
              <a:t>31/12/2020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49787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8255-FE51-4D36-A431-FD8E25F10A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1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67CA1-0DD8-41AF-9773-BF0961CE66BA}" type="slidenum">
              <a:rPr lang="x-none" smtClean="0"/>
              <a:pPr/>
              <a:t>1</a:t>
            </a:fld>
            <a:endParaRPr lang="en-US" dirty="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u="sng" dirty="0">
                <a:solidFill>
                  <a:srgbClr val="996633"/>
                </a:solidFill>
              </a:rPr>
              <a:t>Cover Page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Impact Scales for calculating financial</a:t>
            </a:r>
            <a:r>
              <a:rPr lang="en-US" baseline="0" dirty="0"/>
              <a:t> and non financial</a:t>
            </a:r>
            <a:r>
              <a:rPr lang="en-US" dirty="0"/>
              <a:t> impact of</a:t>
            </a:r>
            <a:r>
              <a:rPr lang="en-US" baseline="0" dirty="0"/>
              <a:t> each reported risk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7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determine ‘inherent risk level’ and ‘risk class’ using inherent risk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55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 of ERM framework</a:t>
            </a:r>
          </a:p>
          <a:p>
            <a:pPr marL="228600" indent="-228600">
              <a:buAutoNum type="arabicPeriod"/>
            </a:pPr>
            <a:r>
              <a:rPr lang="en-US" dirty="0"/>
              <a:t>Types of controls</a:t>
            </a:r>
          </a:p>
          <a:p>
            <a:pPr marL="228600" indent="-228600">
              <a:buAutoNum type="arabicPeriod"/>
            </a:pPr>
            <a:r>
              <a:rPr lang="en-US" dirty="0"/>
              <a:t>It</a:t>
            </a:r>
            <a:r>
              <a:rPr lang="en-US" baseline="0" dirty="0"/>
              <a:t> is important that controls are appropriately designed to mitigate the risk and are operating effectively through out the period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Controls rating scale</a:t>
            </a:r>
          </a:p>
          <a:p>
            <a:pPr marL="228600" indent="-228600">
              <a:buAutoNum type="arabicPeriod"/>
            </a:pPr>
            <a:r>
              <a:rPr lang="en-US" dirty="0"/>
              <a:t>Interpretation of each level for guidance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2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en-US" baseline="0" dirty="0"/>
              <a:t> to be used for determining ‘residual risk rating’ (using </a:t>
            </a:r>
            <a:r>
              <a:rPr lang="en-US" u="sng" baseline="0" dirty="0"/>
              <a:t>inherent risk rating </a:t>
            </a:r>
            <a:r>
              <a:rPr lang="en-US" u="none" baseline="0" dirty="0"/>
              <a:t>and </a:t>
            </a:r>
            <a:r>
              <a:rPr lang="en-US" u="sng" baseline="0" dirty="0"/>
              <a:t>controls rating</a:t>
            </a:r>
            <a:r>
              <a:rPr lang="en-US" u="none" baseline="0" dirty="0"/>
              <a:t>)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38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 of</a:t>
            </a:r>
            <a:r>
              <a:rPr lang="en-US" baseline="0" dirty="0"/>
              <a:t> </a:t>
            </a:r>
            <a:r>
              <a:rPr lang="en-US" dirty="0"/>
              <a:t>ERM framework</a:t>
            </a:r>
          </a:p>
          <a:p>
            <a:pPr marL="228600" indent="-228600">
              <a:buAutoNum type="arabicPeriod"/>
            </a:pPr>
            <a:r>
              <a:rPr lang="en-US" dirty="0"/>
              <a:t>‘Risk</a:t>
            </a:r>
            <a:r>
              <a:rPr lang="en-US" baseline="0" dirty="0"/>
              <a:t> Treatment’ process</a:t>
            </a:r>
          </a:p>
          <a:p>
            <a:pPr marL="228600" indent="-228600">
              <a:buAutoNum type="arabicPeriod"/>
            </a:pPr>
            <a:r>
              <a:rPr lang="en-US" baseline="0" dirty="0"/>
              <a:t>Risk Treatment options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273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step of</a:t>
            </a:r>
            <a:r>
              <a:rPr lang="en-US" baseline="0" dirty="0"/>
              <a:t> ERM framework</a:t>
            </a:r>
          </a:p>
          <a:p>
            <a:pPr marL="228600" indent="-228600">
              <a:buAutoNum type="arabicPeriod"/>
            </a:pPr>
            <a:r>
              <a:rPr lang="en-US" baseline="0" dirty="0"/>
              <a:t>Key activities undertaken at Ma’aden to effectively implement the ‘Monitor and Review’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63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7</a:t>
            </a:r>
            <a:r>
              <a:rPr lang="en-US" baseline="30000" dirty="0"/>
              <a:t>th</a:t>
            </a:r>
            <a:r>
              <a:rPr lang="en-US" dirty="0"/>
              <a:t> step of</a:t>
            </a:r>
            <a:r>
              <a:rPr lang="en-US" baseline="0" dirty="0"/>
              <a:t> ERM framework</a:t>
            </a:r>
          </a:p>
          <a:p>
            <a:pPr marL="228600" indent="-228600">
              <a:buAutoNum type="arabicPeriod"/>
            </a:pPr>
            <a:r>
              <a:rPr lang="en-US" baseline="0" dirty="0"/>
              <a:t>Importance and ways to ‘communicate and consult’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7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FINAL version of</a:t>
            </a:r>
            <a:r>
              <a:rPr lang="en-US" baseline="0" dirty="0"/>
              <a:t> the ERM governance structure </a:t>
            </a:r>
          </a:p>
          <a:p>
            <a:r>
              <a:rPr lang="en-US" baseline="0" dirty="0"/>
              <a:t>2. Approved by the EROC in its 2</a:t>
            </a:r>
            <a:r>
              <a:rPr lang="en-US" baseline="30000" dirty="0"/>
              <a:t>nd</a:t>
            </a:r>
            <a:r>
              <a:rPr lang="en-US" baseline="0" dirty="0"/>
              <a:t> meeting held in August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626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Step-by-step</a:t>
            </a:r>
            <a:r>
              <a:rPr lang="en-US" baseline="0" dirty="0"/>
              <a:t> guidance for filling a risk sheet (risk register)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0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 overview of the ERM framework</a:t>
            </a:r>
          </a:p>
          <a:p>
            <a:pPr marL="228600" indent="-228600">
              <a:buAutoNum type="arabicPeriod"/>
            </a:pPr>
            <a:r>
              <a:rPr lang="en-US" dirty="0"/>
              <a:t>Framework</a:t>
            </a:r>
            <a:r>
              <a:rPr lang="en-US" baseline="0" dirty="0"/>
              <a:t> is b</a:t>
            </a:r>
            <a:r>
              <a:rPr lang="en-US" dirty="0"/>
              <a:t>ased on</a:t>
            </a:r>
            <a:r>
              <a:rPr lang="en-US" baseline="0" dirty="0"/>
              <a:t> ISO 31000 which is considered as the most leading risk management framework and is used globally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99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Definition</a:t>
            </a:r>
            <a:r>
              <a:rPr lang="en-US" baseline="0" dirty="0"/>
              <a:t> of Risk Owner </a:t>
            </a:r>
          </a:p>
          <a:p>
            <a:pPr marL="228600" indent="-228600">
              <a:buAutoNum type="arabicPeriod"/>
            </a:pPr>
            <a:r>
              <a:rPr lang="en-US" baseline="0" dirty="0"/>
              <a:t>Role of risk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9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Definition</a:t>
            </a:r>
            <a:r>
              <a:rPr lang="en-US" baseline="0" dirty="0"/>
              <a:t> of Risk Champion</a:t>
            </a:r>
          </a:p>
          <a:p>
            <a:pPr marL="228600" indent="-228600">
              <a:buAutoNum type="arabicPeriod"/>
            </a:pPr>
            <a:r>
              <a:rPr lang="en-US" baseline="0" dirty="0"/>
              <a:t>Role of Risk Champion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02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of ERM framework </a:t>
            </a:r>
          </a:p>
          <a:p>
            <a:pPr marL="228600" indent="-228600">
              <a:buAutoNum type="arabicPeriod"/>
            </a:pPr>
            <a:r>
              <a:rPr lang="en-US" dirty="0"/>
              <a:t>Shows</a:t>
            </a:r>
            <a:r>
              <a:rPr lang="en-US" baseline="0" dirty="0"/>
              <a:t> importance of understanding the strategy, business plan and relevant industry sectors for effective risk identification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32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2</a:t>
            </a:r>
            <a:r>
              <a:rPr lang="en-US" baseline="30000" dirty="0"/>
              <a:t>nd</a:t>
            </a:r>
            <a:r>
              <a:rPr lang="en-US" dirty="0"/>
              <a:t> step of ERM framework </a:t>
            </a:r>
          </a:p>
          <a:p>
            <a:pPr marL="228600" indent="-228600">
              <a:buAutoNum type="arabicPeriod"/>
            </a:pPr>
            <a:r>
              <a:rPr lang="en-US" dirty="0"/>
              <a:t>Aim and importance of risk</a:t>
            </a:r>
            <a:r>
              <a:rPr lang="en-US" baseline="0" dirty="0"/>
              <a:t> identification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Ways to identify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10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3</a:t>
            </a:r>
            <a:r>
              <a:rPr lang="en-US" baseline="30000" dirty="0"/>
              <a:t>rd</a:t>
            </a:r>
            <a:r>
              <a:rPr lang="en-US" dirty="0"/>
              <a:t> step of ERM framework </a:t>
            </a:r>
          </a:p>
          <a:p>
            <a:pPr marL="228600" indent="-228600">
              <a:buAutoNum type="arabicPeriod"/>
            </a:pPr>
            <a:r>
              <a:rPr lang="en-US" dirty="0"/>
              <a:t>Definition of likelihood ,</a:t>
            </a:r>
            <a:r>
              <a:rPr lang="en-US" baseline="0" dirty="0"/>
              <a:t> </a:t>
            </a:r>
            <a:r>
              <a:rPr lang="en-US" dirty="0"/>
              <a:t>impact and risk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79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Likelihood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Impact Scales for calculating financial</a:t>
            </a:r>
            <a:r>
              <a:rPr lang="en-US" baseline="0" dirty="0"/>
              <a:t> and non financial</a:t>
            </a:r>
            <a:r>
              <a:rPr lang="en-US" dirty="0"/>
              <a:t> impact of</a:t>
            </a:r>
            <a:r>
              <a:rPr lang="en-US" baseline="0" dirty="0"/>
              <a:t> each reported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B8255-FE51-4D36-A431-FD8E25F10A2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FF8E82-E8A8-49BB-A0B0-BF01437881FA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737"/>
            <a:ext cx="338437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21C3-A5F6-44F9-9E34-1D7ED45ED52B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62145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10F6-2A9A-45B6-891B-50A6DA7802F7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514777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DC2C-2206-498E-B599-E464390881A2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85719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55E-8046-4815-8AF4-773AF10EA7EC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167472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40D-22AB-4C9B-8226-5732BA74BE28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316365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D65-2FCA-4B0C-B5EF-5F4BD1488859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249782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F163-7343-4707-8219-251362C3C464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268057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C613-0D44-476F-8513-9A4A11AA25E3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668489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FA7F-0853-4A32-971C-15AD86FD5675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260852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4A4F-A12D-4B72-B2F5-527E953D1506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73686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9D131-81E1-4D91-A5BA-4829DF596985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0AE789-6411-451F-893D-29FFDB0806DD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A44871-81BB-4D07-BE0B-6BA965945D29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1B2CDB-CD17-4836-99FD-216D9B529D7C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F5917C-56DB-4006-936B-9BF3C6F6729D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A6493-AA68-4282-952F-F69C4FA120C2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9D3A5A-6A20-43DF-AB3C-C358AC52CBA4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5A-6096-4B06-95D9-6534B7BF7135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05183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image" Target="../media/image2.pn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 /><Relationship Id="rId13" Type="http://schemas.openxmlformats.org/officeDocument/2006/relationships/image" Target="../media/image3.png" /><Relationship Id="rId3" Type="http://schemas.openxmlformats.org/officeDocument/2006/relationships/slideLayout" Target="../slideLayouts/slideLayout11.xml" /><Relationship Id="rId7" Type="http://schemas.openxmlformats.org/officeDocument/2006/relationships/slideLayout" Target="../slideLayouts/slideLayout15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0.xml" /><Relationship Id="rId1" Type="http://schemas.openxmlformats.org/officeDocument/2006/relationships/slideLayout" Target="../slideLayouts/slideLayout9.xml" /><Relationship Id="rId6" Type="http://schemas.openxmlformats.org/officeDocument/2006/relationships/slideLayout" Target="../slideLayouts/slideLayout14.xml" /><Relationship Id="rId11" Type="http://schemas.openxmlformats.org/officeDocument/2006/relationships/slideLayout" Target="../slideLayouts/slideLayout19.xml" /><Relationship Id="rId5" Type="http://schemas.openxmlformats.org/officeDocument/2006/relationships/slideLayout" Target="../slideLayouts/slideLayout13.xml" /><Relationship Id="rId10" Type="http://schemas.openxmlformats.org/officeDocument/2006/relationships/slideLayout" Target="../slideLayouts/slideLayout18.xml" /><Relationship Id="rId4" Type="http://schemas.openxmlformats.org/officeDocument/2006/relationships/slideLayout" Target="../slideLayouts/slideLayout12.xml" /><Relationship Id="rId9" Type="http://schemas.openxmlformats.org/officeDocument/2006/relationships/slideLayout" Target="../slideLayouts/slideLayout1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Documents and Settings\greenw\My Documents\MaadenBanner (2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240" y="-1"/>
            <a:ext cx="2411760" cy="1265437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661247"/>
            <a:ext cx="9143999" cy="119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11960" y="11744"/>
            <a:ext cx="338437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</p:sldLayoutIdLst>
  <p:transition spd="slow">
    <p:push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8DC4-AE4C-445C-98C3-2E08BF4DA90B}" type="datetime1">
              <a:rPr lang="en-GB" smtClean="0"/>
              <a:t>31/12/2020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DDA9-7A48-4A73-92B6-BC4787B1453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6652"/>
            <a:ext cx="8496944" cy="637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4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 /><Relationship Id="rId3" Type="http://schemas.openxmlformats.org/officeDocument/2006/relationships/image" Target="../media/image4.jpeg" /><Relationship Id="rId7" Type="http://schemas.openxmlformats.org/officeDocument/2006/relationships/diagramQuickStyle" Target="../diagrams/quickStyle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6" Type="http://schemas.openxmlformats.org/officeDocument/2006/relationships/diagramLayout" Target="../diagrams/layout1.xml" /><Relationship Id="rId5" Type="http://schemas.openxmlformats.org/officeDocument/2006/relationships/diagramData" Target="../diagrams/data1.xml" /><Relationship Id="rId4" Type="http://schemas.openxmlformats.org/officeDocument/2006/relationships/image" Target="../media/image2.png" /><Relationship Id="rId9" Type="http://schemas.microsoft.com/office/2007/relationships/diagramDrawing" Target="../diagrams/drawing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 /><Relationship Id="rId2" Type="http://schemas.openxmlformats.org/officeDocument/2006/relationships/slideLayout" Target="../slideLayouts/slideLayout3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13.emf" /><Relationship Id="rId4" Type="http://schemas.openxmlformats.org/officeDocument/2006/relationships/oleObject" Target="Macintosh%20HD:Users:MN:Desktop:Risk%20Register%20-%20Template%201.docx!OLE_LINK1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3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8.emf" /><Relationship Id="rId4" Type="http://schemas.openxmlformats.org/officeDocument/2006/relationships/oleObject" Target="../embeddings/oleObject1.bin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urabm\Desktop\training_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3744416" cy="37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42001"/>
            <a:ext cx="9143999" cy="1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8507242"/>
              </p:ext>
            </p:extLst>
          </p:nvPr>
        </p:nvGraphicFramePr>
        <p:xfrm>
          <a:off x="971601" y="3284984"/>
          <a:ext cx="2592287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179512" y="2492896"/>
            <a:ext cx="547260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sz="2600" b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Enterprise Risk </a:t>
            </a:r>
            <a:r>
              <a:rPr kumimoji="0" lang="en-US" sz="2600" b="1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Management</a:t>
            </a:r>
            <a:endParaRPr kumimoji="0" lang="en-US" sz="2600" b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14124">
                  <a:lumMod val="75000"/>
                </a:srgbClr>
              </a:buClr>
              <a:defRPr/>
            </a:pP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ERM Training Material</a:t>
            </a:r>
          </a:p>
          <a:p>
            <a:pPr lvl="0">
              <a:buClr>
                <a:srgbClr val="F14124">
                  <a:lumMod val="75000"/>
                </a:srgbClr>
              </a:buClr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14124">
                  <a:lumMod val="75000"/>
                </a:srgbClr>
              </a:buClr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sz="17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(Analyse Risk)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1380"/>
              </p:ext>
            </p:extLst>
          </p:nvPr>
        </p:nvGraphicFramePr>
        <p:xfrm>
          <a:off x="539552" y="1251519"/>
          <a:ext cx="7382439" cy="4409729"/>
        </p:xfrm>
        <a:graphic>
          <a:graphicData uri="http://schemas.openxmlformats.org/drawingml/2006/table">
            <a:tbl>
              <a:tblPr/>
              <a:tblGrid>
                <a:gridCol w="108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839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Impact Types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Impact Severity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89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1 – Very Low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2 – Low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3 – Moderate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4 – High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5 – Very High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Economic 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and Compliance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Isolated, quickly remedied noncompliance with regulations or contracts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claim or fine is less than X Million SAR where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5M for Corporate, MPC, MAC, MRC and MBAC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1M for MGBM, MIC and MIMC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Repeated, slowly remedied contractual or regulatory noncompliance; minor fines imposed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claim or fine is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and &lt;=Y Million Corporate, MAC, MRC, MBAC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5M and Y= 10M for Corporate, MPC, MAC, MRC and MBAC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1M and Y= 2M for MGBM, MIC and MIMC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Widespread, prolonged contractual or regulatory noncompliance; significant fines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claim or fine is 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and &lt;=Y Million Corporate, MAC, MRC, MBAC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10M and Y= 30M for Corporate, MPC, MAC, MRC and MBAC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2M and Y= 3M for MGBM, MIC and MIMC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Serious breach of regulation leading to investigation or report to authority with prosecution or major fine possible; major litigation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claim or fine is 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and &lt;=Y Million Corporate, MAC, MRC, MBAC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30M and Y= 50M for Corporate, MPC, MAC, MRC and MBAC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 3M and Y= 5M for MGBM, MIC and MIMC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Significant prosecution and fines; very serious litigation; imprisonment of one or more executives or directors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claim is greater than SAR 50M for Corporate, MAC, MRC, MBAC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Legal claim is greater than SAR 5 for MGBM, MIC and MIMC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06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Non-Economic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Health and Safety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Insignificant injury not requiring  medical treatment;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Incident resulting in first aid injury / illness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Incident resulting in medical treatment injury / illness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Incident resulting in lost time injury &amp; restricted duty injury / illness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Incident resulting in Fatality 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Environment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Quickly and easily reversible effects on biological or physical environment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Minor, short-term effects on environment but not affecting ecosystem functions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Serious environmental effects where recovery takes around 1 year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Very serious impairment of ecosystem functions where recovery takes between 1 - 5 years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Very serious widespread impairment of ecosystem functions where recovery takes more than 5 years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Community, Reputation, Government Relations, and Public Relations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Slight, medium-term social impacts on local population; mostly repairable damage to items of cultural significance; minor, adverse local public and media attention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Ongoing social issues; small, yet repairable damage to items of cultural significance; attention from media; heightened concern by local community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Ongoing serious social issues; significant damage to structures or items of cultural significance; criticism by national government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Serious social issues at national level; irreparable damage to structures of cultural significance; significant adverse national media or public or national government attention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Minor concerns reported by ministry of oil; Very serious social issues at regional level; total destruction of structures of major cultural significance; serious public or media outcry; sustained, negative media coverage 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2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Employees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Negligible or isolated staff dissatisfaction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General staff morale and attitude problems; increase in staff turnover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Poor reputation as an employer; widespread staff attitude problems; high staff turnover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Some senior managers leave; high turnover of experienced staff; company not perceived as employer of choice; some shortfalls in </a:t>
                      </a:r>
                      <a:r>
                        <a:rPr lang="en-US" sz="650" kern="1200" dirty="0" err="1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Saudization</a:t>
                      </a: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 targets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A large number of senior managers, VPs or experienced staff leave; significant shortfalls in </a:t>
                      </a:r>
                      <a:r>
                        <a:rPr lang="en-US" sz="650" kern="1200" dirty="0" err="1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Saudization</a:t>
                      </a: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 targets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26501" marR="26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3600400" cy="432048"/>
          </a:xfrm>
        </p:spPr>
        <p:txBody>
          <a:bodyPr/>
          <a:lstStyle/>
          <a:p>
            <a:pPr algn="l"/>
            <a:r>
              <a:rPr lang="en-AU" sz="1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Company X Impact Scales</a:t>
            </a:r>
            <a:r>
              <a:rPr lang="en-AU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1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(cont’d)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8347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(Analyse Risk)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49430"/>
              </p:ext>
            </p:extLst>
          </p:nvPr>
        </p:nvGraphicFramePr>
        <p:xfrm>
          <a:off x="611560" y="1837955"/>
          <a:ext cx="7632848" cy="3103213"/>
        </p:xfrm>
        <a:graphic>
          <a:graphicData uri="http://schemas.openxmlformats.org/drawingml/2006/table">
            <a:tbl>
              <a:tblPr firstRow="1" firstCol="1" bandRow="1"/>
              <a:tblGrid>
                <a:gridCol w="209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Inherent Risk Rating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Inherent Risk Level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Risk Class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2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 to 10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(Ex) – Extreme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IV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 to 7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(H) – High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III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 to 5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(M) – Moderate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II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 to 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(L) – Low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5191" y="126876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Interpretation of inherent risk levels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7309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(Evaluate Risk)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91011"/>
            <a:ext cx="222567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66328" y="1141090"/>
            <a:ext cx="5905872" cy="4514850"/>
          </a:xfrm>
        </p:spPr>
        <p:txBody>
          <a:bodyPr/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Mitigating practices and controls include all the policies, procedures, practices and processes in place to provide reasonable assurance of the management of Company’s risks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Where mitigating practices / controls exist but are not being followed and monitored, then adequate controls does not exist, as in order for mitigating practices / controls to be effective they also must be communicated, actioned and monitored</a:t>
            </a:r>
          </a:p>
        </p:txBody>
      </p:sp>
      <p:sp>
        <p:nvSpPr>
          <p:cNvPr id="3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30343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(Evaluate Risk)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51121"/>
              </p:ext>
            </p:extLst>
          </p:nvPr>
        </p:nvGraphicFramePr>
        <p:xfrm>
          <a:off x="432048" y="1628800"/>
          <a:ext cx="7412736" cy="3954912"/>
        </p:xfrm>
        <a:graphic>
          <a:graphicData uri="http://schemas.openxmlformats.org/drawingml/2006/table">
            <a:tbl>
              <a:tblPr/>
              <a:tblGrid>
                <a:gridCol w="82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2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200" b="1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200" b="1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Rating 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2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73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71755" marR="71755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solidFill>
                            <a:srgbClr val="FFFFFF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ADEQUATE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Excellent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1 or 2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>
                          <a:latin typeface="Arial"/>
                          <a:ea typeface="Times New Roman"/>
                          <a:cs typeface="Times New Roman"/>
                        </a:rPr>
                        <a:t>Systems and processes exist to manage the risk and management accountability is assigned.  The systems are well documented and regular monitoring/management review indicates high compliance to the process and that the system is effective in mitigating the risk.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Good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3 or 4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dirty="0">
                          <a:latin typeface="Arial"/>
                          <a:ea typeface="Times New Roman"/>
                          <a:cs typeface="Times New Roman"/>
                        </a:rPr>
                        <a:t>Systems and processes exist which manage the risk. Minor improvement opportunities have been identified but not yet actioned.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28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71755" marR="71755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solidFill>
                            <a:srgbClr val="FFFFFF"/>
                          </a:solidFill>
                          <a:latin typeface="Trebuchet MS"/>
                          <a:ea typeface="Times New Roman"/>
                          <a:cs typeface="Times New Roman"/>
                        </a:rPr>
                        <a:t>INADEQUATE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>
                          <a:latin typeface="Arial"/>
                          <a:ea typeface="Times New Roman"/>
                          <a:cs typeface="Times New Roman"/>
                        </a:rPr>
                        <a:t>Fair</a:t>
                      </a:r>
                      <a:endParaRPr lang="en-US" sz="12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5 or 6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dirty="0">
                          <a:latin typeface="Arial"/>
                          <a:ea typeface="Times New Roman"/>
                          <a:cs typeface="Times New Roman"/>
                        </a:rPr>
                        <a:t>Some systems and processes exist to manage the risk. 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>
                          <a:latin typeface="Arial"/>
                          <a:ea typeface="Times New Roman"/>
                          <a:cs typeface="Times New Roman"/>
                        </a:rPr>
                        <a:t>Poor</a:t>
                      </a:r>
                      <a:endParaRPr lang="en-US" sz="12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7 or 8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dirty="0">
                          <a:latin typeface="Arial"/>
                          <a:ea typeface="Times New Roman"/>
                          <a:cs typeface="Times New Roman"/>
                        </a:rPr>
                        <a:t>Systems and processes for managing the risk have been subject to major change or is in the process of being implemented and its effectiveness cannot be confirmed.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Unsatisfactory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b="1" dirty="0">
                          <a:latin typeface="Arial"/>
                          <a:ea typeface="Times New Roman"/>
                          <a:cs typeface="Times New Roman"/>
                        </a:rPr>
                        <a:t>9 or 10</a:t>
                      </a: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1200" dirty="0">
                          <a:latin typeface="Arial"/>
                          <a:ea typeface="Times New Roman"/>
                          <a:cs typeface="Times New Roman"/>
                        </a:rPr>
                        <a:t>No systems and processes exist to manage the risk.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109" marR="611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5536" y="1124744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Controls Rating Scale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81177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(Evaluate Risk)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89637"/>
              </p:ext>
            </p:extLst>
          </p:nvPr>
        </p:nvGraphicFramePr>
        <p:xfrm>
          <a:off x="467544" y="1807814"/>
          <a:ext cx="7848871" cy="3781426"/>
        </p:xfrm>
        <a:graphic>
          <a:graphicData uri="http://schemas.openxmlformats.org/drawingml/2006/table">
            <a:tbl>
              <a:tblPr/>
              <a:tblGrid>
                <a:gridCol w="87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20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Inherent Risk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Mitigating Practices / Control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Residual Risk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Action – Details 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Extreme / High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Inadequate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IV -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Active Management</a:t>
                      </a:r>
                      <a:r>
                        <a:rPr lang="en-US" sz="1200" b="1" kern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Requires Immediate treatment and response with monthly progressing reports to Executive Risk Oversight Committee (EROC), respective SBU’s Board of Managers, and Board of Directors.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Extreme / High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Adequate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III –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Control Critical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Actively manage / monitor at the SBU / BU Level, and Executive Risk Oversight Committee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2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Moderate / Low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Inadequate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II – 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Periodic Monitoring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Requires an appropriate treatment and response with progress reporting to the Tactical Risk Management Committee and respective Board of Managers.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2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Moderate / Low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Adequate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 I –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 Major Concern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Monitor and manage as required at the SBU / BU Level.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6823" y="1268760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Interpretation of residual risk levels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290044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(Treat Risk)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1166886"/>
            <a:ext cx="6120680" cy="46383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AU" sz="1900" u="sng" dirty="0">
                <a:latin typeface="Arial" pitchFamily="34" charset="0"/>
                <a:cs typeface="Arial" pitchFamily="34" charset="0"/>
              </a:rPr>
              <a:t>Risk treatment involves</a:t>
            </a:r>
            <a:r>
              <a:rPr lang="en-AU" sz="19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AU" sz="1900" dirty="0">
                <a:latin typeface="Arial" pitchFamily="34" charset="0"/>
                <a:cs typeface="Arial" pitchFamily="34" charset="0"/>
              </a:rPr>
              <a:t>identifying the range of risk control or ‘treatment’ options;</a:t>
            </a:r>
          </a:p>
          <a:p>
            <a:r>
              <a:rPr lang="en-AU" sz="1900" dirty="0">
                <a:latin typeface="Arial" pitchFamily="34" charset="0"/>
                <a:cs typeface="Arial" pitchFamily="34" charset="0"/>
              </a:rPr>
              <a:t>evaluating those options;</a:t>
            </a:r>
          </a:p>
          <a:p>
            <a:r>
              <a:rPr lang="en-AU" sz="1900" dirty="0">
                <a:latin typeface="Arial" pitchFamily="34" charset="0"/>
                <a:cs typeface="Arial" pitchFamily="34" charset="0"/>
              </a:rPr>
              <a:t>selecting the preferred treatment; </a:t>
            </a:r>
          </a:p>
          <a:p>
            <a:r>
              <a:rPr lang="en-AU" sz="1900" dirty="0">
                <a:latin typeface="Arial" pitchFamily="34" charset="0"/>
                <a:cs typeface="Arial" pitchFamily="34" charset="0"/>
              </a:rPr>
              <a:t>preparing risk treatment plans; and</a:t>
            </a:r>
          </a:p>
          <a:p>
            <a:r>
              <a:rPr lang="en-AU" sz="1900" dirty="0">
                <a:latin typeface="Arial" pitchFamily="34" charset="0"/>
                <a:cs typeface="Arial" pitchFamily="34" charset="0"/>
              </a:rPr>
              <a:t>implementing them.</a:t>
            </a:r>
          </a:p>
          <a:p>
            <a:pPr marL="0" indent="0" defTabSz="762000">
              <a:spcBef>
                <a:spcPct val="60000"/>
              </a:spcBef>
              <a:spcAft>
                <a:spcPct val="15000"/>
              </a:spcAft>
              <a:buSzPct val="80000"/>
              <a:buNone/>
              <a:defRPr/>
            </a:pPr>
            <a:endParaRPr lang="en-US" sz="1900" u="sng" dirty="0">
              <a:latin typeface="Arial" pitchFamily="34" charset="0"/>
              <a:cs typeface="Arial" pitchFamily="34" charset="0"/>
            </a:endParaRPr>
          </a:p>
          <a:p>
            <a:pPr marL="0" indent="0" defTabSz="762000">
              <a:spcBef>
                <a:spcPct val="60000"/>
              </a:spcBef>
              <a:spcAft>
                <a:spcPct val="15000"/>
              </a:spcAft>
              <a:buSzPct val="80000"/>
              <a:buNone/>
              <a:defRPr/>
            </a:pPr>
            <a:r>
              <a:rPr lang="en-US" sz="1900" u="sng" dirty="0">
                <a:latin typeface="Arial" pitchFamily="34" charset="0"/>
                <a:cs typeface="Arial" pitchFamily="34" charset="0"/>
              </a:rPr>
              <a:t>The risks owners develop risk treatment options based on one of the 4 options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:</a:t>
            </a:r>
          </a:p>
          <a:p>
            <a:pPr defTabSz="762000">
              <a:spcBef>
                <a:spcPct val="60000"/>
              </a:spcBef>
              <a:spcAft>
                <a:spcPct val="15000"/>
              </a:spcAft>
              <a:buSzPct val="100000"/>
              <a:defRPr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Avoid (Terminate), Accept (Tolerate), Mitigate (Treat), or Transfer</a:t>
            </a:r>
          </a:p>
          <a:p>
            <a:pPr marL="381000" indent="-381000" defTabSz="762000">
              <a:spcBef>
                <a:spcPct val="60000"/>
              </a:spcBef>
              <a:spcAft>
                <a:spcPct val="15000"/>
              </a:spcAft>
              <a:buSzPct val="80000"/>
              <a:buNone/>
              <a:defRPr/>
            </a:pPr>
            <a:endParaRPr lang="en-AU" sz="1900" kern="0" dirty="0">
              <a:solidFill>
                <a:srgbClr val="007373"/>
              </a:solidFill>
              <a:latin typeface="Arial" pitchFamily="34" charset="0"/>
              <a:cs typeface="Arial" pitchFamily="34" charset="0"/>
            </a:endParaRPr>
          </a:p>
          <a:p>
            <a:endParaRPr lang="en-AU" sz="1900" dirty="0">
              <a:latin typeface="Arial" pitchFamily="34" charset="0"/>
              <a:cs typeface="Arial" pitchFamily="34" charset="0"/>
            </a:endParaRPr>
          </a:p>
          <a:p>
            <a:endParaRPr lang="en-AU" sz="1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79" y="2491011"/>
            <a:ext cx="223202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26289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(Monitor &amp; Review)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91011"/>
            <a:ext cx="222567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04056" y="1146398"/>
            <a:ext cx="6012160" cy="4514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AU" sz="2000" dirty="0">
                <a:latin typeface="Arial" pitchFamily="34" charset="0"/>
                <a:cs typeface="Arial" pitchFamily="34" charset="0"/>
              </a:rPr>
              <a:t>The monitor and review process involves:</a:t>
            </a:r>
          </a:p>
          <a:p>
            <a:pPr marL="0" indent="0">
              <a:buFont typeface="Wingdings" pitchFamily="2" charset="2"/>
              <a:buNone/>
            </a:pPr>
            <a:endParaRPr lang="en-AU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Preparation and issuance of a formal ‘Treatment Plans Ageing Report’. This report provides an insight to Risk Champions as to number of treatment plans which are ‘overdue’, due’ and ‘not yet due’</a:t>
            </a: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Follow-up with each Risk Champion on the implementation status of the treatment plans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Issuance of a formal consolidated ‘Treatment Plans Implementation Status Update Report’ to the TRMC and EROC</a:t>
            </a:r>
            <a:endParaRPr lang="en-A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46181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72362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(Communicate &amp; Consult)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79" y="2492896"/>
            <a:ext cx="223202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39552" y="1484784"/>
            <a:ext cx="6048672" cy="4106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The process is an integral part of creating a positive risk management culture within the company. Taking a consultative approach to risk management, rather than a one way flow of information, stakeholders will understand the rationale behind decision making as well as their importance to managing Company’s risks</a:t>
            </a:r>
          </a:p>
          <a:p>
            <a:pPr>
              <a:spcBef>
                <a:spcPts val="0"/>
              </a:spcBef>
            </a:pP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Furthermore, engaging in multilateral dialogue with stakeholders ensures the comprehensiveness and robustness of each step in the risk management process</a:t>
            </a:r>
          </a:p>
          <a:p>
            <a:pPr>
              <a:spcBef>
                <a:spcPts val="0"/>
              </a:spcBef>
            </a:pP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Ways to communicate and consult include but are not limited to </a:t>
            </a:r>
            <a:r>
              <a:rPr lang="en-US" sz="1700" b="1" i="1" dirty="0">
                <a:latin typeface="Arial" pitchFamily="34" charset="0"/>
                <a:cs typeface="Arial" pitchFamily="34" charset="0"/>
              </a:rPr>
              <a:t>management and staff briefings, risk workshops, risk briefs and news letters, risk interviews, consultation with corporate ERM function etc.</a:t>
            </a:r>
          </a:p>
          <a:p>
            <a:pPr lvl="1">
              <a:spcBef>
                <a:spcPts val="0"/>
              </a:spcBef>
            </a:pPr>
            <a:endParaRPr lang="en-AU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8831" y="980728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Why communicate &amp; consult?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45819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72362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18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(ERM Governance Structure)</a:t>
            </a:r>
            <a:endParaRPr lang="en-US" sz="2000" b="0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830" y="138506"/>
            <a:ext cx="7780586" cy="5522742"/>
            <a:chOff x="222250" y="0"/>
            <a:chExt cx="8921750" cy="5590768"/>
          </a:xfrm>
        </p:grpSpPr>
        <p:sp>
          <p:nvSpPr>
            <p:cNvPr id="9" name="Rectangle 8"/>
            <p:cNvSpPr/>
            <p:nvPr/>
          </p:nvSpPr>
          <p:spPr>
            <a:xfrm>
              <a:off x="7643264" y="0"/>
              <a:ext cx="1500736" cy="101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250" y="1737005"/>
              <a:ext cx="7367112" cy="1969932"/>
            </a:xfrm>
            <a:prstGeom prst="rect">
              <a:avLst/>
            </a:prstGeom>
            <a:noFill/>
            <a:ln w="25400" cap="flat" cmpd="sng" algn="ctr">
              <a:solidFill>
                <a:srgbClr val="00A1DE"/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8989" y="4757908"/>
              <a:ext cx="835598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Phosphate and IM SBU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91892" y="4757908"/>
              <a:ext cx="789525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Aluminium SBU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99564" y="4757908"/>
              <a:ext cx="714583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Precious Metals SBU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39930" y="4757908"/>
              <a:ext cx="939657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noProof="0" dirty="0" err="1">
                  <a:solidFill>
                    <a:srgbClr val="FFFFFF"/>
                  </a:solidFill>
                  <a:latin typeface="Arial"/>
                </a:rPr>
                <a:t>Waad</a:t>
              </a:r>
              <a:r>
                <a:rPr lang="en-US" sz="800" kern="0" dirty="0">
                  <a:solidFill>
                    <a:srgbClr val="FFFFFF"/>
                  </a:solidFill>
                  <a:latin typeface="Arial"/>
                </a:rPr>
                <a:t>’u </a:t>
              </a:r>
              <a:r>
                <a:rPr lang="en-US" sz="800" kern="0" noProof="0" dirty="0" err="1">
                  <a:solidFill>
                    <a:srgbClr val="FFFFFF"/>
                  </a:solidFill>
                  <a:latin typeface="Arial"/>
                </a:rPr>
                <a:t>Shammal</a:t>
              </a:r>
              <a:r>
                <a:rPr lang="en-US" sz="800" kern="0" noProof="0" dirty="0">
                  <a:solidFill>
                    <a:srgbClr val="FFFFFF"/>
                  </a:solidFill>
                  <a:latin typeface="Arial"/>
                </a:rPr>
                <a:t> &amp; Project </a:t>
              </a:r>
              <a:r>
                <a:rPr lang="en-US" sz="800" kern="0" noProof="0" dirty="0" err="1">
                  <a:solidFill>
                    <a:srgbClr val="FFFFFF"/>
                  </a:solidFill>
                  <a:latin typeface="Arial"/>
                </a:rPr>
                <a:t>Mgt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49519" y="4757908"/>
              <a:ext cx="884057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Exploration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91804" y="4757908"/>
              <a:ext cx="790865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Finance &amp; IT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66781" y="4757908"/>
              <a:ext cx="938316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Strategy 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Planning and Development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76370" y="4757908"/>
              <a:ext cx="977859" cy="386046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HR &amp; Sustainability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995936" y="3428999"/>
              <a:ext cx="3537128" cy="224354"/>
            </a:xfrm>
            <a:prstGeom prst="roundRect">
              <a:avLst/>
            </a:prstGeom>
            <a:solidFill>
              <a:srgbClr val="00A1DE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VPs of Businesses / Divisions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80610" y="2818847"/>
              <a:ext cx="1052254" cy="293492"/>
            </a:xfrm>
            <a:prstGeom prst="roundRect">
              <a:avLst/>
            </a:prstGeom>
            <a:solidFill>
              <a:srgbClr val="00A1DE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Head of ERM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78252" y="1249394"/>
              <a:ext cx="1217128" cy="38726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BoM of Affiliates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79270" y="1772816"/>
              <a:ext cx="1052253" cy="302016"/>
            </a:xfrm>
            <a:prstGeom prst="roundRect">
              <a:avLst/>
            </a:prstGeom>
            <a:solidFill>
              <a:srgbClr val="00A1DE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CEO and President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73860" y="1052108"/>
              <a:ext cx="1052253" cy="386046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Audit Committee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68547" y="764705"/>
              <a:ext cx="1081743" cy="38726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Board of Directors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405745" y="1772816"/>
              <a:ext cx="1052253" cy="386046"/>
            </a:xfrm>
            <a:prstGeom prst="roundRect">
              <a:avLst/>
            </a:prstGeom>
            <a:solidFill>
              <a:srgbClr val="00A1DE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Internal Audit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6200000">
              <a:off x="7267153" y="4102721"/>
              <a:ext cx="1480858" cy="772099"/>
            </a:xfrm>
            <a:prstGeom prst="rightArrow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Class III &amp; IV Risks escalated to EROC</a:t>
              </a: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56295" y="4471722"/>
              <a:ext cx="7176768" cy="263047"/>
            </a:xfrm>
            <a:prstGeom prst="triangle">
              <a:avLst>
                <a:gd name="adj" fmla="val 53709"/>
              </a:avLst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t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      Risk Identification &amp; Prioritization</a:t>
              </a: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034514" y="3788530"/>
              <a:ext cx="2363213" cy="308106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t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Risk Filtering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3911" y="1892398"/>
              <a:ext cx="1501304" cy="60159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A1DE"/>
              </a:solidFill>
              <a:prstDash val="sysDash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Executive Risk Oversight Committee (EROC)</a:t>
              </a:r>
            </a:p>
          </p:txBody>
        </p:sp>
        <p:cxnSp>
          <p:nvCxnSpPr>
            <p:cNvPr id="31" name="Elbow Connector 30"/>
            <p:cNvCxnSpPr/>
            <p:nvPr/>
          </p:nvCxnSpPr>
          <p:spPr>
            <a:xfrm rot="5400000" flipH="1" flipV="1">
              <a:off x="1034410" y="2494768"/>
              <a:ext cx="1769469" cy="1270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ysDot"/>
              <a:tailEnd type="none"/>
            </a:ln>
            <a:effectLst/>
          </p:spPr>
        </p:cxnSp>
        <p:cxnSp>
          <p:nvCxnSpPr>
            <p:cNvPr id="33" name="Elbow Connector 28693"/>
            <p:cNvCxnSpPr/>
            <p:nvPr/>
          </p:nvCxnSpPr>
          <p:spPr>
            <a:xfrm flipV="1">
              <a:off x="4206738" y="2543061"/>
              <a:ext cx="9382" cy="277699"/>
            </a:xfrm>
            <a:prstGeom prst="straightConnector1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5" name="Elbow Connector 34"/>
            <p:cNvCxnSpPr>
              <a:stCxn id="26" idx="0"/>
              <a:endCxn id="24" idx="3"/>
            </p:cNvCxnSpPr>
            <p:nvPr/>
          </p:nvCxnSpPr>
          <p:spPr>
            <a:xfrm rot="16200000" flipV="1">
              <a:off x="6565151" y="1406094"/>
              <a:ext cx="527685" cy="205759"/>
            </a:xfrm>
            <a:prstGeom prst="bentConnector2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5665729" y="1708802"/>
              <a:ext cx="490777" cy="2316297"/>
            </a:xfrm>
            <a:prstGeom prst="bentConnector2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5527289" y="1484897"/>
              <a:ext cx="630998" cy="2178168"/>
            </a:xfrm>
            <a:prstGeom prst="bentConnector2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38" name="Rounded Rectangle 37"/>
            <p:cNvSpPr/>
            <p:nvPr/>
          </p:nvSpPr>
          <p:spPr>
            <a:xfrm>
              <a:off x="5035214" y="2949929"/>
              <a:ext cx="1944993" cy="263047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Review of ERM Function and Process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50550" y="2687564"/>
              <a:ext cx="1597816" cy="263047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Sharing of Risks and Controls Assessment</a:t>
              </a:r>
            </a:p>
          </p:txBody>
        </p:sp>
        <p:cxnSp>
          <p:nvCxnSpPr>
            <p:cNvPr id="40" name="Elbow Connector 39"/>
            <p:cNvCxnSpPr>
              <a:stCxn id="24" idx="0"/>
              <a:endCxn id="25" idx="3"/>
            </p:cNvCxnSpPr>
            <p:nvPr/>
          </p:nvCxnSpPr>
          <p:spPr>
            <a:xfrm rot="16200000" flipV="1">
              <a:off x="5428587" y="280040"/>
              <a:ext cx="93771" cy="1450367"/>
            </a:xfrm>
            <a:prstGeom prst="bentConnector2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1" name="Rounded Rectangle 40"/>
            <p:cNvSpPr/>
            <p:nvPr/>
          </p:nvSpPr>
          <p:spPr>
            <a:xfrm>
              <a:off x="273187" y="3811668"/>
              <a:ext cx="1512027" cy="572371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ysDash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Tactical Risk Management Committee (TRMC)</a:t>
              </a:r>
            </a:p>
          </p:txBody>
        </p:sp>
        <p:cxnSp>
          <p:nvCxnSpPr>
            <p:cNvPr id="42" name="Elbow Connector 41"/>
            <p:cNvCxnSpPr>
              <a:stCxn id="22" idx="3"/>
              <a:endCxn id="23" idx="1"/>
            </p:cNvCxnSpPr>
            <p:nvPr/>
          </p:nvCxnSpPr>
          <p:spPr>
            <a:xfrm>
              <a:off x="2695380" y="1443026"/>
              <a:ext cx="983890" cy="48079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4" name="Isosceles Triangle 43"/>
            <p:cNvSpPr/>
            <p:nvPr/>
          </p:nvSpPr>
          <p:spPr>
            <a:xfrm>
              <a:off x="3034514" y="3162575"/>
              <a:ext cx="2363213" cy="216926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t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Risk Filtering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250" y="3741035"/>
              <a:ext cx="7367112" cy="1849733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 rot="16200000">
              <a:off x="7143055" y="2447108"/>
              <a:ext cx="1718331" cy="772099"/>
            </a:xfrm>
            <a:prstGeom prst="rightArrow">
              <a:avLst/>
            </a:prstGeom>
            <a:solidFill>
              <a:srgbClr val="00A1DE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Class  IV Risks escalated to Audit Committee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344182" y="4159962"/>
              <a:ext cx="3742536" cy="243562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Risk Champions assigned for each SBU / Department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>
              <a:off x="4731523" y="1916832"/>
              <a:ext cx="1674222" cy="9133"/>
            </a:xfrm>
            <a:prstGeom prst="straightConnector1">
              <a:avLst/>
            </a:prstGeom>
            <a:noFill/>
            <a:ln w="31750" cap="sq" cmpd="sng" algn="ctr">
              <a:solidFill>
                <a:srgbClr val="002776">
                  <a:shade val="95000"/>
                  <a:satMod val="105000"/>
                </a:srgbClr>
              </a:solidFill>
              <a:prstDash val="sysDot"/>
              <a:round/>
              <a:tailEnd type="none"/>
            </a:ln>
            <a:effectLst/>
          </p:spPr>
        </p:cxnSp>
        <p:cxnSp>
          <p:nvCxnSpPr>
            <p:cNvPr id="49" name="Elbow Connector 48"/>
            <p:cNvCxnSpPr>
              <a:stCxn id="23" idx="0"/>
              <a:endCxn id="24" idx="1"/>
            </p:cNvCxnSpPr>
            <p:nvPr/>
          </p:nvCxnSpPr>
          <p:spPr>
            <a:xfrm rot="5400000" flipH="1" flipV="1">
              <a:off x="4675786" y="774743"/>
              <a:ext cx="527685" cy="1468463"/>
            </a:xfrm>
            <a:prstGeom prst="bentConnector2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>
            <a:xfrm>
              <a:off x="312088" y="5301208"/>
              <a:ext cx="731520" cy="274320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MPC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Arial"/>
                </a:rPr>
                <a:t>MIMC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187624" y="5316448"/>
              <a:ext cx="731520" cy="274320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979712" y="5301208"/>
              <a:ext cx="731520" cy="274320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MGBM</a:t>
              </a:r>
            </a:p>
          </p:txBody>
        </p:sp>
        <p:cxnSp>
          <p:nvCxnSpPr>
            <p:cNvPr id="53" name="Elbow Connector 28693"/>
            <p:cNvCxnSpPr/>
            <p:nvPr/>
          </p:nvCxnSpPr>
          <p:spPr>
            <a:xfrm flipH="1" flipV="1">
              <a:off x="677848" y="5117945"/>
              <a:ext cx="1341" cy="198503"/>
            </a:xfrm>
            <a:prstGeom prst="straightConnector1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4" name="Elbow Connector 28693"/>
            <p:cNvCxnSpPr/>
            <p:nvPr/>
          </p:nvCxnSpPr>
          <p:spPr>
            <a:xfrm flipH="1" flipV="1">
              <a:off x="1564133" y="5117945"/>
              <a:ext cx="1341" cy="198503"/>
            </a:xfrm>
            <a:prstGeom prst="straightConnector1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5" name="Elbow Connector 28693"/>
            <p:cNvCxnSpPr/>
            <p:nvPr/>
          </p:nvCxnSpPr>
          <p:spPr>
            <a:xfrm flipH="1" flipV="1">
              <a:off x="2330368" y="5129948"/>
              <a:ext cx="1341" cy="198503"/>
            </a:xfrm>
            <a:prstGeom prst="straightConnector1">
              <a:avLst/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56" name="Rounded Rectangle 55"/>
            <p:cNvSpPr/>
            <p:nvPr/>
          </p:nvSpPr>
          <p:spPr>
            <a:xfrm>
              <a:off x="320420" y="3429000"/>
              <a:ext cx="3585386" cy="224353"/>
            </a:xfrm>
            <a:prstGeom prst="roundRect">
              <a:avLst/>
            </a:prstGeom>
            <a:solidFill>
              <a:srgbClr val="00A1DE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Affiliate’s President</a:t>
              </a:r>
            </a:p>
          </p:txBody>
        </p:sp>
        <p:cxnSp>
          <p:nvCxnSpPr>
            <p:cNvPr id="57" name="Elbow Connector 56"/>
            <p:cNvCxnSpPr/>
            <p:nvPr/>
          </p:nvCxnSpPr>
          <p:spPr>
            <a:xfrm rot="16200000" flipH="1">
              <a:off x="1324316" y="2508077"/>
              <a:ext cx="1742848" cy="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002776">
                  <a:shade val="95000"/>
                  <a:satMod val="105000"/>
                </a:srgbClr>
              </a:solidFill>
              <a:prstDash val="sysDot"/>
              <a:tailEnd type="none"/>
            </a:ln>
            <a:effectLst/>
          </p:spPr>
        </p:cxnSp>
      </p:grpSp>
      <p:sp>
        <p:nvSpPr>
          <p:cNvPr id="5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582331" y="2410579"/>
            <a:ext cx="917661" cy="298341"/>
          </a:xfrm>
          <a:prstGeom prst="roundRect">
            <a:avLst/>
          </a:prstGeom>
          <a:solidFill>
            <a:srgbClr val="00A1D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VP Finance</a:t>
            </a:r>
          </a:p>
        </p:txBody>
      </p:sp>
      <p:cxnSp>
        <p:nvCxnSpPr>
          <p:cNvPr id="60" name="Elbow Connector 28693"/>
          <p:cNvCxnSpPr/>
          <p:nvPr/>
        </p:nvCxnSpPr>
        <p:spPr>
          <a:xfrm flipV="1">
            <a:off x="3995936" y="2146568"/>
            <a:ext cx="8182" cy="274320"/>
          </a:xfrm>
          <a:prstGeom prst="straightConnector1">
            <a:avLst/>
          </a:prstGeom>
          <a:noFill/>
          <a:ln w="31750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9223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71578"/>
              </p:ext>
            </p:extLst>
          </p:nvPr>
        </p:nvGraphicFramePr>
        <p:xfrm>
          <a:off x="611560" y="1212428"/>
          <a:ext cx="56261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5626100" imgH="5168900" progId="Word.Document.12">
                  <p:link updateAutomatic="1"/>
                </p:oleObj>
              </mc:Choice>
              <mc:Fallback>
                <p:oleObj name="Document" r:id="rId4" imgW="5626100" imgH="5168900" progId="Word.Document.12">
                  <p:link updateAutomatic="1"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212428"/>
                        <a:ext cx="5626100" cy="516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ounded Rectangular Callout 31"/>
          <p:cNvSpPr/>
          <p:nvPr/>
        </p:nvSpPr>
        <p:spPr>
          <a:xfrm>
            <a:off x="3594795" y="819051"/>
            <a:ext cx="1215241" cy="390614"/>
          </a:xfrm>
          <a:prstGeom prst="wedgeRoundRectCallout">
            <a:avLst>
              <a:gd name="adj1" fmla="val -25002"/>
              <a:gd name="adj2" fmla="val 7031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Risk Reference </a:t>
            </a:r>
          </a:p>
          <a:p>
            <a:pPr algn="ctr"/>
            <a:r>
              <a:rPr lang="en-US" sz="1000" dirty="0"/>
              <a:t>Number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4887784" y="941825"/>
            <a:ext cx="1215241" cy="390614"/>
          </a:xfrm>
          <a:prstGeom prst="wedgeRoundRectCallout">
            <a:avLst>
              <a:gd name="adj1" fmla="val -25002"/>
              <a:gd name="adj2" fmla="val 7031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Define Risk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1813905" y="1258108"/>
            <a:ext cx="1750973" cy="390614"/>
          </a:xfrm>
          <a:prstGeom prst="wedgeRoundRectCallout">
            <a:avLst>
              <a:gd name="adj1" fmla="val -71618"/>
              <a:gd name="adj2" fmla="val 3522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Assign a Risk Category using ERM Quick Guide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1190721" y="2034869"/>
            <a:ext cx="1750973" cy="836379"/>
          </a:xfrm>
          <a:prstGeom prst="wedgeRoundRectCallout">
            <a:avLst>
              <a:gd name="adj1" fmla="val -66400"/>
              <a:gd name="adj2" fmla="val -4232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Identify the root causes because of which this risk can materialize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4012297" y="1998325"/>
            <a:ext cx="1750973" cy="836379"/>
          </a:xfrm>
          <a:prstGeom prst="wedgeRoundRectCallout">
            <a:avLst>
              <a:gd name="adj1" fmla="val -66400"/>
              <a:gd name="adj2" fmla="val -4232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Identify the possible consequences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should this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risk materialize</a:t>
            </a:r>
          </a:p>
        </p:txBody>
      </p:sp>
      <p:sp>
        <p:nvSpPr>
          <p:cNvPr id="64" name="Rounded Rectangular Callout 63"/>
          <p:cNvSpPr/>
          <p:nvPr/>
        </p:nvSpPr>
        <p:spPr>
          <a:xfrm>
            <a:off x="1637368" y="3035846"/>
            <a:ext cx="1750973" cy="474940"/>
          </a:xfrm>
          <a:prstGeom prst="wedgeRoundRectCallout">
            <a:avLst>
              <a:gd name="adj1" fmla="val -70575"/>
              <a:gd name="adj2" fmla="val -3500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Assign Likelihood using likelihood Scale in ERM Quick Guide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4012297" y="2886753"/>
            <a:ext cx="1750973" cy="474940"/>
          </a:xfrm>
          <a:prstGeom prst="wedgeRoundRectCallout">
            <a:avLst>
              <a:gd name="adj1" fmla="val -69531"/>
              <a:gd name="adj2" fmla="val 3809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Assign Impact using Impact Scales in ERM Quick Guide</a:t>
            </a:r>
          </a:p>
        </p:txBody>
      </p:sp>
      <p:sp>
        <p:nvSpPr>
          <p:cNvPr id="66" name="Rounded Rectangular Callout 65"/>
          <p:cNvSpPr/>
          <p:nvPr/>
        </p:nvSpPr>
        <p:spPr>
          <a:xfrm>
            <a:off x="5846754" y="2774345"/>
            <a:ext cx="1338933" cy="894518"/>
          </a:xfrm>
          <a:prstGeom prst="wedgeRoundRectCallout">
            <a:avLst>
              <a:gd name="adj1" fmla="val -69531"/>
              <a:gd name="adj2" fmla="val 3809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Add Likelihood and Impact to arrive at the inherent risk rating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1076218" y="3891753"/>
            <a:ext cx="1440392" cy="697134"/>
          </a:xfrm>
          <a:prstGeom prst="wedgeRoundRectCallout">
            <a:avLst>
              <a:gd name="adj1" fmla="val -67965"/>
              <a:gd name="adj2" fmla="val -215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Identify and document the relevant controls in place to mitigate the risk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2876156" y="4025877"/>
            <a:ext cx="1039965" cy="316327"/>
          </a:xfrm>
          <a:prstGeom prst="wedgeRoundRectCallout">
            <a:avLst>
              <a:gd name="adj1" fmla="val -63269"/>
              <a:gd name="adj2" fmla="val -446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Identify the Control Owner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4679151" y="4025877"/>
            <a:ext cx="1039965" cy="316327"/>
          </a:xfrm>
          <a:prstGeom prst="wedgeRoundRectCallout">
            <a:avLst>
              <a:gd name="adj1" fmla="val -63269"/>
              <a:gd name="adj2" fmla="val -446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Document the control frequency</a:t>
            </a:r>
          </a:p>
        </p:txBody>
      </p:sp>
      <p:sp>
        <p:nvSpPr>
          <p:cNvPr id="88" name="Rounded Rectangular Callout 87"/>
          <p:cNvSpPr/>
          <p:nvPr/>
        </p:nvSpPr>
        <p:spPr>
          <a:xfrm flipH="1">
            <a:off x="1813905" y="4406161"/>
            <a:ext cx="1500168" cy="507284"/>
          </a:xfrm>
          <a:prstGeom prst="wedgeRoundRectCallout">
            <a:avLst>
              <a:gd name="adj1" fmla="val -92447"/>
              <a:gd name="adj2" fmla="val -285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Assign Control Rating using Control Rating Scale in the ERM Quick Guide</a:t>
            </a:r>
          </a:p>
        </p:txBody>
      </p:sp>
      <p:sp>
        <p:nvSpPr>
          <p:cNvPr id="89" name="Rounded Rectangular Callout 88"/>
          <p:cNvSpPr/>
          <p:nvPr/>
        </p:nvSpPr>
        <p:spPr>
          <a:xfrm>
            <a:off x="5872914" y="3958902"/>
            <a:ext cx="1338933" cy="894518"/>
          </a:xfrm>
          <a:prstGeom prst="wedgeRoundRectCallout">
            <a:avLst>
              <a:gd name="adj1" fmla="val -69531"/>
              <a:gd name="adj2" fmla="val 380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Arrive at the Residual Risk Rating (i.e. Net Risk)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using Interpretation Scale in the ERM Quick Guide</a:t>
            </a:r>
          </a:p>
        </p:txBody>
      </p:sp>
      <p:sp>
        <p:nvSpPr>
          <p:cNvPr id="90" name="Rounded Rectangular Callout 89"/>
          <p:cNvSpPr/>
          <p:nvPr/>
        </p:nvSpPr>
        <p:spPr>
          <a:xfrm>
            <a:off x="736505" y="5283786"/>
            <a:ext cx="1440392" cy="697134"/>
          </a:xfrm>
          <a:prstGeom prst="wedgeRoundRectCallout">
            <a:avLst>
              <a:gd name="adj1" fmla="val -32442"/>
              <a:gd name="adj2" fmla="val -6216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Document the treatment plans that would best mitigate the risk</a:t>
            </a:r>
          </a:p>
        </p:txBody>
      </p:sp>
      <p:sp>
        <p:nvSpPr>
          <p:cNvPr id="91" name="Rounded Rectangular Callout 90"/>
          <p:cNvSpPr/>
          <p:nvPr/>
        </p:nvSpPr>
        <p:spPr>
          <a:xfrm>
            <a:off x="2668145" y="5283786"/>
            <a:ext cx="1440392" cy="697134"/>
          </a:xfrm>
          <a:prstGeom prst="wedgeRoundRectCallout">
            <a:avLst>
              <a:gd name="adj1" fmla="val -32442"/>
              <a:gd name="adj2" fmla="val -6216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For every treatment plan documented, identify the Risk and Action owners</a:t>
            </a:r>
          </a:p>
        </p:txBody>
      </p:sp>
      <p:sp>
        <p:nvSpPr>
          <p:cNvPr id="92" name="Rounded Rectangular Callout 91"/>
          <p:cNvSpPr/>
          <p:nvPr/>
        </p:nvSpPr>
        <p:spPr>
          <a:xfrm>
            <a:off x="4626085" y="5286701"/>
            <a:ext cx="1440392" cy="697134"/>
          </a:xfrm>
          <a:prstGeom prst="wedgeRoundRectCallout">
            <a:avLst>
              <a:gd name="adj1" fmla="val -32442"/>
              <a:gd name="adj2" fmla="val -6216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For every treatment plan documented, provide an implementation due date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32048" y="332656"/>
            <a:ext cx="72362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18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(Risk Register Template)</a:t>
            </a:r>
            <a:endParaRPr lang="en-US" sz="2000" b="0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59013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1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3632" y="6356350"/>
            <a:ext cx="293168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(overview)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7544" y="1042987"/>
            <a:ext cx="7677150" cy="4516438"/>
            <a:chOff x="2228850" y="1447800"/>
            <a:chExt cx="7677150" cy="4516438"/>
          </a:xfrm>
        </p:grpSpPr>
        <p:sp>
          <p:nvSpPr>
            <p:cNvPr id="53" name="Rectangle 2050"/>
            <p:cNvSpPr txBox="1">
              <a:spLocks noChangeArrowheads="1"/>
            </p:cNvSpPr>
            <p:nvPr/>
          </p:nvSpPr>
          <p:spPr bwMode="auto">
            <a:xfrm>
              <a:off x="2228850" y="1447800"/>
              <a:ext cx="7677150" cy="86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ct val="60000"/>
                </a:spcBef>
                <a:spcAft>
                  <a:spcPct val="1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n-AU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Based on the ISO 31000 standard on </a:t>
              </a:r>
              <a:r>
                <a:rPr lang="en-AU" sz="2200" b="1" kern="0" noProof="0" dirty="0">
                  <a:solidFill>
                    <a:srgbClr val="000000"/>
                  </a:solidFill>
                  <a:latin typeface="Arial"/>
                </a:rPr>
                <a:t>risk management</a:t>
              </a:r>
              <a:r>
                <a:rPr kumimoji="0" lang="en-AU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 which involves a 7 step process:</a:t>
              </a:r>
            </a:p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ct val="60000"/>
                </a:spcBef>
                <a:spcAft>
                  <a:spcPct val="15000"/>
                </a:spcAft>
                <a:buClrTx/>
                <a:buSzPct val="80000"/>
                <a:buFont typeface="Wingdings" pitchFamily="2" charset="2"/>
                <a:buChar char="n"/>
                <a:tabLst/>
                <a:defRPr/>
              </a:pPr>
              <a:endParaRPr kumimoji="0" lang="en-AU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Line 2052"/>
            <p:cNvSpPr>
              <a:spLocks noChangeShapeType="1"/>
            </p:cNvSpPr>
            <p:nvPr/>
          </p:nvSpPr>
          <p:spPr bwMode="auto">
            <a:xfrm flipH="1">
              <a:off x="4419600" y="2498725"/>
              <a:ext cx="19050" cy="3465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2053"/>
            <p:cNvSpPr txBox="1">
              <a:spLocks noChangeArrowheads="1"/>
            </p:cNvSpPr>
            <p:nvPr/>
          </p:nvSpPr>
          <p:spPr bwMode="auto">
            <a:xfrm>
              <a:off x="3162300" y="2730500"/>
              <a:ext cx="2249488" cy="541338"/>
            </a:xfrm>
            <a:prstGeom prst="rect">
              <a:avLst/>
            </a:prstGeom>
            <a:gradFill rotWithShape="0">
              <a:gsLst>
                <a:gs pos="0">
                  <a:srgbClr val="008080"/>
                </a:gs>
                <a:gs pos="50000">
                  <a:srgbClr val="008080">
                    <a:gamma/>
                    <a:tint val="18039"/>
                    <a:invGamma/>
                  </a:srgbClr>
                </a:gs>
                <a:gs pos="100000">
                  <a:srgbClr val="00808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</a:rPr>
                <a:t>Establish the Context</a:t>
              </a:r>
            </a:p>
          </p:txBody>
        </p:sp>
        <p:sp>
          <p:nvSpPr>
            <p:cNvPr id="56" name="Text Box 2054"/>
            <p:cNvSpPr txBox="1">
              <a:spLocks noChangeArrowheads="1"/>
            </p:cNvSpPr>
            <p:nvPr/>
          </p:nvSpPr>
          <p:spPr bwMode="auto">
            <a:xfrm>
              <a:off x="3162300" y="3508375"/>
              <a:ext cx="2249488" cy="368300"/>
            </a:xfrm>
            <a:prstGeom prst="rect">
              <a:avLst/>
            </a:prstGeom>
            <a:gradFill rotWithShape="0">
              <a:gsLst>
                <a:gs pos="0">
                  <a:srgbClr val="008080"/>
                </a:gs>
                <a:gs pos="50000">
                  <a:srgbClr val="008080">
                    <a:gamma/>
                    <a:tint val="18039"/>
                    <a:invGamma/>
                  </a:srgbClr>
                </a:gs>
                <a:gs pos="100000">
                  <a:srgbClr val="00808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</a:rPr>
                <a:t>Identify Risks</a:t>
              </a:r>
            </a:p>
          </p:txBody>
        </p:sp>
        <p:sp>
          <p:nvSpPr>
            <p:cNvPr id="57" name="Text Box 2055"/>
            <p:cNvSpPr txBox="1">
              <a:spLocks noChangeArrowheads="1"/>
            </p:cNvSpPr>
            <p:nvPr/>
          </p:nvSpPr>
          <p:spPr bwMode="auto">
            <a:xfrm>
              <a:off x="3175000" y="5356225"/>
              <a:ext cx="2251075" cy="366713"/>
            </a:xfrm>
            <a:prstGeom prst="rect">
              <a:avLst/>
            </a:prstGeom>
            <a:gradFill rotWithShape="0">
              <a:gsLst>
                <a:gs pos="0">
                  <a:srgbClr val="007E7E"/>
                </a:gs>
                <a:gs pos="50000">
                  <a:srgbClr val="007E7E">
                    <a:gamma/>
                    <a:tint val="18039"/>
                    <a:invGamma/>
                  </a:srgbClr>
                </a:gs>
                <a:gs pos="100000">
                  <a:srgbClr val="007E7E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</a:rPr>
                <a:t>Treat Risks</a:t>
              </a:r>
            </a:p>
          </p:txBody>
        </p:sp>
        <p:sp>
          <p:nvSpPr>
            <p:cNvPr id="58" name="Text Box 2056"/>
            <p:cNvSpPr txBox="1">
              <a:spLocks noChangeArrowheads="1"/>
            </p:cNvSpPr>
            <p:nvPr/>
          </p:nvSpPr>
          <p:spPr bwMode="auto">
            <a:xfrm>
              <a:off x="3173413" y="4729163"/>
              <a:ext cx="2249487" cy="369887"/>
            </a:xfrm>
            <a:prstGeom prst="rect">
              <a:avLst/>
            </a:prstGeom>
            <a:gradFill rotWithShape="0">
              <a:gsLst>
                <a:gs pos="0">
                  <a:srgbClr val="007E7E"/>
                </a:gs>
                <a:gs pos="50000">
                  <a:srgbClr val="007E7E">
                    <a:gamma/>
                    <a:tint val="18039"/>
                    <a:invGamma/>
                  </a:srgbClr>
                </a:gs>
                <a:gs pos="100000">
                  <a:srgbClr val="007E7E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</a:rPr>
                <a:t>Evaluate Risks</a:t>
              </a:r>
            </a:p>
          </p:txBody>
        </p:sp>
        <p:sp>
          <p:nvSpPr>
            <p:cNvPr id="59" name="Text Box 2057"/>
            <p:cNvSpPr txBox="1">
              <a:spLocks noChangeArrowheads="1"/>
            </p:cNvSpPr>
            <p:nvPr/>
          </p:nvSpPr>
          <p:spPr bwMode="auto">
            <a:xfrm>
              <a:off x="3162300" y="4151313"/>
              <a:ext cx="2249488" cy="360362"/>
            </a:xfrm>
            <a:prstGeom prst="rect">
              <a:avLst/>
            </a:prstGeom>
            <a:gradFill rotWithShape="0">
              <a:gsLst>
                <a:gs pos="0">
                  <a:srgbClr val="007E7E"/>
                </a:gs>
                <a:gs pos="50000">
                  <a:srgbClr val="007E7E">
                    <a:gamma/>
                    <a:tint val="18039"/>
                    <a:invGamma/>
                  </a:srgbClr>
                </a:gs>
                <a:gs pos="100000">
                  <a:srgbClr val="007E7E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</a:rPr>
                <a:t>Analyse Risks</a:t>
              </a:r>
            </a:p>
          </p:txBody>
        </p:sp>
        <p:grpSp>
          <p:nvGrpSpPr>
            <p:cNvPr id="60" name="Group 2058"/>
            <p:cNvGrpSpPr>
              <a:grpSpLocks/>
            </p:cNvGrpSpPr>
            <p:nvPr/>
          </p:nvGrpSpPr>
          <p:grpSpPr bwMode="auto">
            <a:xfrm>
              <a:off x="5438775" y="2998788"/>
              <a:ext cx="395288" cy="2547937"/>
              <a:chOff x="4518" y="2830"/>
              <a:chExt cx="471" cy="2215"/>
            </a:xfrm>
          </p:grpSpPr>
          <p:sp>
            <p:nvSpPr>
              <p:cNvPr id="83" name="Line 2059"/>
              <p:cNvSpPr>
                <a:spLocks noChangeShapeType="1"/>
              </p:cNvSpPr>
              <p:nvPr/>
            </p:nvSpPr>
            <p:spPr bwMode="auto">
              <a:xfrm>
                <a:off x="4532" y="2830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sm"/>
                <a:tailEnd type="triangle" w="med" len="sm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2060"/>
              <p:cNvSpPr>
                <a:spLocks noChangeShapeType="1"/>
              </p:cNvSpPr>
              <p:nvPr/>
            </p:nvSpPr>
            <p:spPr bwMode="auto">
              <a:xfrm>
                <a:off x="4532" y="3419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sm"/>
                <a:tailEnd type="triangle" w="med" len="sm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2061"/>
              <p:cNvSpPr>
                <a:spLocks noChangeShapeType="1"/>
              </p:cNvSpPr>
              <p:nvPr/>
            </p:nvSpPr>
            <p:spPr bwMode="auto">
              <a:xfrm>
                <a:off x="4518" y="3979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sm"/>
                <a:tailEnd type="triangle" w="med" len="sm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Line 2062"/>
              <p:cNvSpPr>
                <a:spLocks noChangeShapeType="1"/>
              </p:cNvSpPr>
              <p:nvPr/>
            </p:nvSpPr>
            <p:spPr bwMode="auto">
              <a:xfrm>
                <a:off x="4532" y="4482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sm"/>
                <a:tailEnd type="triangle" w="med" len="sm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2063"/>
              <p:cNvSpPr>
                <a:spLocks noChangeShapeType="1"/>
              </p:cNvSpPr>
              <p:nvPr/>
            </p:nvSpPr>
            <p:spPr bwMode="auto">
              <a:xfrm>
                <a:off x="4533" y="5045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sm"/>
                <a:tailEnd type="triangle" w="med" len="sm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2064"/>
            <p:cNvGrpSpPr>
              <a:grpSpLocks/>
            </p:cNvGrpSpPr>
            <p:nvPr/>
          </p:nvGrpSpPr>
          <p:grpSpPr bwMode="auto">
            <a:xfrm>
              <a:off x="6491288" y="2870200"/>
              <a:ext cx="525462" cy="2824163"/>
              <a:chOff x="6099" y="2451"/>
              <a:chExt cx="912" cy="2810"/>
            </a:xfrm>
          </p:grpSpPr>
          <p:sp>
            <p:nvSpPr>
              <p:cNvPr id="78" name="AutoShape 2065"/>
              <p:cNvSpPr>
                <a:spLocks noChangeArrowheads="1"/>
              </p:cNvSpPr>
              <p:nvPr/>
            </p:nvSpPr>
            <p:spPr bwMode="auto">
              <a:xfrm>
                <a:off x="6099" y="2451"/>
                <a:ext cx="912" cy="285"/>
              </a:xfrm>
              <a:prstGeom prst="leftArrow">
                <a:avLst>
                  <a:gd name="adj1" fmla="val 50000"/>
                  <a:gd name="adj2" fmla="val 80000"/>
                </a:avLst>
              </a:prstGeom>
              <a:solidFill>
                <a:srgbClr val="00595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AutoShape 2066"/>
              <p:cNvSpPr>
                <a:spLocks noChangeArrowheads="1"/>
              </p:cNvSpPr>
              <p:nvPr/>
            </p:nvSpPr>
            <p:spPr bwMode="auto">
              <a:xfrm>
                <a:off x="6099" y="3093"/>
                <a:ext cx="912" cy="285"/>
              </a:xfrm>
              <a:prstGeom prst="leftArrow">
                <a:avLst>
                  <a:gd name="adj1" fmla="val 50000"/>
                  <a:gd name="adj2" fmla="val 80000"/>
                </a:avLst>
              </a:prstGeom>
              <a:solidFill>
                <a:srgbClr val="00595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AutoShape 2067"/>
              <p:cNvSpPr>
                <a:spLocks noChangeArrowheads="1"/>
              </p:cNvSpPr>
              <p:nvPr/>
            </p:nvSpPr>
            <p:spPr bwMode="auto">
              <a:xfrm>
                <a:off x="6099" y="3753"/>
                <a:ext cx="912" cy="285"/>
              </a:xfrm>
              <a:prstGeom prst="leftArrow">
                <a:avLst>
                  <a:gd name="adj1" fmla="val 50000"/>
                  <a:gd name="adj2" fmla="val 80000"/>
                </a:avLst>
              </a:prstGeom>
              <a:solidFill>
                <a:srgbClr val="00595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AutoShape 2068"/>
              <p:cNvSpPr>
                <a:spLocks noChangeArrowheads="1"/>
              </p:cNvSpPr>
              <p:nvPr/>
            </p:nvSpPr>
            <p:spPr bwMode="auto">
              <a:xfrm>
                <a:off x="6099" y="4335"/>
                <a:ext cx="912" cy="285"/>
              </a:xfrm>
              <a:prstGeom prst="leftArrow">
                <a:avLst>
                  <a:gd name="adj1" fmla="val 50000"/>
                  <a:gd name="adj2" fmla="val 80000"/>
                </a:avLst>
              </a:prstGeom>
              <a:solidFill>
                <a:srgbClr val="00595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AutoShape 2069"/>
              <p:cNvSpPr>
                <a:spLocks noChangeArrowheads="1"/>
              </p:cNvSpPr>
              <p:nvPr/>
            </p:nvSpPr>
            <p:spPr bwMode="auto">
              <a:xfrm>
                <a:off x="6099" y="4976"/>
                <a:ext cx="912" cy="285"/>
              </a:xfrm>
              <a:prstGeom prst="leftArrow">
                <a:avLst>
                  <a:gd name="adj1" fmla="val 50000"/>
                  <a:gd name="adj2" fmla="val 80000"/>
                </a:avLst>
              </a:prstGeom>
              <a:solidFill>
                <a:srgbClr val="00595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Text Box 2070"/>
            <p:cNvSpPr txBox="1">
              <a:spLocks noChangeArrowheads="1"/>
            </p:cNvSpPr>
            <p:nvPr/>
          </p:nvSpPr>
          <p:spPr bwMode="auto">
            <a:xfrm>
              <a:off x="7046913" y="2670175"/>
              <a:ext cx="2632075" cy="68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Establish the Context: </a:t>
              </a: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Set internal, external, and risk management context</a:t>
              </a:r>
            </a:p>
          </p:txBody>
        </p:sp>
        <p:sp>
          <p:nvSpPr>
            <p:cNvPr id="63" name="Text Box 2072"/>
            <p:cNvSpPr txBox="1">
              <a:spLocks noChangeArrowheads="1"/>
            </p:cNvSpPr>
            <p:nvPr/>
          </p:nvSpPr>
          <p:spPr bwMode="auto">
            <a:xfrm>
              <a:off x="7027863" y="4645025"/>
              <a:ext cx="26320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Evaluate: </a:t>
              </a:r>
              <a:r>
                <a:rPr kumimoji="0" lang="en-A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Document</a:t>
              </a:r>
              <a:r>
                <a:rPr kumimoji="0" lang="en-AU" sz="1400" i="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AU" sz="1400" kern="0" noProof="0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en-AU" sz="1400" kern="0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valuate the existing controls 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2073"/>
            <p:cNvSpPr txBox="1">
              <a:spLocks noChangeArrowheads="1"/>
            </p:cNvSpPr>
            <p:nvPr/>
          </p:nvSpPr>
          <p:spPr bwMode="auto">
            <a:xfrm>
              <a:off x="7046913" y="5276850"/>
              <a:ext cx="2632075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Treatment Options:</a:t>
              </a:r>
              <a:br>
                <a:rPr kumimoji="0" lang="en-AU" sz="14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</a:br>
              <a:r>
                <a:rPr kumimoji="0" lang="en-AU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Reduce, avoid, transfer or retain</a:t>
              </a:r>
            </a:p>
          </p:txBody>
        </p:sp>
        <p:sp>
          <p:nvSpPr>
            <p:cNvPr id="65" name="Line 2077"/>
            <p:cNvSpPr>
              <a:spLocks noChangeShapeType="1"/>
            </p:cNvSpPr>
            <p:nvPr/>
          </p:nvSpPr>
          <p:spPr bwMode="auto">
            <a:xfrm>
              <a:off x="4419600" y="5956300"/>
              <a:ext cx="1676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2078"/>
            <p:cNvSpPr>
              <a:spLocks noChangeShapeType="1"/>
            </p:cNvSpPr>
            <p:nvPr/>
          </p:nvSpPr>
          <p:spPr bwMode="auto">
            <a:xfrm flipV="1">
              <a:off x="6096000" y="5675313"/>
              <a:ext cx="0" cy="280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2080"/>
            <p:cNvSpPr txBox="1">
              <a:spLocks noChangeArrowheads="1"/>
            </p:cNvSpPr>
            <p:nvPr/>
          </p:nvSpPr>
          <p:spPr bwMode="auto">
            <a:xfrm rot="5400000">
              <a:off x="4596607" y="4004469"/>
              <a:ext cx="3001962" cy="406400"/>
            </a:xfrm>
            <a:prstGeom prst="rect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Monitor &amp; Review</a:t>
              </a:r>
            </a:p>
          </p:txBody>
        </p:sp>
        <p:sp>
          <p:nvSpPr>
            <p:cNvPr id="68" name="Text Box 2081"/>
            <p:cNvSpPr txBox="1">
              <a:spLocks noChangeArrowheads="1"/>
            </p:cNvSpPr>
            <p:nvPr/>
          </p:nvSpPr>
          <p:spPr bwMode="auto">
            <a:xfrm rot="-5400000">
              <a:off x="796925" y="3978276"/>
              <a:ext cx="3413125" cy="406400"/>
            </a:xfrm>
            <a:prstGeom prst="rect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Communicate &amp; Consult</a:t>
              </a:r>
            </a:p>
          </p:txBody>
        </p:sp>
        <p:sp>
          <p:nvSpPr>
            <p:cNvPr id="69" name="Line 2059"/>
            <p:cNvSpPr>
              <a:spLocks noChangeShapeType="1"/>
            </p:cNvSpPr>
            <p:nvPr/>
          </p:nvSpPr>
          <p:spPr bwMode="auto">
            <a:xfrm>
              <a:off x="2725738" y="3017838"/>
              <a:ext cx="382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059"/>
            <p:cNvSpPr>
              <a:spLocks noChangeShapeType="1"/>
            </p:cNvSpPr>
            <p:nvPr/>
          </p:nvSpPr>
          <p:spPr bwMode="auto">
            <a:xfrm>
              <a:off x="2743200" y="3681413"/>
              <a:ext cx="382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2059"/>
            <p:cNvSpPr>
              <a:spLocks noChangeShapeType="1"/>
            </p:cNvSpPr>
            <p:nvPr/>
          </p:nvSpPr>
          <p:spPr bwMode="auto">
            <a:xfrm>
              <a:off x="2749550" y="4310063"/>
              <a:ext cx="382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2059"/>
            <p:cNvSpPr>
              <a:spLocks noChangeShapeType="1"/>
            </p:cNvSpPr>
            <p:nvPr/>
          </p:nvSpPr>
          <p:spPr bwMode="auto">
            <a:xfrm>
              <a:off x="2743200" y="4889500"/>
              <a:ext cx="382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2059"/>
            <p:cNvSpPr>
              <a:spLocks noChangeShapeType="1"/>
            </p:cNvSpPr>
            <p:nvPr/>
          </p:nvSpPr>
          <p:spPr bwMode="auto">
            <a:xfrm>
              <a:off x="2738438" y="5553075"/>
              <a:ext cx="382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2078"/>
            <p:cNvSpPr>
              <a:spLocks noChangeShapeType="1"/>
            </p:cNvSpPr>
            <p:nvPr/>
          </p:nvSpPr>
          <p:spPr bwMode="auto">
            <a:xfrm flipV="1">
              <a:off x="6089650" y="2487613"/>
              <a:ext cx="63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2078"/>
            <p:cNvSpPr>
              <a:spLocks noChangeShapeType="1"/>
            </p:cNvSpPr>
            <p:nvPr/>
          </p:nvSpPr>
          <p:spPr bwMode="auto">
            <a:xfrm flipH="1" flipV="1">
              <a:off x="4425950" y="2498725"/>
              <a:ext cx="1670050" cy="1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071"/>
            <p:cNvSpPr txBox="1">
              <a:spLocks noChangeArrowheads="1"/>
            </p:cNvSpPr>
            <p:nvPr/>
          </p:nvSpPr>
          <p:spPr bwMode="auto">
            <a:xfrm>
              <a:off x="7029450" y="3499612"/>
              <a:ext cx="2876550" cy="40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Identify Risks: </a:t>
              </a: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What can go wrong </a:t>
              </a:r>
            </a:p>
          </p:txBody>
        </p:sp>
        <p:sp>
          <p:nvSpPr>
            <p:cNvPr id="77" name="Text Box 2079"/>
            <p:cNvSpPr txBox="1">
              <a:spLocks noChangeArrowheads="1"/>
            </p:cNvSpPr>
            <p:nvPr/>
          </p:nvSpPr>
          <p:spPr bwMode="auto">
            <a:xfrm>
              <a:off x="7065963" y="4054475"/>
              <a:ext cx="2632075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Analysis Risks: </a:t>
              </a: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Understand the likelihood</a:t>
              </a:r>
              <a:r>
                <a:rPr kumimoji="0" lang="en-AU" sz="1400" b="0" i="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and </a:t>
              </a: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impact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085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3632" y="6356350"/>
            <a:ext cx="293168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(Risk Owner)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8946" y="1124744"/>
            <a:ext cx="6915150" cy="451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1000" indent="-381000" algn="l" defTabSz="762000" rtl="0" eaLnBrk="0" fontAlgn="base" hangingPunct="0">
              <a:spcBef>
                <a:spcPct val="60000"/>
              </a:spcBef>
              <a:spcAft>
                <a:spcPct val="15000"/>
              </a:spcAft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276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89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4pPr>
            <a:lvl5pPr marL="21145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5pPr>
            <a:lvl6pPr marL="25717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6pPr>
            <a:lvl7pPr marL="30289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7pPr>
            <a:lvl8pPr marL="34861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8pPr>
            <a:lvl9pPr marL="3943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Risk Owner :</a:t>
            </a: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a person or entity with the accountability and authority to manage a risk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Focuses on:</a:t>
            </a:r>
          </a:p>
          <a:p>
            <a:pPr marL="857250" marR="0" lvl="1" indent="-28575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Identification and analysis</a:t>
            </a: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ensures effective and timely risk identification and analysis</a:t>
            </a:r>
          </a:p>
          <a:p>
            <a:pPr marL="857250" marR="0" lvl="1" indent="-28575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delivery</a:t>
            </a: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ensures effective and timely implementation of the risk mitigation plans</a:t>
            </a:r>
          </a:p>
          <a:p>
            <a:pPr marL="571500" marR="0" lvl="1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AU" sz="24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</a:rPr>
              <a:t>	</a:t>
            </a:r>
          </a:p>
          <a:p>
            <a:pPr marL="571500" marR="0" lvl="1" indent="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AU" sz="24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</a:rPr>
              <a:t>‘Risk belongs to each relevant employee’</a:t>
            </a:r>
            <a:endParaRPr kumimoji="0" lang="en-A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165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3632" y="6356350"/>
            <a:ext cx="293168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37170" y="1196752"/>
            <a:ext cx="6915150" cy="451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1000" indent="-381000" algn="l" defTabSz="762000" rtl="0" eaLnBrk="0" fontAlgn="base" hangingPunct="0">
              <a:spcBef>
                <a:spcPct val="60000"/>
              </a:spcBef>
              <a:spcAft>
                <a:spcPct val="15000"/>
              </a:spcAft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276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89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4pPr>
            <a:lvl5pPr marL="21145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5pPr>
            <a:lvl6pPr marL="25717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6pPr>
            <a:lvl7pPr marL="30289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7pPr>
            <a:lvl8pPr marL="34861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8pPr>
            <a:lvl9pPr marL="3943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Risk Champion:</a:t>
            </a:r>
          </a:p>
          <a:p>
            <a:pPr marL="857250" marR="0" lvl="1" indent="-28575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is a person who ensures that the framework  is properly implemented in their own business unit, team or function</a:t>
            </a:r>
            <a:endParaRPr kumimoji="0" lang="en-A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Focuses on building:</a:t>
            </a:r>
          </a:p>
          <a:p>
            <a:pPr marL="857250" marR="0" lvl="1" indent="-28575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capacity</a:t>
            </a: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increase staff exposure to risk management</a:t>
            </a:r>
          </a:p>
          <a:p>
            <a:pPr marL="857250" marR="0" lvl="1" indent="-285750" algn="l" defTabSz="7620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capability</a:t>
            </a:r>
            <a:r>
              <a:rPr kumimoji="0" lang="en-A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increase the ability of the risk owners to understand and manage risks effectively</a:t>
            </a:r>
          </a:p>
          <a:p>
            <a:pPr marL="857250" marR="0" lvl="1" indent="-285750" algn="ctr" defTabSz="762000" rtl="0" eaLnBrk="0" fontAlgn="base" latinLnBrk="0" hangingPunct="0">
              <a:lnSpc>
                <a:spcPct val="120000"/>
              </a:lnSpc>
              <a:spcBef>
                <a:spcPct val="40000"/>
              </a:spcBef>
              <a:spcAft>
                <a:spcPct val="2500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A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(Risk Champion)</a:t>
            </a:r>
          </a:p>
        </p:txBody>
      </p:sp>
    </p:spTree>
    <p:extLst>
      <p:ext uri="{BB962C8B-B14F-4D97-AF65-F5344CB8AC3E}">
        <p14:creationId xmlns:p14="http://schemas.microsoft.com/office/powerpoint/2010/main" val="4383672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3632" y="6356350"/>
            <a:ext cx="293168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(Establish the Context)</a:t>
            </a:r>
            <a:endParaRPr lang="en-US" sz="2400" b="0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9" y="2492896"/>
            <a:ext cx="222567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539552" y="1358753"/>
            <a:ext cx="6234112" cy="4302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1000" indent="-381000" algn="l" defTabSz="762000" rtl="0" eaLnBrk="0" fontAlgn="base" hangingPunct="0">
              <a:spcBef>
                <a:spcPct val="60000"/>
              </a:spcBef>
              <a:spcAft>
                <a:spcPct val="15000"/>
              </a:spcAft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276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89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4pPr>
            <a:lvl5pPr marL="21145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5pPr>
            <a:lvl6pPr marL="25717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6pPr>
            <a:lvl7pPr marL="30289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7pPr>
            <a:lvl8pPr marL="34861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8pPr>
            <a:lvl9pPr marL="3943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1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Establishing the right context is the</a:t>
            </a:r>
            <a:r>
              <a:rPr kumimoji="0" lang="en-AU" sz="1600" b="1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foundation to effective risk identification</a:t>
            </a:r>
            <a:r>
              <a:rPr lang="en-AU" sz="1600" kern="0" dirty="0">
                <a:solidFill>
                  <a:srgbClr val="000000"/>
                </a:solidFill>
                <a:latin typeface="Arial"/>
              </a:rPr>
              <a:t>.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It involves: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Review and understanding of the company’s strategy and business plans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Review of the key trends in the relevant industry sectors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Review and understanding of the key risks reported by the global mining companies 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Review of the previous management and audit reports to get an insight into high risk areas </a:t>
            </a:r>
          </a:p>
          <a:p>
            <a:pPr>
              <a:defRPr/>
            </a:pPr>
            <a:endParaRPr kumimoji="0" lang="en-US" sz="16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indent="0" algn="ctr">
              <a:buNone/>
              <a:defRPr/>
            </a:pPr>
            <a:r>
              <a:rPr lang="en-US" sz="1600" i="1" kern="0" dirty="0">
                <a:solidFill>
                  <a:srgbClr val="0070C0"/>
                </a:solidFill>
                <a:latin typeface="Arial"/>
              </a:rPr>
              <a:t>Establishing the right context </a:t>
            </a: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enables to focus its risk management efforts to suit the environment in which it operates</a:t>
            </a:r>
            <a:endParaRPr kumimoji="0" lang="en-AU" sz="16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6592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(Identify Risk)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65410" y="1158774"/>
            <a:ext cx="5546750" cy="4504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1000" indent="-381000" algn="l" defTabSz="762000" rtl="0" eaLnBrk="0" fontAlgn="base" hangingPunct="0">
              <a:spcBef>
                <a:spcPct val="60000"/>
              </a:spcBef>
              <a:spcAft>
                <a:spcPct val="15000"/>
              </a:spcAft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276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954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89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4pPr>
            <a:lvl5pPr marL="21145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5pPr>
            <a:lvl6pPr marL="25717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6pPr>
            <a:lvl7pPr marL="30289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7pPr>
            <a:lvl8pPr marL="34861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8pPr>
            <a:lvl9pPr marL="3943350" indent="-228600" algn="l" defTabSz="762000" rtl="0" eaLnBrk="0" fontAlgn="base" hangingPunct="0">
              <a:spcBef>
                <a:spcPct val="20000"/>
              </a:spcBef>
              <a:spcAft>
                <a:spcPct val="25000"/>
              </a:spcAft>
              <a:buSzPct val="100000"/>
              <a:buFont typeface="Wingdings" pitchFamily="2" charset="2"/>
              <a:buChar char="Ÿ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ct val="600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aim of risk identification is:</a:t>
            </a: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1000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 and document all currently knowable risks, both opportunities and threats that could affect the activity, project or objective in question</a:t>
            </a:r>
            <a:endParaRPr kumimoji="0" lang="en-AU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1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risk identification process:</a:t>
            </a: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600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Identifies risks and possible triggers and consequences to understand Ma’aden’s overall risk exposure</a:t>
            </a:r>
          </a:p>
          <a:p>
            <a:pPr marL="381000" marR="0" lvl="0" indent="-381000" algn="l" defTabSz="7620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600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lang="en-AU" sz="1800" i="1" dirty="0"/>
              <a:t>There are many ways to identify risks i.e. Company’s Risk categories, judgements based on experience and records, expert opinions, brainstorming, risk interviews, scenario analysis etc.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9" y="2492896"/>
            <a:ext cx="222567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166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(Analyse risk)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6209" y="1052736"/>
            <a:ext cx="5831975" cy="4616949"/>
            <a:chOff x="934529" y="1052736"/>
            <a:chExt cx="7346950" cy="4254665"/>
          </a:xfrm>
        </p:grpSpPr>
        <p:sp>
          <p:nvSpPr>
            <p:cNvPr id="3" name="Rectangle 2"/>
            <p:cNvSpPr/>
            <p:nvPr/>
          </p:nvSpPr>
          <p:spPr>
            <a:xfrm>
              <a:off x="1043608" y="1052736"/>
              <a:ext cx="67687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762000" eaLnBrk="0" fontAlgn="base" hangingPunct="0">
                <a:spcBef>
                  <a:spcPct val="100000"/>
                </a:spcBef>
                <a:spcAft>
                  <a:spcPct val="15000"/>
                </a:spcAft>
                <a:buSzPct val="80000"/>
                <a:defRPr/>
              </a:pPr>
              <a:r>
                <a:rPr lang="en-AU" b="1" kern="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‘Risk Rating’</a:t>
              </a:r>
              <a:r>
                <a:rPr lang="en-AU" b="1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is the combination of selected </a:t>
              </a:r>
              <a:r>
                <a:rPr lang="en-AU" b="1" u="sng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likelihood</a:t>
              </a:r>
              <a:r>
                <a:rPr lang="en-AU" b="1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AU" b="1" u="sng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impact</a:t>
              </a:r>
              <a:r>
                <a:rPr lang="en-AU" b="1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ratings to establish the level of risk.</a:t>
              </a:r>
            </a:p>
          </p:txBody>
        </p:sp>
        <p:sp>
          <p:nvSpPr>
            <p:cNvPr id="8" name="Rectangle 1031"/>
            <p:cNvSpPr txBox="1">
              <a:spLocks noChangeArrowheads="1"/>
            </p:cNvSpPr>
            <p:nvPr/>
          </p:nvSpPr>
          <p:spPr>
            <a:xfrm>
              <a:off x="934529" y="2060849"/>
              <a:ext cx="7346950" cy="792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500" indent="-25400" defTabSz="762000" eaLnBrk="0" fontAlgn="base" hangingPunct="0">
                <a:spcBef>
                  <a:spcPct val="100000"/>
                </a:spcBef>
                <a:spcAft>
                  <a:spcPct val="15000"/>
                </a:spcAft>
                <a:buSzPct val="80000"/>
                <a:buFont typeface="Wingdings" pitchFamily="2" charset="2"/>
                <a:buNone/>
                <a:defRPr/>
              </a:pPr>
              <a:r>
                <a:rPr lang="en-AU" sz="1800" b="1" kern="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‘Risk likelihood’</a:t>
              </a:r>
              <a:r>
                <a:rPr lang="en-AU" sz="1800" b="1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is the probability or frequency of a risk event happening</a:t>
              </a:r>
              <a:r>
                <a:rPr lang="en-AU" sz="1800" b="1" dirty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3607" y="2924944"/>
              <a:ext cx="6984776" cy="2382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AU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‘Risk Impact’</a:t>
              </a:r>
              <a:r>
                <a:rPr lang="en-AU" b="1" dirty="0">
                  <a:latin typeface="Arial" pitchFamily="34" charset="0"/>
                  <a:cs typeface="Arial" pitchFamily="34" charset="0"/>
                </a:rPr>
                <a:t> is:</a:t>
              </a:r>
            </a:p>
            <a:p>
              <a:pPr>
                <a:buFont typeface="Wingdings" pitchFamily="2" charset="2"/>
                <a:buNone/>
              </a:pPr>
              <a:endParaRPr lang="en-AU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AU" b="1" dirty="0">
                  <a:latin typeface="Arial" pitchFamily="34" charset="0"/>
                  <a:cs typeface="Arial" pitchFamily="34" charset="0"/>
                </a:rPr>
                <a:t>The outcome of a risk event or situation is expressed qualitatively or quantitatively, being a loss, injury, disadvantage or gain</a:t>
              </a:r>
            </a:p>
            <a:p>
              <a:endParaRPr lang="en-AU" b="1" dirty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AU" b="1" dirty="0">
                  <a:latin typeface="Arial" pitchFamily="34" charset="0"/>
                  <a:cs typeface="Arial" pitchFamily="34" charset="0"/>
                </a:rPr>
                <a:t>Severities can range from “low” to “extreme” and are expressed in terms of Economic and Non-Economic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9" y="2491011"/>
            <a:ext cx="222567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592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(Analyse Risk)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58410"/>
              </p:ext>
            </p:extLst>
          </p:nvPr>
        </p:nvGraphicFramePr>
        <p:xfrm>
          <a:off x="432048" y="1844824"/>
          <a:ext cx="7734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6119595" imgH="3051668" progId="Word.Document.8">
                  <p:embed/>
                </p:oleObj>
              </mc:Choice>
              <mc:Fallback>
                <p:oleObj name="Document" r:id="rId4" imgW="6119595" imgH="3051668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48" y="1844824"/>
                        <a:ext cx="773430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68760"/>
            <a:ext cx="3600400" cy="432048"/>
          </a:xfrm>
        </p:spPr>
        <p:txBody>
          <a:bodyPr/>
          <a:lstStyle/>
          <a:p>
            <a:pPr algn="l"/>
            <a:r>
              <a:rPr lang="en-AU" sz="1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Risk Likelihood Ratings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7360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660" y="3262600"/>
            <a:ext cx="2624396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32048" y="332656"/>
            <a:ext cx="6948264" cy="548640"/>
          </a:xfrm>
          <a:prstGeom prst="rect">
            <a:avLst/>
          </a:prstGeom>
        </p:spPr>
        <p:txBody>
          <a:bodyPr/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 31000 ERM Framework </a:t>
            </a:r>
            <a:r>
              <a:rPr lang="en-US" sz="24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(Analyse Risk)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10310"/>
              </p:ext>
            </p:extLst>
          </p:nvPr>
        </p:nvGraphicFramePr>
        <p:xfrm>
          <a:off x="539552" y="1094561"/>
          <a:ext cx="7581904" cy="4566687"/>
        </p:xfrm>
        <a:graphic>
          <a:graphicData uri="http://schemas.openxmlformats.org/drawingml/2006/table">
            <a:tbl>
              <a:tblPr/>
              <a:tblGrid>
                <a:gridCol w="111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55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Impact Types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Impact Severity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7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1 – Very Low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2 – Low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3 – Moderate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4 – High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5 – Very High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404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Economic 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Expansions &amp; Investments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&lt;=X Million SAR increase in approved budget for  expansions / new projects 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 = 50M for (Corporate),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X=25M for (MPC), X=50 and Y=50M for (MAC, MRC, MBAC),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X=25 for (MGBM),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X=10M for (MIC and MIMC)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and &lt;=Y Million increase in approved budget for expansions / new projects 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 = 50M and Y=100M (Corporate),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X=25M and Y=50M (MPC),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X=50 and Y=100M (MAC, MRC, MBAC),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X=25 and Y=50M (MGBM),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X=10M and Y=15M (MIC and MIMC)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and &lt;=Y Million increase in approved budget for expansions / new projects 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 = 100M and Y=150M (Corporate),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X=50M and Y=75M (MPC),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X=100 and Y=150M (MAC, MRC, MBAC), 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X=50 and Y=75M (MGBM),</a:t>
                      </a:r>
                      <a:b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X=15M and Y=20M (MIC and MIMC)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and &lt;=Y Million increase in approved budget for  expansions / new projects 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 = 150M and Y=300M (Corporate), 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X=75M &amp; Y=150M (MPC),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 X=150M and Y=200M (MAC, MRC, MBAC), 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X=75M &amp; Y=100M (MGBM),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X=20M and Y=25M (MIC and MIMC)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X Million SAR increase in approved budget for expansions / new projects 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X =300M (Corporate), 150M (MPC), 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200M (MAC, MRC, MBAC),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100M (MGBM), and 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25M (MIC and MIMC)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Schedule </a:t>
                      </a: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(Projects)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Opportunity loss</a:t>
                      </a:r>
                      <a:r>
                        <a:rPr lang="en-US" sz="650" kern="1200" baseline="300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(1)</a:t>
                      </a: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 over a period of ½ month resulting from a delay in scheduled project launch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5% delay from targeted product delivery date during non-critical season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Opportunity loss over a period of 1 months resulting from a delay in scheduled project launch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10% delay from targeted product delivery date during non-critical season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Opportunity loss over a period of 2 months resulting from a delay in scheduled project launch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5% delay from targeted product delivery date during critical season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Opportunity loss over a period of 3 months resulting from a delay in scheduled project launch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10% delay from targeted product delivery date during critical season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Opportunity loss over a period of 4 months resulting from a delay in scheduled project launch 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15% delay from targeted product delivery date during critical season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Capital and Operating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Budget Overrun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Less than 1% Change in planned capital and operating budget overrun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1% and &lt;= 3% change in planned capital and operating budget overrun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3% and &lt;= 5% change in planned capital and operating budget overrun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5% and &lt;= 10% change in planned capital and operating budget overrun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10% change or more in planned capital and operating budget overrun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Production Volumes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Less than 1% Change in annual production or reserves requirements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1% and &lt;= 3% change in annual production or reserves requirements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3% and &lt;= 5% change in annual production or reserves requirements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5% and &lt;= 10% change in annual production or reserves requirements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10% change or more in annual production or reserves requirements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Financial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Loss of less than 1% of EBIT</a:t>
                      </a: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b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</a:b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*EBIT= Earnings Before Income Tax (Zakat).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Loss of &gt;1% and &lt;=3% of EBIT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Loss of &gt;3% and &lt;=5% of EBIT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Loss of &gt;5% and &lt;=10% of EBIT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Loss of 10% or greater of EBIT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Life of Mines &amp; Plants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Less than 1% decrease in life of mines and plants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1% and &lt;= 5% decrease in life of mines and plants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5% and &lt;= 10% decrease in life of mines and plants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10% and &lt;= 15% decrease in life of mines and plants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15% decrease in life of mines and plants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Price &amp; Demand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Less than 1% change in forecasts for commodity prices or demand  assumptions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1% or less than 3% change in forecasts for commodity prices or demand  assumptions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3% and &lt;= 5% change in forecasts for commodity prices or demand  assumptions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5% and &lt;= 10% change in forecasts for commodity prices or demand  assumptions</a:t>
                      </a:r>
                      <a:endParaRPr lang="en-US" sz="65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kern="1200" dirty="0">
                          <a:solidFill>
                            <a:srgbClr val="002060"/>
                          </a:solidFill>
                          <a:latin typeface="Arial"/>
                          <a:ea typeface="Times New Roman"/>
                        </a:rPr>
                        <a:t>&gt; 10% change or more in forecasts for commodity prices or demand  assumptions</a:t>
                      </a:r>
                      <a:endParaRPr lang="en-US" sz="650" dirty="0">
                        <a:latin typeface="Arial"/>
                        <a:ea typeface="Times New Roman"/>
                      </a:endParaRPr>
                    </a:p>
                  </a:txBody>
                  <a:tcPr marL="49515" marR="495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2736304" cy="432048"/>
          </a:xfrm>
        </p:spPr>
        <p:txBody>
          <a:bodyPr/>
          <a:lstStyle/>
          <a:p>
            <a:pPr algn="l"/>
            <a:r>
              <a:rPr lang="en-AU" sz="1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Company X Impact Scales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r"/>
            <a:r>
              <a:rPr lang="en-GB" sz="1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897087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22136</TotalTime>
  <Words>3324</Words>
  <Application>Microsoft Office PowerPoint</Application>
  <PresentationFormat>On-screen Show (4:3)</PresentationFormat>
  <Paragraphs>402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Likelihood Ratings</vt:lpstr>
      <vt:lpstr>Company X Impact Scales</vt:lpstr>
      <vt:lpstr>Company X Impact Scales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maaden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GreenW</dc:creator>
  <cp:lastModifiedBy>Kumail Morawala</cp:lastModifiedBy>
  <cp:revision>1672</cp:revision>
  <cp:lastPrinted>2013-10-21T12:00:13Z</cp:lastPrinted>
  <dcterms:created xsi:type="dcterms:W3CDTF">2011-03-02T05:05:05Z</dcterms:created>
  <dcterms:modified xsi:type="dcterms:W3CDTF">2020-12-31T15:45:05Z</dcterms:modified>
</cp:coreProperties>
</file>