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4" r:id="rId4"/>
    <p:sldMasterId id="2147483803" r:id="rId5"/>
  </p:sldMasterIdLst>
  <p:notesMasterIdLst>
    <p:notesMasterId r:id="rId38"/>
  </p:notesMasterIdLst>
  <p:handoutMasterIdLst>
    <p:handoutMasterId r:id="rId39"/>
  </p:handoutMasterIdLst>
  <p:sldIdLst>
    <p:sldId id="256" r:id="rId6"/>
    <p:sldId id="277" r:id="rId7"/>
    <p:sldId id="29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309" r:id="rId16"/>
    <p:sldId id="310" r:id="rId17"/>
    <p:sldId id="299" r:id="rId18"/>
    <p:sldId id="301" r:id="rId19"/>
    <p:sldId id="302" r:id="rId20"/>
    <p:sldId id="303" r:id="rId21"/>
    <p:sldId id="294" r:id="rId22"/>
    <p:sldId id="300" r:id="rId23"/>
    <p:sldId id="286" r:id="rId24"/>
    <p:sldId id="289" r:id="rId25"/>
    <p:sldId id="288" r:id="rId26"/>
    <p:sldId id="307" r:id="rId27"/>
    <p:sldId id="297" r:id="rId28"/>
    <p:sldId id="287" r:id="rId29"/>
    <p:sldId id="308" r:id="rId30"/>
    <p:sldId id="305" r:id="rId31"/>
    <p:sldId id="290" r:id="rId32"/>
    <p:sldId id="291" r:id="rId33"/>
    <p:sldId id="292" r:id="rId34"/>
    <p:sldId id="293" r:id="rId35"/>
    <p:sldId id="30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4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26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5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73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21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15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49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6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002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03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95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759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6378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76830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1738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4294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07217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10632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027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4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8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747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19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026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7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6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934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planet-cassandra/nosql-performance-benchmarks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4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3600">
                <a:solidFill>
                  <a:srgbClr val="FFFFFF"/>
                </a:solidFill>
              </a:rPr>
              <a:t> </a:t>
            </a:r>
            <a:r>
              <a:rPr lang="ko-KR" altLang="en-US" sz="3600">
                <a:solidFill>
                  <a:srgbClr val="FFFFFF"/>
                </a:solidFill>
              </a:rPr>
              <a:t>와 공간정보</a:t>
            </a:r>
            <a:endParaRPr lang="en-US" altLang="ko-KR" sz="36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197" y="5943600"/>
            <a:ext cx="10058400" cy="5435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Dr.Jiyoon Kim</a:t>
            </a:r>
            <a:endParaRPr lang="ko-KR" altLang="en-US" sz="15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요구사항에 대한 대응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스키마 변경에 대하여 계속적인 작업은 결국 </a:t>
            </a:r>
            <a:r>
              <a:rPr lang="en-US" altLang="ko-KR" dirty="0"/>
              <a:t>IT </a:t>
            </a:r>
            <a:r>
              <a:rPr lang="ko-KR" altLang="en-US" dirty="0"/>
              <a:t>시스템의 질저하로 이어짐</a:t>
            </a:r>
            <a:endParaRPr lang="en-US" altLang="ko-KR" dirty="0"/>
          </a:p>
          <a:p>
            <a:r>
              <a:rPr lang="en-US" altLang="ko-KR" dirty="0"/>
              <a:t> XML, JSON </a:t>
            </a:r>
            <a:r>
              <a:rPr lang="ko-KR" altLang="en-US" dirty="0"/>
              <a:t>등은 이러한 스키마 변경에 대한 적절한 대안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0D067-3C6F-490D-8730-358B0F657646}"/>
              </a:ext>
            </a:extLst>
          </p:cNvPr>
          <p:cNvSpPr txBox="1"/>
          <p:nvPr/>
        </p:nvSpPr>
        <p:spPr>
          <a:xfrm>
            <a:off x="2375738" y="6629400"/>
            <a:ext cx="8338657" cy="91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709D85-B46A-4C53-9214-E7EF2F7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36" y="3117254"/>
            <a:ext cx="7348289" cy="28340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Arial Unicode MS"/>
                <a:ea typeface="Monaco"/>
              </a:rPr>
              <a:t>aliasgis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",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45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lang="en-US" altLang="ko-KR" dirty="0">
                <a:solidFill>
                  <a:srgbClr val="333333"/>
                </a:solidFill>
                <a:latin typeface="Arial Unicode MS"/>
                <a:ea typeface="Monaco"/>
              </a:rPr>
              <a:t>job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Developer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David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Oh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",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24,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major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Japanense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A2F1-B75E-4F84-BBA4-99DA046C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162864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dirty="0"/>
              <a:t>그래서 택한 것이 </a:t>
            </a:r>
            <a:r>
              <a:rPr lang="en-US" altLang="ko-KR" sz="3600" dirty="0"/>
              <a:t>MongoDB!!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380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B4C09-ED88-4CCC-8C9A-C5A9B53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CA3A7-2A3D-4BF8-AA0F-C1701EB8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802449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effectLst/>
              </a:rPr>
              <a:t>mongoDB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C++</a:t>
            </a:r>
            <a:r>
              <a:rPr lang="ko-KR" altLang="en-US" dirty="0">
                <a:effectLst/>
              </a:rPr>
              <a:t>로 짜여진 오픈소스 데이터베이스이다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문서지향</a:t>
            </a:r>
            <a:r>
              <a:rPr lang="en-US" altLang="ko-KR" dirty="0">
                <a:effectLst/>
              </a:rPr>
              <a:t>(Document-Oriented)</a:t>
            </a:r>
            <a:r>
              <a:rPr lang="ko-KR" altLang="en-US" dirty="0">
                <a:effectLst/>
              </a:rPr>
              <a:t>적이며 뛰어난 확장성과 성능을 가지고 있음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NOSQL </a:t>
            </a:r>
            <a:r>
              <a:rPr lang="ko-KR" altLang="en-US" dirty="0">
                <a:effectLst/>
              </a:rPr>
              <a:t>기반이며 문서기반의 데이터 베이스 구조를 가짐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 다양한 인덱싱을 제공하며</a:t>
            </a:r>
            <a:r>
              <a:rPr lang="en-US" altLang="ko-KR" dirty="0">
                <a:effectLst/>
              </a:rPr>
              <a:t>, AUTOSHADING </a:t>
            </a:r>
            <a:r>
              <a:rPr lang="ko-KR" altLang="en-US" dirty="0">
                <a:effectLst/>
              </a:rPr>
              <a:t>기능을 제공하여 자동으로 데이터를 분산하여 저장하며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하나의 컬렉션처럼 사용가능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간단한 설정만으로도 데이터 복제를 지원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가용성 향상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b="1" dirty="0">
                <a:effectLst/>
              </a:rPr>
              <a:t>Commercial Support :</a:t>
            </a:r>
            <a:r>
              <a:rPr lang="en-US" altLang="ko-KR" dirty="0">
                <a:effectLst/>
              </a:rPr>
              <a:t> 10gen</a:t>
            </a:r>
            <a:r>
              <a:rPr lang="ko-KR" altLang="en-US" dirty="0">
                <a:effectLst/>
              </a:rPr>
              <a:t>에서 관리하는 오픈소스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기본적인 공간정보 기능을 지원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7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586D6-2FE9-4689-B91C-FF852EB6861C}"/>
              </a:ext>
            </a:extLst>
          </p:cNvPr>
          <p:cNvSpPr txBox="1"/>
          <p:nvPr/>
        </p:nvSpPr>
        <p:spPr>
          <a:xfrm>
            <a:off x="4043494" y="3136612"/>
            <a:ext cx="738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비교의 단계</a:t>
            </a:r>
          </a:p>
        </p:txBody>
      </p:sp>
    </p:spTree>
    <p:extLst>
      <p:ext uri="{BB962C8B-B14F-4D97-AF65-F5344CB8AC3E}">
        <p14:creationId xmlns:p14="http://schemas.microsoft.com/office/powerpoint/2010/main" val="273263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4F9D-2737-470C-B038-4AAEFF6C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ko-KR" altLang="en-US" dirty="0"/>
              <a:t>의 사용시 기술적고민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E33B5-D652-4222-A18A-A33BB537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NOSQL </a:t>
            </a:r>
            <a:r>
              <a:rPr lang="ko-KR" altLang="en-US" sz="2800" dirty="0"/>
              <a:t>기반이므로 기존의 </a:t>
            </a:r>
            <a:r>
              <a:rPr lang="en-US" altLang="ko-KR" sz="2800" dirty="0"/>
              <a:t>SQL Query</a:t>
            </a:r>
            <a:r>
              <a:rPr lang="ko-KR" altLang="en-US" sz="2800" dirty="0"/>
              <a:t>를 바꿔야 한다</a:t>
            </a:r>
            <a:r>
              <a:rPr lang="en-US" altLang="ko-KR" sz="2800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 </a:t>
            </a:r>
            <a:r>
              <a:rPr lang="ko-KR" altLang="en-US" dirty="0"/>
              <a:t>학습의 양이 그리 많지는 않음</a:t>
            </a:r>
            <a:r>
              <a:rPr lang="en-US" altLang="ko-KR" dirty="0"/>
              <a:t>. </a:t>
            </a:r>
            <a:r>
              <a:rPr lang="ko-KR" altLang="en-US" dirty="0"/>
              <a:t>오히려 코딩은 간결해짐 </a:t>
            </a:r>
            <a:r>
              <a:rPr lang="en-US" altLang="ko-KR" dirty="0"/>
              <a:t>(Query</a:t>
            </a:r>
            <a:r>
              <a:rPr lang="ko-KR" altLang="en-US" dirty="0"/>
              <a:t>문 </a:t>
            </a:r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로 </a:t>
            </a:r>
            <a:r>
              <a:rPr lang="ko-KR" altLang="en-US" dirty="0" err="1"/>
              <a:t>별도관리하거나</a:t>
            </a:r>
            <a:r>
              <a:rPr lang="ko-KR" altLang="en-US" dirty="0"/>
              <a:t> </a:t>
            </a:r>
            <a:r>
              <a:rPr lang="en-US" altLang="ko-KR" dirty="0" err="1"/>
              <a:t>stringbuffer</a:t>
            </a:r>
            <a:r>
              <a:rPr lang="ko-KR" altLang="en-US" dirty="0"/>
              <a:t>를 사용하는 것보다는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사실 부딪혀보면 해결된 문제 </a:t>
            </a:r>
            <a:r>
              <a:rPr lang="en-US" altLang="ko-KR" dirty="0">
                <a:sym typeface="Wingdings" panose="05000000000000000000" pitchFamily="2" charset="2"/>
              </a:rPr>
              <a:t>(SQL </a:t>
            </a:r>
            <a:r>
              <a:rPr lang="ko-KR" altLang="en-US" dirty="0">
                <a:sym typeface="Wingdings" panose="05000000000000000000" pitchFamily="2" charset="2"/>
              </a:rPr>
              <a:t>문과 유사함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관리자 들이나 개발자들이 보수적인 개발문화를 가지고 있다면 어려울 수도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ym typeface="Wingdings" panose="05000000000000000000" pitchFamily="2" charset="2"/>
              </a:rPr>
              <a:t>공간정보 의 기능을 잘 지원 할 수 있는가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 </a:t>
            </a:r>
            <a:r>
              <a:rPr lang="ko-KR" altLang="en-US" dirty="0"/>
              <a:t>여타 </a:t>
            </a:r>
            <a:r>
              <a:rPr lang="en-US" altLang="ko-KR" dirty="0"/>
              <a:t>DBMS </a:t>
            </a:r>
            <a:r>
              <a:rPr lang="ko-KR" altLang="en-US" dirty="0"/>
              <a:t>에 비해 공간함수가 많이 부재 한 것은 사실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/>
              <a:t> 허나 요구사항과 비교해 보았을 때 적정하면 사용가능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6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12B78-5AAC-4C0C-A802-9AEA895A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NOSQL</a:t>
            </a:r>
            <a:r>
              <a:rPr lang="ko-KR" altLang="en-US" dirty="0"/>
              <a:t>기반 </a:t>
            </a:r>
            <a:r>
              <a:rPr lang="en-US" altLang="ko-KR" dirty="0" err="1"/>
              <a:t>db</a:t>
            </a:r>
            <a:r>
              <a:rPr lang="ko-KR" altLang="en-US" dirty="0"/>
              <a:t>와의 비교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E618661-5976-46E4-8AB7-217DF1B22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3862"/>
              </p:ext>
            </p:extLst>
          </p:nvPr>
        </p:nvGraphicFramePr>
        <p:xfrm>
          <a:off x="1114426" y="1935921"/>
          <a:ext cx="10287000" cy="45315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324">
                  <a:extLst>
                    <a:ext uri="{9D8B030D-6E8A-4147-A177-3AD203B41FA5}">
                      <a16:colId xmlns:a16="http://schemas.microsoft.com/office/drawing/2014/main" val="564614682"/>
                    </a:ext>
                  </a:extLst>
                </a:gridCol>
                <a:gridCol w="3994257">
                  <a:extLst>
                    <a:ext uri="{9D8B030D-6E8A-4147-A177-3AD203B41FA5}">
                      <a16:colId xmlns:a16="http://schemas.microsoft.com/office/drawing/2014/main" val="3058391353"/>
                    </a:ext>
                  </a:extLst>
                </a:gridCol>
                <a:gridCol w="4760419">
                  <a:extLst>
                    <a:ext uri="{9D8B030D-6E8A-4147-A177-3AD203B41FA5}">
                      <a16:colId xmlns:a16="http://schemas.microsoft.com/office/drawing/2014/main" val="310004805"/>
                    </a:ext>
                  </a:extLst>
                </a:gridCol>
              </a:tblGrid>
              <a:tr h="474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48672"/>
                  </a:ext>
                </a:extLst>
              </a:tr>
              <a:tr h="936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Cassandra</a:t>
                      </a:r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대량으로 쓰기가 발생하는 서비스에 좋음 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확장성이 뛰어남  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Scale-Out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이상 구성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클러스터 환경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복잡한 조건 검색 불가 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갱신 및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처리가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힘듬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811206"/>
                  </a:ext>
                </a:extLst>
              </a:tr>
              <a:tr h="1755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Mongodb</a:t>
                      </a:r>
                      <a:endParaRPr lang="ko-KR" altLang="en-US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스키마 없이 사용 가능 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단위로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Flushing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back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방식을 사용하므로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 강함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-Read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시에는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mapped file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방식차용 하여 신속한 검색속도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기능 제공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-JOIN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이나 트랜잭션 처리가 불가능 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디스크에 쓰기가 비동기식으로 이루어진다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경우에 따라 데이터가 유실될 가능성도 있다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80035"/>
                  </a:ext>
                </a:extLst>
              </a:tr>
              <a:tr h="136531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기반에서 동작하고 다양한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 도구들과 상호 운영성이 좋음</a:t>
                      </a:r>
                      <a:br>
                        <a:rPr lang="ko-KR" altLang="en-US" sz="1600" dirty="0"/>
                      </a:b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일관성 보장 우수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상대적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600" dirty="0"/>
                      </a:br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미만에서는 사용할 수 없다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대규모 전용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br>
                        <a:rPr lang="ko-KR" altLang="en-US" sz="1600" dirty="0"/>
                      </a:b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성능이 좋진 않다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상대적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8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2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지도, 앉아있는이(가) 표시된 사진&#10;&#10;자동 생성된 설명">
            <a:extLst>
              <a:ext uri="{FF2B5EF4-FFF2-40B4-BE49-F238E27FC236}">
                <a16:creationId xmlns:a16="http://schemas.microsoft.com/office/drawing/2014/main" id="{DEC2F866-0BF7-4FF1-ADB2-6F7A595D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23" y="347656"/>
            <a:ext cx="9727208" cy="5167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E9993-B74E-4B7B-8851-43F400832202}"/>
              </a:ext>
            </a:extLst>
          </p:cNvPr>
          <p:cNvSpPr txBox="1"/>
          <p:nvPr/>
        </p:nvSpPr>
        <p:spPr>
          <a:xfrm>
            <a:off x="1800225" y="5743575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en-US" altLang="ko-KR" dirty="0">
                <a:hlinkClick r:id="rId3"/>
              </a:rPr>
              <a:t>https://academy.datastax.com/planet-</a:t>
            </a:r>
            <a:r>
              <a:rPr lang="en-US" altLang="ko-KR" dirty="0" err="1">
                <a:hlinkClick r:id="rId3"/>
              </a:rPr>
              <a:t>cassandra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nosql</a:t>
            </a:r>
            <a:r>
              <a:rPr lang="en-US" altLang="ko-KR" dirty="0">
                <a:hlinkClick r:id="rId3"/>
              </a:rPr>
              <a:t>-performance-benchmarks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37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505D-3A26-449B-961A-74AB374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Mongodb</a:t>
            </a:r>
            <a:r>
              <a:rPr lang="ko-KR" altLang="en-US" dirty="0"/>
              <a:t>는 </a:t>
            </a:r>
            <a:r>
              <a:rPr lang="en-US" altLang="ko-KR" dirty="0" err="1"/>
              <a:t>rdbms</a:t>
            </a:r>
            <a:r>
              <a:rPr lang="ko-KR" altLang="en-US" dirty="0"/>
              <a:t>와의 비교하여 퍼포먼스를 어느정도 낼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F7C139-FCFB-4A33-AC7D-8F3CA5197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95720"/>
              </p:ext>
            </p:extLst>
          </p:nvPr>
        </p:nvGraphicFramePr>
        <p:xfrm>
          <a:off x="762001" y="2724150"/>
          <a:ext cx="10658477" cy="3240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5513">
                  <a:extLst>
                    <a:ext uri="{9D8B030D-6E8A-4147-A177-3AD203B41FA5}">
                      <a16:colId xmlns:a16="http://schemas.microsoft.com/office/drawing/2014/main" val="3404791329"/>
                    </a:ext>
                  </a:extLst>
                </a:gridCol>
                <a:gridCol w="2401459">
                  <a:extLst>
                    <a:ext uri="{9D8B030D-6E8A-4147-A177-3AD203B41FA5}">
                      <a16:colId xmlns:a16="http://schemas.microsoft.com/office/drawing/2014/main" val="2800178941"/>
                    </a:ext>
                  </a:extLst>
                </a:gridCol>
                <a:gridCol w="2384482">
                  <a:extLst>
                    <a:ext uri="{9D8B030D-6E8A-4147-A177-3AD203B41FA5}">
                      <a16:colId xmlns:a16="http://schemas.microsoft.com/office/drawing/2014/main" val="358596229"/>
                    </a:ext>
                  </a:extLst>
                </a:gridCol>
                <a:gridCol w="1877023">
                  <a:extLst>
                    <a:ext uri="{9D8B030D-6E8A-4147-A177-3AD203B41FA5}">
                      <a16:colId xmlns:a16="http://schemas.microsoft.com/office/drawing/2014/main" val="2968645864"/>
                    </a:ext>
                  </a:extLst>
                </a:gridCol>
              </a:tblGrid>
              <a:tr h="556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속도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MONGODB(index)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POSTGIS(index)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MS-SQL(index)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79938"/>
                  </a:ext>
                </a:extLst>
              </a:tr>
              <a:tr h="6879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POINT(1000</a:t>
                      </a:r>
                      <a:r>
                        <a:rPr lang="ko-KR" altLang="en-US" sz="1800" u="none" strike="noStrike" dirty="0">
                          <a:effectLst/>
                        </a:rPr>
                        <a:t>개당 연산속도</a:t>
                      </a:r>
                      <a:r>
                        <a:rPr lang="en-US" altLang="ko-KR" sz="1800" u="none" strike="noStrike" dirty="0">
                          <a:effectLst/>
                        </a:rPr>
                        <a:t>:</a:t>
                      </a:r>
                      <a:r>
                        <a:rPr lang="ko-KR" altLang="en-US" sz="1800" u="none" strike="noStrike" dirty="0">
                          <a:effectLst/>
                        </a:rPr>
                        <a:t>단위 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ms</a:t>
                      </a:r>
                      <a:r>
                        <a:rPr lang="en-US" altLang="ko-KR" sz="1800" u="none" strike="noStrike" dirty="0">
                          <a:effectLst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16(14)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23(22)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24(23)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1241329"/>
                  </a:ext>
                </a:extLst>
              </a:tr>
              <a:tr h="6204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POINT(2000</a:t>
                      </a:r>
                      <a:r>
                        <a:rPr lang="ko-KR" altLang="en-US" sz="1800" u="none" strike="noStrike" dirty="0">
                          <a:effectLst/>
                        </a:rPr>
                        <a:t>개당 연산속도</a:t>
                      </a:r>
                      <a:r>
                        <a:rPr lang="en-US" altLang="ko-KR" sz="1800" u="none" strike="noStrike" dirty="0">
                          <a:effectLst/>
                        </a:rPr>
                        <a:t>:</a:t>
                      </a:r>
                      <a:r>
                        <a:rPr lang="ko-KR" altLang="en-US" sz="1800" u="none" strike="noStrike" dirty="0">
                          <a:effectLst/>
                        </a:rPr>
                        <a:t>단위 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ms</a:t>
                      </a:r>
                      <a:r>
                        <a:rPr lang="en-US" altLang="ko-KR" sz="1800" u="none" strike="noStrike" dirty="0">
                          <a:effectLst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43(26)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47(43)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48(44)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751610"/>
                  </a:ext>
                </a:extLst>
              </a:tr>
              <a:tr h="7014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POINT(10000</a:t>
                      </a:r>
                      <a:r>
                        <a:rPr lang="ko-KR" altLang="en-US" sz="1800" u="none" strike="noStrike" dirty="0">
                          <a:effectLst/>
                        </a:rPr>
                        <a:t>개당 연산속도</a:t>
                      </a:r>
                      <a:r>
                        <a:rPr lang="en-US" altLang="ko-KR" sz="1800" u="none" strike="noStrike" dirty="0">
                          <a:effectLst/>
                        </a:rPr>
                        <a:t>:</a:t>
                      </a:r>
                      <a:r>
                        <a:rPr lang="ko-KR" altLang="en-US" sz="1800" u="none" strike="noStrike" dirty="0">
                          <a:effectLst/>
                        </a:rPr>
                        <a:t>단위 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ms</a:t>
                      </a:r>
                      <a:r>
                        <a:rPr lang="en-US" altLang="ko-KR" sz="1800" u="none" strike="noStrike" dirty="0">
                          <a:effectLst/>
                        </a:rPr>
                        <a:t>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101(93)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187(167)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192(189)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138666"/>
                  </a:ext>
                </a:extLst>
              </a:tr>
              <a:tr h="6744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POLYGON(10000</a:t>
                      </a:r>
                      <a:r>
                        <a:rPr lang="ko-KR" altLang="en-US" sz="1800" u="none" strike="noStrike">
                          <a:effectLst/>
                        </a:rPr>
                        <a:t>개당 연산속도</a:t>
                      </a:r>
                      <a:r>
                        <a:rPr lang="en-US" altLang="ko-KR" sz="1800" u="none" strike="noStrike">
                          <a:effectLst/>
                        </a:rPr>
                        <a:t>: </a:t>
                      </a:r>
                      <a:r>
                        <a:rPr lang="ko-KR" altLang="en-US" sz="1800" u="none" strike="noStrike">
                          <a:effectLst/>
                        </a:rPr>
                        <a:t>단위</a:t>
                      </a:r>
                      <a:r>
                        <a:rPr lang="en-US" altLang="ko-KR" sz="1800" u="none" strike="noStrike">
                          <a:effectLst/>
                        </a:rPr>
                        <a:t>ms)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13907(9174)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12983(9090)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12401(11404)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900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694602-5E32-4B01-B428-33D822F9C95C}"/>
              </a:ext>
            </a:extLst>
          </p:cNvPr>
          <p:cNvSpPr txBox="1"/>
          <p:nvPr/>
        </p:nvSpPr>
        <p:spPr>
          <a:xfrm>
            <a:off x="1484851" y="1935921"/>
            <a:ext cx="100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다른 </a:t>
            </a:r>
            <a:r>
              <a:rPr lang="en-US" altLang="ko-KR" dirty="0"/>
              <a:t>RDBMS </a:t>
            </a:r>
            <a:r>
              <a:rPr lang="ko-KR" altLang="en-US" dirty="0"/>
              <a:t>와 비교 하였을 때 비교우위에 있는 항목도 많음 </a:t>
            </a:r>
            <a:r>
              <a:rPr lang="en-US" altLang="ko-KR" dirty="0"/>
              <a:t>(</a:t>
            </a:r>
            <a:r>
              <a:rPr lang="ko-KR" altLang="en-US" dirty="0"/>
              <a:t>동일서버</a:t>
            </a:r>
            <a:r>
              <a:rPr lang="en-US" altLang="ko-KR" dirty="0"/>
              <a:t>/OS</a:t>
            </a:r>
            <a:r>
              <a:rPr lang="ko-KR" altLang="en-US" dirty="0"/>
              <a:t> 에서 테스트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497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586D6-2FE9-4689-B91C-FF852EB6861C}"/>
              </a:ext>
            </a:extLst>
          </p:cNvPr>
          <p:cNvSpPr txBox="1"/>
          <p:nvPr/>
        </p:nvSpPr>
        <p:spPr>
          <a:xfrm>
            <a:off x="4043494" y="3136612"/>
            <a:ext cx="7382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익힘의 단계</a:t>
            </a:r>
            <a:endParaRPr lang="en-US" altLang="ko-KR" sz="3200" dirty="0"/>
          </a:p>
          <a:p>
            <a:r>
              <a:rPr lang="en-US" altLang="ko-KR" sz="3200" dirty="0"/>
              <a:t>      - </a:t>
            </a:r>
            <a:r>
              <a:rPr lang="ko-KR" altLang="en-US" sz="3200" dirty="0"/>
              <a:t>공간정보추가</a:t>
            </a:r>
            <a:r>
              <a:rPr lang="en-US" altLang="ko-KR" sz="3200" dirty="0"/>
              <a:t>/</a:t>
            </a:r>
            <a:r>
              <a:rPr lang="ko-KR" altLang="en-US" sz="3200" dirty="0"/>
              <a:t>조회</a:t>
            </a:r>
            <a:endParaRPr lang="en-US" altLang="ko-KR" sz="3200" dirty="0"/>
          </a:p>
          <a:p>
            <a:r>
              <a:rPr lang="en-US" altLang="ko-KR" sz="3200" dirty="0"/>
              <a:t>      - </a:t>
            </a:r>
            <a:r>
              <a:rPr lang="ko-KR" altLang="en-US" sz="3200" dirty="0"/>
              <a:t>공간연산 및 </a:t>
            </a:r>
            <a:r>
              <a:rPr lang="ko-KR" altLang="en-US" sz="3200" dirty="0" err="1"/>
              <a:t>공간인덱싱</a:t>
            </a:r>
            <a:endParaRPr lang="en-US" altLang="ko-KR" sz="3200" dirty="0"/>
          </a:p>
          <a:p>
            <a:r>
              <a:rPr lang="en-US" altLang="ko-KR" sz="3200" dirty="0"/>
              <a:t>      - </a:t>
            </a:r>
            <a:r>
              <a:rPr lang="ko-KR" altLang="en-US" sz="3200" dirty="0"/>
              <a:t>오픈소스 제품과의 연동</a:t>
            </a:r>
            <a:endParaRPr lang="en-US" altLang="ko-KR" sz="3200" dirty="0"/>
          </a:p>
          <a:p>
            <a:r>
              <a:rPr lang="en-US" altLang="ko-KR" sz="3200" dirty="0"/>
              <a:t>    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458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공간정보 추가</a:t>
            </a:r>
            <a:r>
              <a:rPr lang="en-US" altLang="ko-KR" dirty="0"/>
              <a:t>/</a:t>
            </a:r>
            <a:r>
              <a:rPr lang="ko-KR" altLang="en-US" dirty="0"/>
              <a:t>조회하기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sz="6200" dirty="0"/>
              <a:t> 애초에 모든 문제 중 가장 큰 문제는 </a:t>
            </a:r>
            <a:r>
              <a:rPr lang="en-US" altLang="ko-KR" sz="6200" dirty="0" err="1"/>
              <a:t>mongodb</a:t>
            </a:r>
            <a:r>
              <a:rPr lang="ko-KR" altLang="en-US" sz="6200" dirty="0"/>
              <a:t>에 공간정보를 </a:t>
            </a:r>
            <a:r>
              <a:rPr lang="en-US" altLang="ko-KR" sz="6200" dirty="0"/>
              <a:t>insert</a:t>
            </a:r>
            <a:r>
              <a:rPr lang="ko-KR" altLang="en-US" sz="6200" dirty="0"/>
              <a:t>하고</a:t>
            </a:r>
            <a:r>
              <a:rPr lang="en-US" altLang="ko-KR" sz="6200" dirty="0"/>
              <a:t>,select </a:t>
            </a:r>
            <a:r>
              <a:rPr lang="ko-KR" altLang="en-US" sz="6200" dirty="0" err="1"/>
              <a:t>할수있는냐</a:t>
            </a:r>
            <a:r>
              <a:rPr lang="ko-KR" altLang="en-US" sz="6200" dirty="0"/>
              <a:t> 가 관건이었으나</a:t>
            </a:r>
            <a:endParaRPr lang="en-US" altLang="ko-KR" sz="6200" dirty="0"/>
          </a:p>
          <a:p>
            <a:pPr marL="0" indent="0">
              <a:buNone/>
            </a:pPr>
            <a:r>
              <a:rPr lang="en-US" altLang="ko-KR" sz="6200" dirty="0"/>
              <a:t>  </a:t>
            </a:r>
            <a:r>
              <a:rPr lang="en-US" altLang="ko-KR" sz="6200" dirty="0">
                <a:sym typeface="Wingdings" panose="05000000000000000000" pitchFamily="2" charset="2"/>
              </a:rPr>
              <a:t> NOSQL </a:t>
            </a:r>
            <a:r>
              <a:rPr lang="ko-KR" altLang="en-US" sz="6200" dirty="0">
                <a:sym typeface="Wingdings" panose="05000000000000000000" pitchFamily="2" charset="2"/>
              </a:rPr>
              <a:t>기반 하의 </a:t>
            </a:r>
            <a:r>
              <a:rPr lang="en-US" altLang="ko-KR" sz="6200" dirty="0" err="1">
                <a:sym typeface="Wingdings" panose="05000000000000000000" pitchFamily="2" charset="2"/>
              </a:rPr>
              <a:t>Geojson</a:t>
            </a:r>
            <a:r>
              <a:rPr lang="en-US" altLang="ko-KR" sz="6200" dirty="0">
                <a:sym typeface="Wingdings" panose="05000000000000000000" pitchFamily="2" charset="2"/>
              </a:rPr>
              <a:t> </a:t>
            </a:r>
            <a:r>
              <a:rPr lang="ko-KR" altLang="en-US" sz="6200" dirty="0">
                <a:sym typeface="Wingdings" panose="05000000000000000000" pitchFamily="2" charset="2"/>
              </a:rPr>
              <a:t>포맷으로 서비스가 가능 했음 </a:t>
            </a:r>
            <a:endParaRPr lang="en-US" altLang="ko-KR" sz="6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6200" b="1" dirty="0"/>
              <a:t>Example) </a:t>
            </a:r>
            <a:r>
              <a:rPr lang="en-US" altLang="ko-KR" sz="6200" dirty="0">
                <a:sym typeface="Wingdings" panose="05000000000000000000" pitchFamily="2" charset="2"/>
              </a:rPr>
              <a:t>scheme</a:t>
            </a:r>
            <a:r>
              <a:rPr lang="ko-KR" altLang="en-US" sz="6200" dirty="0">
                <a:sym typeface="Wingdings" panose="05000000000000000000" pitchFamily="2" charset="2"/>
              </a:rPr>
              <a:t>명칭</a:t>
            </a:r>
            <a:r>
              <a:rPr lang="en-US" altLang="ko-KR" sz="6200" dirty="0">
                <a:sym typeface="Wingdings" panose="05000000000000000000" pitchFamily="2" charset="2"/>
              </a:rPr>
              <a:t>.command</a:t>
            </a:r>
            <a:endParaRPr lang="ko-KR" altLang="en-US" sz="6200" b="1" dirty="0"/>
          </a:p>
          <a:p>
            <a:pPr marL="0" indent="0">
              <a:buNone/>
            </a:pPr>
            <a:r>
              <a:rPr lang="en-US" altLang="ko-KR" sz="6200" b="1" dirty="0" err="1"/>
              <a:t>db.ogckoreaplaces.insert</a:t>
            </a:r>
            <a:r>
              <a:rPr lang="en-US" altLang="ko-KR" sz="6200" b="1" dirty="0"/>
              <a:t>({ name: </a:t>
            </a:r>
            <a:r>
              <a:rPr lang="ko-KR" altLang="en-US" sz="6200" b="1" dirty="0"/>
              <a:t>＇</a:t>
            </a:r>
            <a:r>
              <a:rPr lang="ko-KR" altLang="en-US" sz="6200" b="1" dirty="0" err="1"/>
              <a:t>부경대</a:t>
            </a:r>
            <a:r>
              <a:rPr lang="ko-KR" altLang="en-US" sz="6200" b="1" dirty="0"/>
              <a:t> 대연캠퍼스</a:t>
            </a:r>
            <a:r>
              <a:rPr lang="en-US" altLang="ko-KR" sz="6200" b="1" dirty="0"/>
              <a:t>',</a:t>
            </a:r>
            <a:r>
              <a:rPr lang="ko-KR" altLang="en-US" sz="6200" b="1" dirty="0"/>
              <a:t>  </a:t>
            </a:r>
            <a:r>
              <a:rPr lang="en-US" altLang="ko-KR" sz="6200" b="1" dirty="0"/>
              <a:t>location: { type: 'Point',</a:t>
            </a:r>
          </a:p>
          <a:p>
            <a:pPr marL="0" indent="0">
              <a:buNone/>
            </a:pPr>
            <a:r>
              <a:rPr lang="en-US" altLang="ko-KR" sz="6200" b="1" dirty="0"/>
              <a:t>    coordinates: [</a:t>
            </a:r>
          </a:p>
          <a:p>
            <a:pPr marL="0" indent="0">
              <a:buNone/>
            </a:pPr>
            <a:r>
              <a:rPr lang="ko-KR" altLang="en-US" sz="6200" b="1" dirty="0"/>
              <a:t>      </a:t>
            </a:r>
            <a:r>
              <a:rPr lang="en-US" altLang="ko-KR" sz="6200" b="1" dirty="0"/>
              <a:t>129.103065834,</a:t>
            </a:r>
            <a:r>
              <a:rPr lang="ko-KR" altLang="en-US" sz="6200" b="1" dirty="0"/>
              <a:t> </a:t>
            </a:r>
            <a:r>
              <a:rPr lang="en-US" altLang="ko-KR" sz="6200" b="1" dirty="0"/>
              <a:t>35.13478282</a:t>
            </a:r>
          </a:p>
          <a:p>
            <a:pPr marL="0" indent="0">
              <a:buNone/>
            </a:pPr>
            <a:r>
              <a:rPr lang="ko-KR" altLang="en-US" sz="6200" b="1" dirty="0"/>
              <a:t>    </a:t>
            </a:r>
            <a:r>
              <a:rPr lang="en-US" altLang="ko-KR" sz="6200" b="1" dirty="0"/>
              <a:t>]</a:t>
            </a:r>
          </a:p>
          <a:p>
            <a:pPr marL="0" indent="0">
              <a:buNone/>
            </a:pPr>
            <a:r>
              <a:rPr lang="ko-KR" altLang="en-US" sz="6200" b="1" dirty="0"/>
              <a:t>  </a:t>
            </a:r>
            <a:r>
              <a:rPr lang="en-US" altLang="ko-KR" sz="6200" b="1" dirty="0"/>
              <a:t>}</a:t>
            </a:r>
          </a:p>
          <a:p>
            <a:pPr marL="0" indent="0">
              <a:buNone/>
            </a:pPr>
            <a:r>
              <a:rPr lang="en-US" altLang="ko-KR" sz="6200" b="1" dirty="0"/>
              <a:t>})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0D067-3C6F-490D-8730-358B0F657646}"/>
              </a:ext>
            </a:extLst>
          </p:cNvPr>
          <p:cNvSpPr txBox="1"/>
          <p:nvPr/>
        </p:nvSpPr>
        <p:spPr>
          <a:xfrm>
            <a:off x="2375738" y="6629400"/>
            <a:ext cx="8338657" cy="91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8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발표순서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9A70F-8067-4C1B-BAF4-915DA42AEEFB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고민의 단계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비교의 단계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배움의 단계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갈무리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686419-69F8-44A8-9B5E-7BC030CD9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72B2F-CACA-42BB-A747-77D0AAC7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903" y="744311"/>
            <a:ext cx="10783412" cy="54061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0" cap="sq">
            <a:solidFill>
              <a:schemeClr val="accent3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11828-E0E9-43DD-81AC-CFD55A34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335" y="824745"/>
            <a:ext cx="10622545" cy="52452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590D65B-DC38-41FA-8B0F-9BB0170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91026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ko-KR" altLang="en-US" dirty="0"/>
            </a:br>
            <a:endParaRPr lang="en-US" altLang="ko-KR" sz="6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17F95-F29B-473C-9813-31D694209E8B}"/>
              </a:ext>
            </a:extLst>
          </p:cNvPr>
          <p:cNvSpPr txBox="1"/>
          <p:nvPr/>
        </p:nvSpPr>
        <p:spPr>
          <a:xfrm>
            <a:off x="1711569" y="1264531"/>
            <a:ext cx="84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</a:t>
            </a:r>
            <a:r>
              <a:rPr lang="ko-KR" altLang="en-US" dirty="0"/>
              <a:t> </a:t>
            </a:r>
            <a:r>
              <a:rPr lang="ko-KR" altLang="en-US" dirty="0" err="1"/>
              <a:t>부경대</a:t>
            </a:r>
            <a:r>
              <a:rPr lang="ko-KR" altLang="en-US" dirty="0"/>
              <a:t> </a:t>
            </a:r>
            <a:r>
              <a:rPr lang="ko-KR" altLang="en-US" dirty="0" err="1"/>
              <a:t>대연동</a:t>
            </a:r>
            <a:r>
              <a:rPr lang="ko-KR" altLang="en-US" dirty="0"/>
              <a:t> 캠퍼스에서 반경 </a:t>
            </a:r>
            <a:r>
              <a:rPr lang="en-US" altLang="ko-KR" dirty="0"/>
              <a:t>5km</a:t>
            </a:r>
            <a:r>
              <a:rPr lang="ko-KR" altLang="en-US" dirty="0"/>
              <a:t>  건물을 찾아주세요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10E2D-441B-41BD-9BD0-E9CEB8C62691}"/>
              </a:ext>
            </a:extLst>
          </p:cNvPr>
          <p:cNvSpPr txBox="1"/>
          <p:nvPr/>
        </p:nvSpPr>
        <p:spPr>
          <a:xfrm>
            <a:off x="2046909" y="1991296"/>
            <a:ext cx="9777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db.ogckoreaplaces.find</a:t>
            </a:r>
            <a:r>
              <a:rPr lang="en-US" altLang="ko-KR" sz="2400" b="1" dirty="0"/>
              <a:t>({</a:t>
            </a:r>
          </a:p>
          <a:p>
            <a:r>
              <a:rPr lang="en-US" altLang="ko-KR" sz="2400" dirty="0"/>
              <a:t>  location</a:t>
            </a:r>
            <a:r>
              <a:rPr lang="en-US" altLang="ko-KR" sz="2400" b="1" dirty="0"/>
              <a:t>: {</a:t>
            </a:r>
          </a:p>
          <a:p>
            <a:r>
              <a:rPr lang="en-US" altLang="ko-KR" sz="2400" dirty="0"/>
              <a:t>    $</a:t>
            </a:r>
            <a:r>
              <a:rPr lang="en-US" altLang="ko-KR" sz="2400" dirty="0" err="1"/>
              <a:t>geoWithin</a:t>
            </a:r>
            <a:r>
              <a:rPr lang="en-US" altLang="ko-KR" sz="2400" b="1" dirty="0"/>
              <a:t>: {</a:t>
            </a:r>
          </a:p>
          <a:p>
            <a:r>
              <a:rPr lang="en-US" altLang="ko-KR" sz="2400" dirty="0"/>
              <a:t>      $</a:t>
            </a:r>
            <a:r>
              <a:rPr lang="en-US" altLang="ko-KR" sz="2400" dirty="0" err="1"/>
              <a:t>centerSphere</a:t>
            </a:r>
            <a:r>
              <a:rPr lang="en-US" altLang="ko-KR" sz="2400" b="1" dirty="0"/>
              <a:t>: [[129.103065834, 35.13478282], </a:t>
            </a:r>
            <a:r>
              <a:rPr lang="en-US" altLang="ko-KR" sz="2400" b="1" dirty="0">
                <a:solidFill>
                  <a:srgbClr val="FF0000"/>
                </a:solidFill>
              </a:rPr>
              <a:t>5 / 6378.1</a:t>
            </a:r>
            <a:r>
              <a:rPr lang="en-US" altLang="ko-KR" sz="2400" b="1" dirty="0"/>
              <a:t>]</a:t>
            </a:r>
          </a:p>
          <a:p>
            <a:r>
              <a:rPr lang="ko-KR" altLang="en-US" sz="2400" dirty="0"/>
              <a:t>    </a:t>
            </a:r>
            <a:r>
              <a:rPr lang="en-US" altLang="ko-KR" sz="2400" b="1" dirty="0"/>
              <a:t>}</a:t>
            </a:r>
          </a:p>
          <a:p>
            <a:r>
              <a:rPr lang="ko-KR" altLang="en-US" sz="2400" dirty="0"/>
              <a:t>  </a:t>
            </a:r>
            <a:r>
              <a:rPr lang="en-US" altLang="ko-KR" sz="2400" b="1" dirty="0"/>
              <a:t>}</a:t>
            </a:r>
          </a:p>
          <a:p>
            <a:r>
              <a:rPr lang="en-US" altLang="ko-KR" sz="2400" b="1" dirty="0"/>
              <a:t>})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602EF-05F4-4EA3-9247-266B846509AF}"/>
              </a:ext>
            </a:extLst>
          </p:cNvPr>
          <p:cNvSpPr txBox="1"/>
          <p:nvPr/>
        </p:nvSpPr>
        <p:spPr>
          <a:xfrm>
            <a:off x="1833928" y="5144891"/>
            <a:ext cx="888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쿼리에 </a:t>
            </a:r>
            <a:r>
              <a:rPr lang="en-US" altLang="ko-KR" dirty="0"/>
              <a:t>km</a:t>
            </a:r>
            <a:r>
              <a:rPr lang="ko-KR" altLang="en-US" dirty="0"/>
              <a:t>단위로 하려면 </a:t>
            </a:r>
            <a:r>
              <a:rPr lang="ko-KR" altLang="en-US" dirty="0" err="1"/>
              <a:t>라디언단위에서</a:t>
            </a:r>
            <a:r>
              <a:rPr lang="ko-KR" altLang="en-US" dirty="0"/>
              <a:t> 변환해야 함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1F82BEC-D24D-4127-95BD-99BD114A2C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6201" y="3664525"/>
            <a:ext cx="2581641" cy="1665032"/>
          </a:xfrm>
          <a:prstGeom prst="bent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공간연산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5CA30-B710-4A05-93C2-388D680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20888"/>
            <a:ext cx="10453856" cy="165576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latinLnBrk="0">
              <a:buNone/>
            </a:pPr>
            <a:r>
              <a:rPr lang="en-US" altLang="ko-KR" sz="9600" dirty="0"/>
              <a:t>POSTGIS </a:t>
            </a:r>
            <a:r>
              <a:rPr lang="ko-KR" altLang="en-US" sz="9600" dirty="0"/>
              <a:t>나 다른 여타 </a:t>
            </a:r>
            <a:r>
              <a:rPr lang="en-US" altLang="ko-KR" sz="9600" dirty="0"/>
              <a:t>DBMS </a:t>
            </a:r>
            <a:r>
              <a:rPr lang="ko-KR" altLang="en-US" sz="9600" dirty="0"/>
              <a:t>에서 지원 하는 공간연산 기능 중 </a:t>
            </a:r>
            <a:r>
              <a:rPr lang="en-US" altLang="ko-KR" sz="9600" dirty="0"/>
              <a:t>within, intersect </a:t>
            </a:r>
            <a:r>
              <a:rPr lang="ko-KR" altLang="en-US" sz="9600" dirty="0"/>
              <a:t>등을 지원</a:t>
            </a:r>
            <a:r>
              <a:rPr lang="en-US" altLang="ko-KR" sz="9600" dirty="0"/>
              <a:t>(4</a:t>
            </a:r>
            <a:r>
              <a:rPr lang="ko-KR" altLang="en-US" sz="9600" dirty="0"/>
              <a:t>가지</a:t>
            </a:r>
            <a:r>
              <a:rPr lang="en-US" altLang="ko-KR" sz="9600" dirty="0"/>
              <a:t>)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geoIntersects</a:t>
            </a:r>
            <a:r>
              <a:rPr lang="en-US" altLang="ko-KR" sz="9600" dirty="0"/>
              <a:t>  =ST_INTERSECTS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geoWithin</a:t>
            </a:r>
            <a:r>
              <a:rPr lang="en-US" altLang="ko-KR" sz="9600" dirty="0"/>
              <a:t>      = ST_WITHIN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$near            = </a:t>
            </a:r>
            <a:r>
              <a:rPr lang="en-US" altLang="ko-KR" sz="9600" dirty="0" err="1"/>
              <a:t>ST_ClosetPoint</a:t>
            </a:r>
            <a:endParaRPr lang="en-US" altLang="ko-KR" sz="9600" dirty="0"/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nearSphere</a:t>
            </a:r>
            <a:r>
              <a:rPr lang="en-US" altLang="ko-KR" sz="9600" dirty="0"/>
              <a:t>  = ST_3DClosetPoint</a:t>
            </a:r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0" indent="0" latinLnBrk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028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공간연산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5CA30-B710-4A05-93C2-388D680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20888"/>
            <a:ext cx="10453856" cy="165576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latinLnBrk="0">
              <a:buNone/>
            </a:pPr>
            <a:r>
              <a:rPr lang="en-US" altLang="ko-KR" sz="9600" dirty="0"/>
              <a:t>POSTGIS </a:t>
            </a:r>
            <a:r>
              <a:rPr lang="ko-KR" altLang="en-US" sz="9600" dirty="0"/>
              <a:t>나 다른 여타 </a:t>
            </a:r>
            <a:r>
              <a:rPr lang="en-US" altLang="ko-KR" sz="9600" dirty="0"/>
              <a:t>DBMS </a:t>
            </a:r>
            <a:r>
              <a:rPr lang="ko-KR" altLang="en-US" sz="9600" dirty="0"/>
              <a:t>에서 지원 하는 공간연산 기능 중 </a:t>
            </a:r>
            <a:r>
              <a:rPr lang="en-US" altLang="ko-KR" sz="9600" dirty="0"/>
              <a:t>within, intersect </a:t>
            </a:r>
            <a:r>
              <a:rPr lang="ko-KR" altLang="en-US" sz="9600" dirty="0"/>
              <a:t>등을 지원</a:t>
            </a:r>
            <a:r>
              <a:rPr lang="en-US" altLang="ko-KR" sz="9600" dirty="0"/>
              <a:t>(4</a:t>
            </a:r>
            <a:r>
              <a:rPr lang="ko-KR" altLang="en-US" sz="9600" dirty="0"/>
              <a:t>가지</a:t>
            </a:r>
            <a:r>
              <a:rPr lang="en-US" altLang="ko-KR" sz="9600" dirty="0"/>
              <a:t>)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geoIntersects</a:t>
            </a:r>
            <a:r>
              <a:rPr lang="en-US" altLang="ko-KR" sz="9600" dirty="0"/>
              <a:t>  =ST_INTERSECTS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geoWithin</a:t>
            </a:r>
            <a:r>
              <a:rPr lang="en-US" altLang="ko-KR" sz="9600" dirty="0"/>
              <a:t>      = ST_WITHIN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$near            = </a:t>
            </a:r>
            <a:r>
              <a:rPr lang="en-US" altLang="ko-KR" sz="9600" dirty="0" err="1"/>
              <a:t>ST_ClosetPoint</a:t>
            </a:r>
            <a:endParaRPr lang="en-US" altLang="ko-KR" sz="9600" dirty="0"/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nearSphere</a:t>
            </a:r>
            <a:r>
              <a:rPr lang="en-US" altLang="ko-KR" sz="9600" dirty="0"/>
              <a:t>  = ST_3DClosetPoint</a:t>
            </a:r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0" indent="0" latinLnBrk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43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-75481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공간표현방식</a:t>
            </a:r>
            <a:endParaRPr lang="en-US" altLang="ko-KR" sz="4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0E10E86-62D5-4715-8C88-DE12C54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13294"/>
            <a:ext cx="10353762" cy="3695136"/>
          </a:xfrm>
        </p:spPr>
        <p:txBody>
          <a:bodyPr/>
          <a:lstStyle/>
          <a:p>
            <a:r>
              <a:rPr lang="en-US" altLang="ko-KR" dirty="0"/>
              <a:t>$box: </a:t>
            </a:r>
            <a:r>
              <a:rPr lang="ko-KR" altLang="en-US" dirty="0">
                <a:effectLst/>
              </a:rPr>
              <a:t> 좌표 쌍을 사용하여 사각형 상자를 지정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$center: $</a:t>
            </a:r>
            <a:r>
              <a:rPr lang="en-US" altLang="ko-KR" dirty="0" err="1">
                <a:effectLst/>
              </a:rPr>
              <a:t>geowithin</a:t>
            </a:r>
            <a:r>
              <a:rPr lang="ko-KR" altLang="en-US" dirty="0">
                <a:effectLst/>
              </a:rPr>
              <a:t>의 평면형상 함수 사용시에 쿼리 할 중심점과 원을 지정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</a:t>
            </a:r>
            <a:r>
              <a:rPr lang="en-US" altLang="ko-KR" dirty="0" err="1">
                <a:effectLst/>
              </a:rPr>
              <a:t>centerSphere</a:t>
            </a:r>
            <a:r>
              <a:rPr lang="en-US" altLang="ko-KR" dirty="0">
                <a:effectLst/>
              </a:rPr>
              <a:t> : $</a:t>
            </a:r>
            <a:r>
              <a:rPr lang="en-US" altLang="ko-KR" dirty="0" err="1">
                <a:effectLst/>
              </a:rPr>
              <a:t>geowithin</a:t>
            </a:r>
            <a:r>
              <a:rPr lang="ko-KR" altLang="en-US" dirty="0">
                <a:effectLst/>
              </a:rPr>
              <a:t>의 구면형상 함수 사용시에 쿼리 할 중심점과 원을 지정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$geometry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 err="1">
                <a:effectLst/>
              </a:rPr>
              <a:t>geojson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형식의 모든 형식을 표현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$polygon: </a:t>
            </a:r>
            <a:r>
              <a:rPr lang="ko-KR" altLang="en-US" dirty="0">
                <a:effectLst/>
              </a:rPr>
              <a:t>좌표정보들을 다각형형태로 표현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</a:t>
            </a:r>
            <a:r>
              <a:rPr lang="en-US" altLang="ko-KR" dirty="0" err="1">
                <a:effectLst/>
              </a:rPr>
              <a:t>maxdistance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$</a:t>
            </a:r>
            <a:r>
              <a:rPr lang="en-US" altLang="ko-KR" dirty="0" err="1">
                <a:effectLst/>
              </a:rPr>
              <a:t>mindistance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35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42DF7-4684-420E-9860-3FF5066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공간정보지원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DCEA0-6537-405E-902D-7EB94B5F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900268"/>
            <a:ext cx="10353762" cy="3695136"/>
          </a:xfrm>
        </p:spPr>
        <p:txBody>
          <a:bodyPr/>
          <a:lstStyle/>
          <a:p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타입에서 지원하는 공간정보 타입을 모두 지원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공간정보타입에 대한 이미지 검색결과">
            <a:extLst>
              <a:ext uri="{FF2B5EF4-FFF2-40B4-BE49-F238E27FC236}">
                <a16:creationId xmlns:a16="http://schemas.microsoft.com/office/drawing/2014/main" id="{BECAF0A6-3EDD-4845-9406-1EEF5F82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37" y="2799817"/>
            <a:ext cx="6785438" cy="361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-75481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 err="1"/>
              <a:t>공간인덱스는</a:t>
            </a:r>
            <a:r>
              <a:rPr lang="ko-KR" altLang="en-US" sz="4800" dirty="0"/>
              <a:t> 지원하나</a:t>
            </a:r>
            <a:r>
              <a:rPr lang="en-US" altLang="ko-KR" sz="4800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5CA30-B710-4A05-93C2-388D680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20888"/>
            <a:ext cx="10453856" cy="1655762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atinLnBrk="0"/>
            <a:r>
              <a:rPr lang="en-US" altLang="ko-KR" sz="2600" dirty="0"/>
              <a:t>2dsphere </a:t>
            </a:r>
            <a:r>
              <a:rPr lang="ko-KR" altLang="en-US" sz="2600" dirty="0"/>
              <a:t>인덱스라는 방식을 지원 함</a:t>
            </a:r>
            <a:endParaRPr lang="en-US" altLang="ko-KR" sz="2600" dirty="0"/>
          </a:p>
          <a:p>
            <a:pPr latinLnBrk="0"/>
            <a:r>
              <a:rPr lang="en-US" altLang="ko-KR" sz="2600" dirty="0"/>
              <a:t> </a:t>
            </a:r>
            <a:r>
              <a:rPr lang="ko-KR" altLang="en-US" sz="2600" dirty="0"/>
              <a:t>인덱스가 있는 필드는 항상 좌표 쌍 혹은 </a:t>
            </a:r>
            <a:r>
              <a:rPr lang="en-US" altLang="ko-KR" sz="2600" dirty="0" err="1"/>
              <a:t>Geojson</a:t>
            </a:r>
            <a:r>
              <a:rPr lang="en-US" altLang="ko-KR" sz="2600" dirty="0"/>
              <a:t> </a:t>
            </a:r>
            <a:r>
              <a:rPr lang="ko-KR" altLang="en-US" sz="2600" dirty="0"/>
              <a:t>방식의 데이터가 있어야 함</a:t>
            </a:r>
            <a:endParaRPr lang="en-US" altLang="ko-KR" sz="2600" dirty="0"/>
          </a:p>
          <a:p>
            <a:pPr latinLnBrk="0"/>
            <a:r>
              <a:rPr lang="ko-KR" altLang="en-US" sz="2600" dirty="0"/>
              <a:t>모든 </a:t>
            </a:r>
            <a:r>
              <a:rPr lang="en-US" altLang="ko-KR" sz="2600" dirty="0" err="1"/>
              <a:t>Geojson</a:t>
            </a:r>
            <a:r>
              <a:rPr lang="en-US" altLang="ko-KR" sz="2600" dirty="0"/>
              <a:t> </a:t>
            </a:r>
            <a:r>
              <a:rPr lang="ko-KR" altLang="en-US" sz="2600" dirty="0"/>
              <a:t>객체 타입에서 사용이 가능 함 </a:t>
            </a:r>
            <a:r>
              <a:rPr lang="en-US" altLang="ko-KR" sz="2600" dirty="0"/>
              <a:t>(</a:t>
            </a:r>
            <a:r>
              <a:rPr lang="ko-KR" altLang="en-US" sz="2600" dirty="0"/>
              <a:t>버전 </a:t>
            </a:r>
            <a:r>
              <a:rPr lang="en-US" altLang="ko-KR" sz="2600" dirty="0"/>
              <a:t>2.0 </a:t>
            </a:r>
            <a:r>
              <a:rPr lang="ko-KR" altLang="en-US" sz="2600" dirty="0"/>
              <a:t>이상</a:t>
            </a:r>
            <a:r>
              <a:rPr lang="en-US" altLang="ko-KR" sz="2600" dirty="0"/>
              <a:t>)</a:t>
            </a:r>
          </a:p>
          <a:p>
            <a:pPr latinLnBrk="0"/>
            <a:r>
              <a:rPr lang="ko-KR" altLang="en-US" sz="2600" dirty="0"/>
              <a:t>사용방법은 매우 자동화되어서 </a:t>
            </a:r>
            <a:r>
              <a:rPr lang="en-US" altLang="ko-KR" sz="2600" dirty="0"/>
              <a:t>MBR </a:t>
            </a:r>
            <a:r>
              <a:rPr lang="ko-KR" altLang="en-US" sz="2600" dirty="0" err="1"/>
              <a:t>바운더리</a:t>
            </a:r>
            <a:r>
              <a:rPr lang="ko-KR" altLang="en-US" sz="2600" dirty="0"/>
              <a:t> 계산도 </a:t>
            </a:r>
            <a:r>
              <a:rPr lang="ko-KR" altLang="en-US" sz="2600" dirty="0" err="1"/>
              <a:t>필요없음</a:t>
            </a:r>
            <a:endParaRPr lang="en-US" altLang="ko-KR" sz="2600" dirty="0"/>
          </a:p>
          <a:p>
            <a:pPr latinLnBrk="0"/>
            <a:endParaRPr lang="en-US" altLang="ko-KR" sz="2600" dirty="0"/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endParaRPr lang="ko-KR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E35688-7760-44EA-B097-845CEC15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909571"/>
            <a:ext cx="107179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ource Code Pro"/>
              </a:rPr>
              <a:t>db.collection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ource Code Pro"/>
              </a:rPr>
              <a:t>객체명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ource Code Pro"/>
              </a:rPr>
              <a:t>createIndex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( {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ource Code Pro"/>
              </a:rPr>
              <a:t>location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ource Code Pro"/>
              </a:rPr>
              <a:t>field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ource Code Pro"/>
              </a:rPr>
              <a:t> "2dsphere" }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4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거리연산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5CA30-B710-4A05-93C2-388D680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20888"/>
            <a:ext cx="10453856" cy="1655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latinLnBrk="0">
              <a:buNone/>
            </a:pPr>
            <a:r>
              <a:rPr lang="ko-KR" altLang="en-US" sz="2400" dirty="0"/>
              <a:t>최대 거리 및 최소거리 두가지를 함수로 지원 함</a:t>
            </a:r>
            <a:r>
              <a:rPr lang="en-US" altLang="ko-KR" sz="2400" dirty="0"/>
              <a:t>(</a:t>
            </a:r>
            <a:r>
              <a:rPr lang="ko-KR" altLang="en-US" sz="2400" dirty="0"/>
              <a:t>기본은 </a:t>
            </a: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en-US" altLang="ko-KR" b="1" dirty="0">
                <a:effectLst/>
              </a:rPr>
              <a:t>$</a:t>
            </a:r>
            <a:r>
              <a:rPr lang="en-US" altLang="ko-KR" b="1" dirty="0" err="1">
                <a:effectLst/>
              </a:rPr>
              <a:t>maxDistance</a:t>
            </a:r>
            <a:endParaRPr lang="en-US" altLang="ko-KR" b="1" dirty="0">
              <a:effectLst/>
            </a:endParaRPr>
          </a:p>
          <a:p>
            <a:pPr marL="0" indent="0" latinLnBrk="0">
              <a:buNone/>
            </a:pPr>
            <a:r>
              <a:rPr lang="en-US" altLang="ko-KR" sz="2400" dirty="0"/>
              <a:t>- </a:t>
            </a:r>
            <a:r>
              <a:rPr lang="en-US" altLang="ko-KR" b="1" dirty="0">
                <a:effectLst/>
              </a:rPr>
              <a:t>$</a:t>
            </a:r>
            <a:r>
              <a:rPr lang="en-US" altLang="ko-KR" b="1" dirty="0" err="1">
                <a:effectLst/>
              </a:rPr>
              <a:t>minDistance</a:t>
            </a:r>
            <a:r>
              <a:rPr lang="en-US" altLang="ko-KR" b="1" dirty="0">
                <a:effectLst/>
              </a:rPr>
              <a:t> (2d Sphere </a:t>
            </a:r>
            <a:r>
              <a:rPr lang="ko-KR" altLang="en-US" b="1" dirty="0">
                <a:effectLst/>
              </a:rPr>
              <a:t>인덱스속성이 있어야만 사용가능</a:t>
            </a:r>
            <a:r>
              <a:rPr lang="en-US" altLang="ko-KR" b="1" dirty="0">
                <a:effectLst/>
              </a:rPr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0" indent="0" latinLnBrk="0">
              <a:buNone/>
            </a:pP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E10ABD-89B9-4F23-A1A4-5B5CD4778DEF}"/>
              </a:ext>
            </a:extLst>
          </p:cNvPr>
          <p:cNvSpPr/>
          <p:nvPr/>
        </p:nvSpPr>
        <p:spPr>
          <a:xfrm>
            <a:off x="1152525" y="3924300"/>
            <a:ext cx="9210675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{ $</a:t>
            </a:r>
            <a:r>
              <a:rPr lang="en-US" altLang="ko-KR" dirty="0" err="1"/>
              <a:t>nearSphere</a:t>
            </a:r>
            <a:r>
              <a:rPr lang="en-US" altLang="ko-KR" dirty="0"/>
              <a:t>: {</a:t>
            </a:r>
          </a:p>
          <a:p>
            <a:r>
              <a:rPr lang="en-US" altLang="ko-KR" dirty="0"/>
              <a:t>                          $geometry: { type: 'Point’, </a:t>
            </a:r>
          </a:p>
          <a:p>
            <a:r>
              <a:rPr lang="en-US" altLang="ko-KR" dirty="0"/>
              <a:t>                               coordinates: [126.86611,</a:t>
            </a:r>
            <a:r>
              <a:rPr lang="ko-KR" altLang="en-US" dirty="0"/>
              <a:t> </a:t>
            </a:r>
            <a:r>
              <a:rPr lang="en-US" altLang="ko-KR" dirty="0"/>
              <a:t>36.114444]</a:t>
            </a:r>
            <a:r>
              <a:rPr lang="ko-KR" altLang="en-US" dirty="0"/>
              <a:t> </a:t>
            </a:r>
            <a:r>
              <a:rPr lang="en-US" altLang="ko-KR" dirty="0"/>
              <a:t>},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maxDistance</a:t>
            </a:r>
            <a:r>
              <a:rPr lang="en-US" altLang="ko-KR" dirty="0"/>
              <a:t>: 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$</a:t>
            </a:r>
            <a:r>
              <a:rPr lang="en-US" altLang="ko-KR" dirty="0" err="1"/>
              <a:t>minDistance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09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447B01-C474-4832-BF5C-731F24A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오픈소스를 활용한 연동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20D2A-9164-44F4-B96F-3E29BEA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상에서 공간정보를 다룰 때 두가지 의 고민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어떻게 파일을 </a:t>
            </a:r>
            <a:r>
              <a:rPr lang="en-US" altLang="ko-KR" dirty="0"/>
              <a:t>DB</a:t>
            </a:r>
            <a:r>
              <a:rPr lang="ko-KR" altLang="en-US" dirty="0"/>
              <a:t>로 전환 시킬 것인지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서비스는 어떻게  해야 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사실 다른 </a:t>
            </a:r>
            <a:r>
              <a:rPr lang="en-US" altLang="ko-KR" dirty="0">
                <a:sym typeface="Wingdings" panose="05000000000000000000" pitchFamily="2" charset="2"/>
              </a:rPr>
              <a:t>DBMS</a:t>
            </a:r>
            <a:r>
              <a:rPr lang="ko-KR" altLang="en-US" dirty="0">
                <a:sym typeface="Wingdings" panose="05000000000000000000" pitchFamily="2" charset="2"/>
              </a:rPr>
              <a:t>에 비하여 지원은 부족하나  길은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1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447B01-C474-4832-BF5C-731F24A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오픈소스를 활용한 연동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20D2A-9164-44F4-B96F-3E29BEA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사실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타입이어서 쉽게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플러그인 이나 </a:t>
            </a:r>
            <a:r>
              <a:rPr lang="en-US" altLang="ko-KR" dirty="0"/>
              <a:t>3rd party tool </a:t>
            </a:r>
            <a:r>
              <a:rPr lang="ko-KR" altLang="en-US" dirty="0"/>
              <a:t>이 많을 것으로 생각되나 의외로 잘 지원 되지 않음</a:t>
            </a:r>
            <a:endParaRPr lang="en-US" altLang="ko-KR" dirty="0"/>
          </a:p>
          <a:p>
            <a:r>
              <a:rPr lang="en-US" altLang="ko-KR" dirty="0"/>
              <a:t> QGIS </a:t>
            </a:r>
            <a:r>
              <a:rPr lang="ko-KR" altLang="en-US" dirty="0"/>
              <a:t>에서 도 직접적인 연결은 되지 않으나 </a:t>
            </a:r>
            <a:r>
              <a:rPr lang="en-US" altLang="ko-KR" dirty="0" err="1"/>
              <a:t>Pyqgis</a:t>
            </a:r>
            <a:r>
              <a:rPr lang="en-US" altLang="ko-KR" dirty="0"/>
              <a:t> </a:t>
            </a:r>
            <a:r>
              <a:rPr lang="ko-KR" altLang="en-US" dirty="0"/>
              <a:t>코드를 활용한다면 연결은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Geoserver</a:t>
            </a:r>
            <a:r>
              <a:rPr lang="ko-KR" altLang="en-US" dirty="0"/>
              <a:t>는 전용 플러그인이 존재 하므로 연동이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openlayers</a:t>
            </a:r>
            <a:r>
              <a:rPr lang="en-US" altLang="ko-KR" dirty="0"/>
              <a:t> </a:t>
            </a:r>
            <a:r>
              <a:rPr lang="ko-KR" altLang="en-US" dirty="0"/>
              <a:t>의 경우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drawing </a:t>
            </a:r>
            <a:r>
              <a:rPr lang="ko-KR" altLang="en-US" dirty="0"/>
              <a:t>가능하므로 연동이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29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A4C5-A05B-4259-AE45-D6FE2A27FBDE}"/>
              </a:ext>
            </a:extLst>
          </p:cNvPr>
          <p:cNvSpPr txBox="1"/>
          <p:nvPr/>
        </p:nvSpPr>
        <p:spPr>
          <a:xfrm>
            <a:off x="480646" y="480646"/>
            <a:ext cx="947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SHP </a:t>
            </a:r>
            <a:r>
              <a:rPr lang="ko-KR" altLang="en-US" sz="2400" dirty="0"/>
              <a:t>파일을 </a:t>
            </a:r>
            <a:r>
              <a:rPr lang="en-US" altLang="ko-KR" sz="2400" dirty="0"/>
              <a:t>MONGODB</a:t>
            </a:r>
            <a:r>
              <a:rPr lang="ko-KR" altLang="en-US" sz="2400" dirty="0"/>
              <a:t>에 적용하기 위한 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131D-282E-45E7-8C12-975E36E2BD86}"/>
              </a:ext>
            </a:extLst>
          </p:cNvPr>
          <p:cNvSpPr txBox="1"/>
          <p:nvPr/>
        </p:nvSpPr>
        <p:spPr>
          <a:xfrm>
            <a:off x="515816" y="1485038"/>
            <a:ext cx="1072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Ogr2Ogr </a:t>
            </a:r>
            <a:r>
              <a:rPr lang="ko-KR" altLang="en-US" dirty="0"/>
              <a:t>에서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으로 바꿈</a:t>
            </a:r>
            <a:endParaRPr lang="en-US" altLang="ko-KR" dirty="0"/>
          </a:p>
          <a:p>
            <a:r>
              <a:rPr lang="en-US" altLang="ko-KR" dirty="0"/>
              <a:t>$ ogr2ogr -f </a:t>
            </a:r>
            <a:r>
              <a:rPr lang="en-US" altLang="ko-KR" dirty="0" err="1"/>
              <a:t>GeoJSON</a:t>
            </a:r>
            <a:r>
              <a:rPr lang="en-US" altLang="ko-KR" dirty="0"/>
              <a:t> -</a:t>
            </a:r>
            <a:r>
              <a:rPr lang="en-US" altLang="ko-KR" dirty="0" err="1"/>
              <a:t>t_srs</a:t>
            </a:r>
            <a:r>
              <a:rPr lang="en-US" altLang="ko-KR" dirty="0"/>
              <a:t> crs:84 </a:t>
            </a:r>
            <a:r>
              <a:rPr lang="en-US" altLang="ko-KR" dirty="0" err="1"/>
              <a:t>point.geojson</a:t>
            </a:r>
            <a:r>
              <a:rPr lang="en-US" altLang="ko-KR" dirty="0"/>
              <a:t> </a:t>
            </a:r>
            <a:r>
              <a:rPr lang="en-US" altLang="ko-KR" dirty="0" err="1"/>
              <a:t>point.shp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4EE05-A812-4E1C-92DE-3724F7DD9B80}"/>
              </a:ext>
            </a:extLst>
          </p:cNvPr>
          <p:cNvSpPr txBox="1"/>
          <p:nvPr/>
        </p:nvSpPr>
        <p:spPr>
          <a:xfrm>
            <a:off x="550986" y="2551837"/>
            <a:ext cx="10726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Mongoimport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C:\Program Files\MongoDB\Server\4.2\bin&gt;</a:t>
            </a:r>
            <a:r>
              <a:rPr lang="en-US" altLang="ko-KR" dirty="0" err="1"/>
              <a:t>mongoimport</a:t>
            </a:r>
            <a:r>
              <a:rPr lang="en-US" altLang="ko-KR" dirty="0"/>
              <a:t> --</a:t>
            </a:r>
            <a:r>
              <a:rPr lang="en-US" altLang="ko-KR" dirty="0" err="1"/>
              <a:t>db</a:t>
            </a:r>
            <a:r>
              <a:rPr lang="en-US" altLang="ko-KR" dirty="0"/>
              <a:t> dev -c points --file "</a:t>
            </a:r>
            <a:r>
              <a:rPr lang="en-US" altLang="ko-KR" dirty="0" err="1"/>
              <a:t>points.json</a:t>
            </a:r>
            <a:r>
              <a:rPr lang="en-US" altLang="ko-KR" dirty="0"/>
              <a:t>" --type json</a:t>
            </a:r>
          </a:p>
          <a:p>
            <a:r>
              <a:rPr lang="en-US" altLang="ko-KR" dirty="0"/>
              <a:t>2019-10-07T23:54:17.530+0900    connected to: mongodb://localhost/</a:t>
            </a:r>
          </a:p>
          <a:p>
            <a:r>
              <a:rPr lang="en-US" altLang="ko-KR" dirty="0"/>
              <a:t>2019-10-07T23:54:17.763+0900    1 document(s) imported successfully. 0 document(s) failed to import.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B1E41-8E01-430C-8B73-83905E2927A4}"/>
              </a:ext>
            </a:extLst>
          </p:cNvPr>
          <p:cNvSpPr txBox="1"/>
          <p:nvPr/>
        </p:nvSpPr>
        <p:spPr>
          <a:xfrm>
            <a:off x="515816" y="4626479"/>
            <a:ext cx="7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평면 인덱스 사용</a:t>
            </a:r>
            <a:endParaRPr lang="en-US" altLang="ko-KR" dirty="0"/>
          </a:p>
          <a:p>
            <a:r>
              <a:rPr lang="en-US" altLang="ko-KR" dirty="0" err="1"/>
              <a:t>db.sfsweeproutes.ensureIndex</a:t>
            </a:r>
            <a:r>
              <a:rPr lang="en-US" altLang="ko-KR" b="1" dirty="0"/>
              <a:t>({"geometry":"2dsphere"})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3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586D6-2FE9-4689-B91C-FF852EB6861C}"/>
              </a:ext>
            </a:extLst>
          </p:cNvPr>
          <p:cNvSpPr txBox="1"/>
          <p:nvPr/>
        </p:nvSpPr>
        <p:spPr>
          <a:xfrm>
            <a:off x="4043494" y="3136612"/>
            <a:ext cx="738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고민의 단계</a:t>
            </a:r>
          </a:p>
        </p:txBody>
      </p:sp>
    </p:spTree>
    <p:extLst>
      <p:ext uri="{BB962C8B-B14F-4D97-AF65-F5344CB8AC3E}">
        <p14:creationId xmlns:p14="http://schemas.microsoft.com/office/powerpoint/2010/main" val="200630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8E9899-49C1-4D8C-BE1B-95B893DD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지오서버에서의</a:t>
            </a:r>
            <a:r>
              <a:rPr lang="ko-KR" altLang="en-US" dirty="0"/>
              <a:t> 연동 </a:t>
            </a:r>
            <a:r>
              <a:rPr lang="en-US" altLang="ko-KR" dirty="0"/>
              <a:t>(</a:t>
            </a:r>
            <a:r>
              <a:rPr lang="en-US" altLang="ko-KR" dirty="0" err="1"/>
              <a:t>geoserver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98E117-169F-4B80-ADC9-D7A49494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057" y="2632966"/>
            <a:ext cx="4103081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C6179-6F6D-4FC1-8354-9D416F5B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41" y="1581432"/>
            <a:ext cx="8930689" cy="369513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Geoserver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mongodb</a:t>
            </a:r>
            <a:r>
              <a:rPr lang="en-US" altLang="ko-KR" dirty="0"/>
              <a:t> plugin </a:t>
            </a:r>
            <a:r>
              <a:rPr lang="ko-KR" altLang="en-US" dirty="0"/>
              <a:t>활용가능 함</a:t>
            </a:r>
            <a:r>
              <a:rPr lang="en-US" altLang="ko-KR" dirty="0"/>
              <a:t>(2.15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CC2DA-5918-4190-9B16-BD9B4801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68" y="2199063"/>
            <a:ext cx="3095625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7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586D6-2FE9-4689-B91C-FF852EB6861C}"/>
              </a:ext>
            </a:extLst>
          </p:cNvPr>
          <p:cNvSpPr txBox="1"/>
          <p:nvPr/>
        </p:nvSpPr>
        <p:spPr>
          <a:xfrm>
            <a:off x="4043494" y="3136612"/>
            <a:ext cx="738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갈무리 단계</a:t>
            </a:r>
          </a:p>
        </p:txBody>
      </p:sp>
    </p:spTree>
    <p:extLst>
      <p:ext uri="{BB962C8B-B14F-4D97-AF65-F5344CB8AC3E}">
        <p14:creationId xmlns:p14="http://schemas.microsoft.com/office/powerpoint/2010/main" val="372851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C6CE3-C245-4124-A177-99C0F61F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도입 </a:t>
            </a:r>
            <a:r>
              <a:rPr lang="ko-KR" altLang="en-US"/>
              <a:t>시 고려사항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E3F47-EB45-4EEF-A97F-16924827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확장은 확실히 강점으로 빅데이터 기반하의 시스템에서는 도입 고려 할 만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아직은 </a:t>
            </a:r>
            <a:r>
              <a:rPr lang="en-US" altLang="ko-KR" dirty="0"/>
              <a:t>GIS </a:t>
            </a:r>
            <a:r>
              <a:rPr lang="ko-KR" altLang="en-US" dirty="0"/>
              <a:t>시스템에서 필요로 하는 공간 함수가 부족하며 </a:t>
            </a:r>
            <a:r>
              <a:rPr lang="en-US" altLang="ko-KR" dirty="0"/>
              <a:t>THIRD Party</a:t>
            </a:r>
            <a:r>
              <a:rPr lang="ko-KR" altLang="en-US" dirty="0"/>
              <a:t> 툴의  지원이 부족함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>
                <a:effectLst/>
              </a:rPr>
              <a:t>정합성이 떨어지므로 트랜잭션이 필요한 경우에는 부적합</a:t>
            </a:r>
            <a:r>
              <a:rPr lang="en-US" altLang="ko-KR" dirty="0">
                <a:effectLst/>
              </a:rPr>
              <a:t> (ex. </a:t>
            </a:r>
            <a:r>
              <a:rPr lang="ko-KR" altLang="en-US" dirty="0">
                <a:effectLst/>
              </a:rPr>
              <a:t>금융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결제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회원정보 등</a:t>
            </a:r>
            <a:r>
              <a:rPr lang="en-US" altLang="ko-KR" dirty="0">
                <a:effectLst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effectLst/>
              </a:rPr>
              <a:t>        </a:t>
            </a:r>
            <a:r>
              <a:rPr lang="en-US" altLang="ko-KR" dirty="0">
                <a:effectLst/>
              </a:rPr>
              <a:t>-&gt;</a:t>
            </a:r>
            <a:r>
              <a:rPr lang="ko-KR" altLang="en-US" dirty="0">
                <a:effectLst/>
              </a:rPr>
              <a:t> 자주 변경이 이루어지는 데이터가 아니라면 </a:t>
            </a:r>
            <a:r>
              <a:rPr lang="ko-KR" altLang="en-US">
                <a:effectLst/>
              </a:rPr>
              <a:t>좋은 성능 발휘</a:t>
            </a:r>
            <a:endParaRPr lang="en-US" altLang="ko-KR">
              <a:effectLst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그러나 간단한 공간정보 관련 </a:t>
            </a:r>
            <a:r>
              <a:rPr lang="en-US" altLang="ko-KR" dirty="0"/>
              <a:t>open API</a:t>
            </a:r>
            <a:r>
              <a:rPr lang="ko-KR" altLang="en-US" dirty="0"/>
              <a:t>를 만들 시에는 매우 쉽게 개발이 가능 함</a:t>
            </a:r>
            <a:r>
              <a:rPr lang="en-US" altLang="ko-KR" dirty="0"/>
              <a:t>(node.js,</a:t>
            </a:r>
            <a:r>
              <a:rPr lang="ko-KR" altLang="en-US" dirty="0"/>
              <a:t>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향후에 계속적인  오픈소스 진영에 </a:t>
            </a:r>
            <a:r>
              <a:rPr lang="en-US" altLang="ko-KR" dirty="0"/>
              <a:t>PUSH</a:t>
            </a:r>
            <a:r>
              <a:rPr lang="ko-KR" altLang="en-US" dirty="0"/>
              <a:t>를 받는다면 좋은 무기가 될 수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또한 공간정보 덕후 들에게는 좋은 장난감이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5120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6" y="3600269"/>
            <a:ext cx="10207196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b="1" dirty="0">
                <a:solidFill>
                  <a:schemeClr val="tx1"/>
                </a:solidFill>
              </a:rPr>
              <a:t>      이 발표를 하기전에 </a:t>
            </a: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년 전 기억을 거슬러 올라갑니다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BB357-752C-4B71-966B-99EA313D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2" y="526056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년 전 저는 해양 관련 </a:t>
            </a:r>
            <a:r>
              <a:rPr lang="en-US" altLang="ko-KR" dirty="0"/>
              <a:t>IT </a:t>
            </a:r>
            <a:r>
              <a:rPr lang="ko-KR" altLang="en-US" dirty="0"/>
              <a:t>시스템을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B4BCD-DC92-4CF2-AFF6-92D9D492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11" y="1314155"/>
            <a:ext cx="5048516" cy="5095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4E397-20C4-4E9D-8C98-38C313CBB8D1}"/>
              </a:ext>
            </a:extLst>
          </p:cNvPr>
          <p:cNvSpPr txBox="1"/>
          <p:nvPr/>
        </p:nvSpPr>
        <p:spPr>
          <a:xfrm>
            <a:off x="6348827" y="1243312"/>
            <a:ext cx="5305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해상에서 수신되는 선박의 위치</a:t>
            </a:r>
            <a:r>
              <a:rPr lang="en-US" altLang="ko-KR" sz="2400" dirty="0"/>
              <a:t>, </a:t>
            </a:r>
            <a:r>
              <a:rPr lang="ko-KR" altLang="en-US" sz="2400" dirty="0"/>
              <a:t>해양기상</a:t>
            </a:r>
            <a:r>
              <a:rPr lang="en-US" altLang="ko-KR" sz="2400" dirty="0"/>
              <a:t>,</a:t>
            </a:r>
            <a:r>
              <a:rPr lang="ko-KR" altLang="en-US" sz="2400" dirty="0"/>
              <a:t>항해 표지 정보를 실시간으로 수집하여 </a:t>
            </a:r>
            <a:r>
              <a:rPr lang="ko-KR" altLang="en-US" sz="2400" dirty="0" err="1"/>
              <a:t>전자해도위에</a:t>
            </a:r>
            <a:r>
              <a:rPr lang="ko-KR" altLang="en-US" sz="2400" dirty="0"/>
              <a:t> 표출 되는 시스템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 시기적으로 조금씩 </a:t>
            </a:r>
            <a:r>
              <a:rPr lang="ko-KR" altLang="en-US" sz="2400" dirty="0" err="1"/>
              <a:t>다르긴</a:t>
            </a:r>
            <a:r>
              <a:rPr lang="ko-KR" altLang="en-US" sz="2400" dirty="0"/>
              <a:t> 하지만 데이터가 너무 많이 쌓이기 때문에 한달에 한번씩 </a:t>
            </a:r>
            <a:r>
              <a:rPr lang="en-US" altLang="ko-KR" sz="2400" dirty="0"/>
              <a:t>  </a:t>
            </a:r>
            <a:r>
              <a:rPr lang="ko-KR" altLang="en-US" sz="2400" dirty="0"/>
              <a:t>데이터를 삭제해야 할 정도 였음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점점 관련 시스템이 늘어나서 시스템 마다 각각의 요구사항을 반영하기 위해 뷰를 만들게 되었습니다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자연스레 성능이슈와 </a:t>
            </a:r>
            <a:r>
              <a:rPr lang="ko-KR" altLang="en-US" sz="2400" dirty="0" err="1"/>
              <a:t>튜닝해야하는</a:t>
            </a:r>
            <a:r>
              <a:rPr lang="ko-KR" altLang="en-US" sz="2400" dirty="0"/>
              <a:t> 포인트가 늘어났습니다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50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32F0-4BC9-49AB-A70E-4839C3D3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당시의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5B3E-64B9-4EF8-9BBC-2F29B32D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예산부족으로 서버 증설 과 </a:t>
            </a:r>
            <a:r>
              <a:rPr lang="en-US" altLang="ko-KR" dirty="0"/>
              <a:t>SW </a:t>
            </a:r>
            <a:r>
              <a:rPr lang="ko-KR" altLang="en-US" dirty="0"/>
              <a:t>신규구매</a:t>
            </a:r>
            <a:r>
              <a:rPr lang="en-US" altLang="ko-KR" dirty="0"/>
              <a:t>(MS-SQL)</a:t>
            </a:r>
            <a:r>
              <a:rPr lang="ko-KR" altLang="en-US" dirty="0"/>
              <a:t>가 불가 </a:t>
            </a:r>
            <a:r>
              <a:rPr lang="en-US" altLang="ko-KR" dirty="0"/>
              <a:t>(</a:t>
            </a:r>
            <a:r>
              <a:rPr lang="ko-KR" altLang="en-US" dirty="0"/>
              <a:t>성명불상의 놀고있는 서버는 몇 대 있었음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데이터 스키마의 변경이 자주 이루어지고 다양한 서비스와 시스템을 위해 뷰 테이블을  다수 만들어야 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비정형으로 들어오는 데이터를 스키마로 재정의 하는 게 쉬운 일이 아니었음 </a:t>
            </a:r>
            <a:r>
              <a:rPr lang="en-US" altLang="ko-KR" dirty="0"/>
              <a:t>(</a:t>
            </a:r>
            <a:r>
              <a:rPr lang="ko-KR" altLang="en-US" dirty="0"/>
              <a:t>기상 정보나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레이다이미지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하루에도 어마어마한 데이터의 인서트 및 업데이트가 이루어지고 있어서 데이터베이스 부하가 있었음</a:t>
            </a:r>
            <a:endParaRPr lang="en-US" altLang="ko-KR" dirty="0"/>
          </a:p>
          <a:p>
            <a:r>
              <a:rPr lang="en-US" altLang="ko-KR" dirty="0"/>
              <a:t> C/S </a:t>
            </a:r>
            <a:r>
              <a:rPr lang="ko-KR" altLang="en-US" dirty="0"/>
              <a:t>시스템을 </a:t>
            </a:r>
            <a:r>
              <a:rPr lang="en-US" altLang="ko-KR" dirty="0"/>
              <a:t>WEB</a:t>
            </a:r>
            <a:r>
              <a:rPr lang="ko-KR" altLang="en-US" dirty="0"/>
              <a:t>으로 전환하기 위한 계획이 있었음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단기간의 개발기간을 고려 해야 했음 </a:t>
            </a:r>
          </a:p>
        </p:txBody>
      </p:sp>
    </p:spTree>
    <p:extLst>
      <p:ext uri="{BB962C8B-B14F-4D97-AF65-F5344CB8AC3E}">
        <p14:creationId xmlns:p14="http://schemas.microsoft.com/office/powerpoint/2010/main" val="24024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068" y="733691"/>
            <a:ext cx="8983489" cy="1000978"/>
          </a:xfrm>
        </p:spPr>
        <p:txBody>
          <a:bodyPr>
            <a:normAutofit/>
          </a:bodyPr>
          <a:lstStyle/>
          <a:p>
            <a:r>
              <a:rPr lang="ko-KR" altLang="en-US" dirty="0"/>
              <a:t>엔지니어로써 의 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424" y="2191870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시스템을 </a:t>
            </a:r>
            <a:r>
              <a:rPr lang="en-US" altLang="ko-KR" b="1" dirty="0">
                <a:solidFill>
                  <a:schemeClr val="tx1"/>
                </a:solidFill>
              </a:rPr>
              <a:t>SCALE UP(</a:t>
            </a:r>
            <a:r>
              <a:rPr lang="ko-KR" altLang="en-US" b="1" dirty="0">
                <a:solidFill>
                  <a:schemeClr val="tx1"/>
                </a:solidFill>
              </a:rPr>
              <a:t>하드웨어성능을 </a:t>
            </a:r>
            <a:r>
              <a:rPr lang="ko-KR" altLang="en-US" b="1" dirty="0" err="1">
                <a:solidFill>
                  <a:schemeClr val="tx1"/>
                </a:solidFill>
              </a:rPr>
              <a:t>높일것인지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SCALE OUT(</a:t>
            </a:r>
            <a:r>
              <a:rPr lang="ko-KR" altLang="en-US" b="1" dirty="0">
                <a:solidFill>
                  <a:schemeClr val="tx1"/>
                </a:solidFill>
              </a:rPr>
              <a:t>분산처리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대용량 데이터가 들어 왔을 때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분산부하처리를 어떻게 효율적으로 할 것인지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/>
              <a:t>다양하고 빈번한 요구사항이 들어왔을 때 스키마를 </a:t>
            </a:r>
            <a:r>
              <a:rPr lang="ko-KR" altLang="en-US" b="1" dirty="0" err="1"/>
              <a:t>변경할것인지</a:t>
            </a:r>
            <a:r>
              <a:rPr lang="ko-KR" altLang="en-US" b="1" dirty="0"/>
              <a:t> 아니면         </a:t>
            </a:r>
            <a:r>
              <a:rPr lang="ko-KR" altLang="en-US" b="1" dirty="0" err="1"/>
              <a:t>어플리케이션단위의</a:t>
            </a:r>
            <a:r>
              <a:rPr lang="ko-KR" altLang="en-US" b="1" dirty="0"/>
              <a:t> 방안을 </a:t>
            </a:r>
            <a:r>
              <a:rPr lang="ko-KR" altLang="en-US" b="1" dirty="0" err="1"/>
              <a:t>세워야할지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2"/>
                </a:solidFill>
              </a:rPr>
              <a:t>그러면서 공간정보를 </a:t>
            </a:r>
            <a:r>
              <a:rPr lang="en-US" altLang="ko-KR" b="1" dirty="0">
                <a:solidFill>
                  <a:schemeClr val="bg2"/>
                </a:solidFill>
              </a:rPr>
              <a:t>DBMS </a:t>
            </a:r>
            <a:r>
              <a:rPr lang="ko-KR" altLang="en-US" b="1" dirty="0">
                <a:solidFill>
                  <a:schemeClr val="bg2"/>
                </a:solidFill>
              </a:rPr>
              <a:t>상에서 관리가 가능해야 할 것 같다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아키텍쳐</a:t>
            </a:r>
            <a:r>
              <a:rPr lang="en-US" altLang="ko-KR" dirty="0"/>
              <a:t> </a:t>
            </a:r>
            <a:r>
              <a:rPr lang="ko-KR" altLang="en-US" dirty="0"/>
              <a:t>의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2B4C67-47FA-44BC-A02A-70F94D78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65" y="2133000"/>
            <a:ext cx="7841941" cy="3474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7E521-1145-4437-B9B0-588C9EDD371A}"/>
              </a:ext>
            </a:extLst>
          </p:cNvPr>
          <p:cNvSpPr txBox="1"/>
          <p:nvPr/>
        </p:nvSpPr>
        <p:spPr>
          <a:xfrm>
            <a:off x="1069675" y="6072996"/>
            <a:ext cx="107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RDBMS </a:t>
            </a:r>
            <a:r>
              <a:rPr lang="ko-KR" altLang="en-US" dirty="0"/>
              <a:t>상에서도 </a:t>
            </a:r>
            <a:r>
              <a:rPr lang="en-US" altLang="ko-KR" dirty="0" err="1"/>
              <a:t>scaleout</a:t>
            </a:r>
            <a:r>
              <a:rPr lang="ko-KR" altLang="en-US" dirty="0"/>
              <a:t>은 가능하나 관리 와 개발 리소스가 많이 </a:t>
            </a:r>
            <a:r>
              <a:rPr lang="ko-KR" altLang="en-US" dirty="0" err="1"/>
              <a:t>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71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데이터의 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대용량 읽기쓰기에 있어서 적정한 인덱스 정책을 세우면 </a:t>
            </a:r>
            <a:r>
              <a:rPr lang="en-US" altLang="ko-KR" dirty="0"/>
              <a:t>  </a:t>
            </a:r>
            <a:r>
              <a:rPr lang="ko-KR" altLang="en-US" dirty="0"/>
              <a:t>큰 문제 없음</a:t>
            </a:r>
            <a:r>
              <a:rPr lang="en-US" altLang="ko-KR" dirty="0"/>
              <a:t>. </a:t>
            </a:r>
            <a:r>
              <a:rPr lang="ko-KR" altLang="en-US" dirty="0"/>
              <a:t>그러나 빅데이터 시대에 들어오면서 인덱싱</a:t>
            </a:r>
            <a:r>
              <a:rPr lang="en-US" altLang="ko-KR" dirty="0"/>
              <a:t> </a:t>
            </a:r>
            <a:r>
              <a:rPr lang="ko-KR" altLang="en-US" dirty="0"/>
              <a:t>정책을  다양하게 세울 수 있어야 함</a:t>
            </a:r>
            <a:endParaRPr lang="en-US" altLang="ko-KR" dirty="0"/>
          </a:p>
          <a:p>
            <a:r>
              <a:rPr lang="ko-KR" altLang="en-US" dirty="0"/>
              <a:t>퍼포먼스를 상향하려면 분산부하처리가 가능해야 하고 디스크 기반보다는 메모리에서  처리할 수 있는 방안수립이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대량의 반복적인 </a:t>
            </a:r>
            <a:r>
              <a:rPr lang="en-US" altLang="ko-KR" dirty="0"/>
              <a:t>insert </a:t>
            </a:r>
            <a:r>
              <a:rPr lang="ko-KR" altLang="en-US" dirty="0"/>
              <a:t>동작의 사용이 있는 경우 </a:t>
            </a:r>
            <a:r>
              <a:rPr lang="en-US" altLang="ko-KR" dirty="0"/>
              <a:t>operation </a:t>
            </a:r>
            <a:r>
              <a:rPr lang="ko-KR" altLang="en-US" dirty="0"/>
              <a:t>장애가 없어야 함</a:t>
            </a:r>
            <a:r>
              <a:rPr lang="en-US" altLang="ko-KR" dirty="0"/>
              <a:t>     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9460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와이드스크린</PresentationFormat>
  <Paragraphs>201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Arial Unicode MS</vt:lpstr>
      <vt:lpstr>맑은 고딕</vt:lpstr>
      <vt:lpstr>Arial</vt:lpstr>
      <vt:lpstr>Arial Black</vt:lpstr>
      <vt:lpstr>Bookman Old Style</vt:lpstr>
      <vt:lpstr>Calibri</vt:lpstr>
      <vt:lpstr>Calibri Light</vt:lpstr>
      <vt:lpstr>Rockwell</vt:lpstr>
      <vt:lpstr>Wingdings</vt:lpstr>
      <vt:lpstr>Wingdings 2</vt:lpstr>
      <vt:lpstr>HDOfficeLightV0</vt:lpstr>
      <vt:lpstr>Damask</vt:lpstr>
      <vt:lpstr>Mongodb 와 공간정보</vt:lpstr>
      <vt:lpstr>발표순서</vt:lpstr>
      <vt:lpstr>PowerPoint 프레젠테이션</vt:lpstr>
      <vt:lpstr>PowerPoint 프레젠테이션</vt:lpstr>
      <vt:lpstr>PowerPoint 프레젠테이션</vt:lpstr>
      <vt:lpstr>당시의 이슈</vt:lpstr>
      <vt:lpstr>엔지니어로써 의 고민</vt:lpstr>
      <vt:lpstr>시스템 아키텍쳐 의 문제</vt:lpstr>
      <vt:lpstr>대용량 데이터의 처리</vt:lpstr>
      <vt:lpstr>다양한 요구사항에 대한 대응</vt:lpstr>
      <vt:lpstr>PowerPoint 프레젠테이션</vt:lpstr>
      <vt:lpstr>MONGODB란 </vt:lpstr>
      <vt:lpstr>PowerPoint 프레젠테이션</vt:lpstr>
      <vt:lpstr>Mongodb의 사용시 기술적고민  </vt:lpstr>
      <vt:lpstr>다른 NOSQL기반 db와의 비교</vt:lpstr>
      <vt:lpstr>PowerPoint 프레젠테이션</vt:lpstr>
      <vt:lpstr> Mongodb는 rdbms와의 비교하여 퍼포먼스를 어느정도 낼 수 있는가?</vt:lpstr>
      <vt:lpstr>PowerPoint 프레젠테이션</vt:lpstr>
      <vt:lpstr>공간정보 추가/조회하기</vt:lpstr>
      <vt:lpstr> </vt:lpstr>
      <vt:lpstr>공간연산</vt:lpstr>
      <vt:lpstr>공간연산</vt:lpstr>
      <vt:lpstr>공간표현방식</vt:lpstr>
      <vt:lpstr> 공간정보지원 타입</vt:lpstr>
      <vt:lpstr>공간인덱스는 지원하나?</vt:lpstr>
      <vt:lpstr>거리연산</vt:lpstr>
      <vt:lpstr>오픈소스를 활용한 연동</vt:lpstr>
      <vt:lpstr>오픈소스를 활용한 연동</vt:lpstr>
      <vt:lpstr>PowerPoint 프레젠테이션</vt:lpstr>
      <vt:lpstr>지오서버에서의 연동 (geoserver)</vt:lpstr>
      <vt:lpstr>PowerPoint 프레젠테이션</vt:lpstr>
      <vt:lpstr>MONGODB 도입 시 고려사항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2019-10-07T15:39:02Z</dcterms:created>
  <dcterms:modified xsi:type="dcterms:W3CDTF">2019-10-09T14:04:25Z</dcterms:modified>
</cp:coreProperties>
</file>