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4" r:id="rId4"/>
    <p:sldMasterId id="2147483803" r:id="rId5"/>
  </p:sldMasterIdLst>
  <p:notesMasterIdLst>
    <p:notesMasterId r:id="rId26"/>
  </p:notesMasterIdLst>
  <p:handoutMasterIdLst>
    <p:handoutMasterId r:id="rId27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74CAF-FCCB-46A4-B676-E207562B94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AB0E22-250A-4F1F-B75F-3BBBD1F3D54B}">
      <dgm:prSet/>
      <dgm:spPr/>
      <dgm:t>
        <a:bodyPr/>
        <a:lstStyle/>
        <a:p>
          <a:r>
            <a:rPr lang="ko-KR" dirty="0"/>
            <a:t>왜 나는 </a:t>
          </a:r>
          <a:r>
            <a:rPr lang="en-US" dirty="0"/>
            <a:t>MONGO DB</a:t>
          </a:r>
          <a:r>
            <a:rPr lang="ko-KR" dirty="0"/>
            <a:t>를 이야기하는가</a:t>
          </a:r>
          <a:r>
            <a:rPr lang="en-US" dirty="0"/>
            <a:t>?</a:t>
          </a:r>
        </a:p>
      </dgm:t>
    </dgm:pt>
    <dgm:pt modelId="{ABA60E3D-4803-4EEF-83C8-9DB9DABC19A7}" type="parTrans" cxnId="{DA494E54-477C-443F-AFFF-72D5FAAC458A}">
      <dgm:prSet/>
      <dgm:spPr/>
      <dgm:t>
        <a:bodyPr/>
        <a:lstStyle/>
        <a:p>
          <a:endParaRPr lang="en-US"/>
        </a:p>
      </dgm:t>
    </dgm:pt>
    <dgm:pt modelId="{86AE2F2B-193E-4DC5-910B-C97DC26E827B}" type="sibTrans" cxnId="{DA494E54-477C-443F-AFFF-72D5FAAC458A}">
      <dgm:prSet/>
      <dgm:spPr/>
      <dgm:t>
        <a:bodyPr/>
        <a:lstStyle/>
        <a:p>
          <a:endParaRPr lang="en-US"/>
        </a:p>
      </dgm:t>
    </dgm:pt>
    <dgm:pt modelId="{8D593368-9692-48D2-BCD0-FD36E3D2E69A}">
      <dgm:prSet/>
      <dgm:spPr/>
      <dgm:t>
        <a:bodyPr/>
        <a:lstStyle/>
        <a:p>
          <a:r>
            <a:rPr lang="en-US"/>
            <a:t>1) </a:t>
          </a:r>
          <a:r>
            <a:rPr lang="ko-KR"/>
            <a:t>그냥 할게 없어서</a:t>
          </a:r>
          <a:endParaRPr lang="en-US"/>
        </a:p>
      </dgm:t>
    </dgm:pt>
    <dgm:pt modelId="{FE7649DC-6CE1-4EA3-90D3-D1739E440514}" type="parTrans" cxnId="{BB46F5EC-692E-4B6D-A776-78C390A5171B}">
      <dgm:prSet/>
      <dgm:spPr/>
      <dgm:t>
        <a:bodyPr/>
        <a:lstStyle/>
        <a:p>
          <a:endParaRPr lang="en-US"/>
        </a:p>
      </dgm:t>
    </dgm:pt>
    <dgm:pt modelId="{243DF6EA-9F50-47E6-BB6E-576BD36957BE}" type="sibTrans" cxnId="{BB46F5EC-692E-4B6D-A776-78C390A5171B}">
      <dgm:prSet/>
      <dgm:spPr/>
      <dgm:t>
        <a:bodyPr/>
        <a:lstStyle/>
        <a:p>
          <a:endParaRPr lang="en-US"/>
        </a:p>
      </dgm:t>
    </dgm:pt>
    <dgm:pt modelId="{7BAF5211-B642-4B09-89BA-A0F7AF690741}">
      <dgm:prSet/>
      <dgm:spPr/>
      <dgm:t>
        <a:bodyPr/>
        <a:lstStyle/>
        <a:p>
          <a:r>
            <a:rPr lang="en-US"/>
            <a:t>2) </a:t>
          </a:r>
          <a:r>
            <a:rPr lang="ko-KR"/>
            <a:t>나는 이것도 할줄알아</a:t>
          </a:r>
          <a:endParaRPr lang="en-US"/>
        </a:p>
      </dgm:t>
    </dgm:pt>
    <dgm:pt modelId="{5A4F5A5A-CFEB-462D-8EAB-D4450D424A8C}" type="parTrans" cxnId="{417BAD02-5FA8-4604-945A-9637B0AA5EC8}">
      <dgm:prSet/>
      <dgm:spPr/>
      <dgm:t>
        <a:bodyPr/>
        <a:lstStyle/>
        <a:p>
          <a:endParaRPr lang="en-US"/>
        </a:p>
      </dgm:t>
    </dgm:pt>
    <dgm:pt modelId="{0CBE26D4-E8C9-4AB9-9E01-438A6E9B63C9}" type="sibTrans" cxnId="{417BAD02-5FA8-4604-945A-9637B0AA5EC8}">
      <dgm:prSet/>
      <dgm:spPr/>
      <dgm:t>
        <a:bodyPr/>
        <a:lstStyle/>
        <a:p>
          <a:endParaRPr lang="en-US"/>
        </a:p>
      </dgm:t>
    </dgm:pt>
    <dgm:pt modelId="{AA46119C-DC36-4F23-882F-6E903A92D828}">
      <dgm:prSet/>
      <dgm:spPr/>
      <dgm:t>
        <a:bodyPr/>
        <a:lstStyle/>
        <a:p>
          <a:r>
            <a:rPr lang="en-US"/>
            <a:t>3) </a:t>
          </a:r>
          <a:r>
            <a:rPr lang="ko-KR"/>
            <a:t>몽고간장을 좋아해서</a:t>
          </a:r>
          <a:endParaRPr lang="en-US"/>
        </a:p>
      </dgm:t>
    </dgm:pt>
    <dgm:pt modelId="{0C90AEA3-EE0A-4980-94AE-2F97C3DA5F56}" type="parTrans" cxnId="{66E185E0-648B-4ED0-A26C-505655E1629E}">
      <dgm:prSet/>
      <dgm:spPr/>
      <dgm:t>
        <a:bodyPr/>
        <a:lstStyle/>
        <a:p>
          <a:endParaRPr lang="en-US"/>
        </a:p>
      </dgm:t>
    </dgm:pt>
    <dgm:pt modelId="{D045C7E3-47B7-4661-81B6-7E171C372FED}" type="sibTrans" cxnId="{66E185E0-648B-4ED0-A26C-505655E1629E}">
      <dgm:prSet/>
      <dgm:spPr/>
      <dgm:t>
        <a:bodyPr/>
        <a:lstStyle/>
        <a:p>
          <a:endParaRPr lang="en-US"/>
        </a:p>
      </dgm:t>
    </dgm:pt>
    <dgm:pt modelId="{D08B6D13-821F-408D-9729-94B361D0DA66}">
      <dgm:prSet/>
      <dgm:spPr/>
      <dgm:t>
        <a:bodyPr/>
        <a:lstStyle/>
        <a:p>
          <a:r>
            <a:rPr lang="en-US"/>
            <a:t>4) </a:t>
          </a:r>
          <a:r>
            <a:rPr lang="ko-KR"/>
            <a:t>살면서 한번은 만날 것 같아서</a:t>
          </a:r>
          <a:endParaRPr lang="en-US"/>
        </a:p>
      </dgm:t>
    </dgm:pt>
    <dgm:pt modelId="{837AD9E3-95E5-462C-951A-B56D04E0E0B1}" type="parTrans" cxnId="{7D9804DB-DDBE-4CD4-9299-8709C567E5E2}">
      <dgm:prSet/>
      <dgm:spPr/>
      <dgm:t>
        <a:bodyPr/>
        <a:lstStyle/>
        <a:p>
          <a:endParaRPr lang="en-US"/>
        </a:p>
      </dgm:t>
    </dgm:pt>
    <dgm:pt modelId="{2AA0E13B-3F18-4647-A179-C8779B9B22F0}" type="sibTrans" cxnId="{7D9804DB-DDBE-4CD4-9299-8709C567E5E2}">
      <dgm:prSet/>
      <dgm:spPr/>
      <dgm:t>
        <a:bodyPr/>
        <a:lstStyle/>
        <a:p>
          <a:endParaRPr lang="en-US"/>
        </a:p>
      </dgm:t>
    </dgm:pt>
    <dgm:pt modelId="{6C20B8F3-A91F-4A03-BAAD-4F8D395E76E1}" type="pres">
      <dgm:prSet presAssocID="{77074CAF-FCCB-46A4-B676-E207562B94C2}" presName="linear" presStyleCnt="0">
        <dgm:presLayoutVars>
          <dgm:animLvl val="lvl"/>
          <dgm:resizeHandles val="exact"/>
        </dgm:presLayoutVars>
      </dgm:prSet>
      <dgm:spPr/>
    </dgm:pt>
    <dgm:pt modelId="{0498E6AD-BA73-49B8-B8D2-1AD52193891C}" type="pres">
      <dgm:prSet presAssocID="{48AB0E22-250A-4F1F-B75F-3BBBD1F3D5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3050DC-2CCE-4527-B8C9-C5B7A97D2F42}" type="pres">
      <dgm:prSet presAssocID="{86AE2F2B-193E-4DC5-910B-C97DC26E827B}" presName="spacer" presStyleCnt="0"/>
      <dgm:spPr/>
    </dgm:pt>
    <dgm:pt modelId="{1EB23F3F-2B84-4FC9-B2D8-ECF697022A91}" type="pres">
      <dgm:prSet presAssocID="{8D593368-9692-48D2-BCD0-FD36E3D2E6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2FD18F-F0C2-4652-9AEE-0C4806C30480}" type="pres">
      <dgm:prSet presAssocID="{243DF6EA-9F50-47E6-BB6E-576BD36957BE}" presName="spacer" presStyleCnt="0"/>
      <dgm:spPr/>
    </dgm:pt>
    <dgm:pt modelId="{4E1B1840-7BBE-4171-A212-89609E7F8AFD}" type="pres">
      <dgm:prSet presAssocID="{7BAF5211-B642-4B09-89BA-A0F7AF690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346BDF-472F-44EC-B5B9-F130B605EF17}" type="pres">
      <dgm:prSet presAssocID="{0CBE26D4-E8C9-4AB9-9E01-438A6E9B63C9}" presName="spacer" presStyleCnt="0"/>
      <dgm:spPr/>
    </dgm:pt>
    <dgm:pt modelId="{73F2FDF5-CA6D-412C-AEDC-44851A0B503E}" type="pres">
      <dgm:prSet presAssocID="{AA46119C-DC36-4F23-882F-6E903A92D8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983079-3DF7-49C3-8DAF-3A6925C6E7BB}" type="pres">
      <dgm:prSet presAssocID="{D045C7E3-47B7-4661-81B6-7E171C372FED}" presName="spacer" presStyleCnt="0"/>
      <dgm:spPr/>
    </dgm:pt>
    <dgm:pt modelId="{42AFAFEE-B48E-42D4-BD3F-A3C0EB890D5D}" type="pres">
      <dgm:prSet presAssocID="{D08B6D13-821F-408D-9729-94B361D0DA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17BAD02-5FA8-4604-945A-9637B0AA5EC8}" srcId="{77074CAF-FCCB-46A4-B676-E207562B94C2}" destId="{7BAF5211-B642-4B09-89BA-A0F7AF690741}" srcOrd="2" destOrd="0" parTransId="{5A4F5A5A-CFEB-462D-8EAB-D4450D424A8C}" sibTransId="{0CBE26D4-E8C9-4AB9-9E01-438A6E9B63C9}"/>
    <dgm:cxn modelId="{BA2FE616-0526-4A48-818C-70F655920F79}" type="presOf" srcId="{8D593368-9692-48D2-BCD0-FD36E3D2E69A}" destId="{1EB23F3F-2B84-4FC9-B2D8-ECF697022A91}" srcOrd="0" destOrd="0" presId="urn:microsoft.com/office/officeart/2005/8/layout/vList2"/>
    <dgm:cxn modelId="{A0045020-316C-4F16-AFAA-1A71783E25A4}" type="presOf" srcId="{77074CAF-FCCB-46A4-B676-E207562B94C2}" destId="{6C20B8F3-A91F-4A03-BAAD-4F8D395E76E1}" srcOrd="0" destOrd="0" presId="urn:microsoft.com/office/officeart/2005/8/layout/vList2"/>
    <dgm:cxn modelId="{5BDF683D-B5C6-4908-A0FD-ADB914F8CC14}" type="presOf" srcId="{AA46119C-DC36-4F23-882F-6E903A92D828}" destId="{73F2FDF5-CA6D-412C-AEDC-44851A0B503E}" srcOrd="0" destOrd="0" presId="urn:microsoft.com/office/officeart/2005/8/layout/vList2"/>
    <dgm:cxn modelId="{DA494E54-477C-443F-AFFF-72D5FAAC458A}" srcId="{77074CAF-FCCB-46A4-B676-E207562B94C2}" destId="{48AB0E22-250A-4F1F-B75F-3BBBD1F3D54B}" srcOrd="0" destOrd="0" parTransId="{ABA60E3D-4803-4EEF-83C8-9DB9DABC19A7}" sibTransId="{86AE2F2B-193E-4DC5-910B-C97DC26E827B}"/>
    <dgm:cxn modelId="{FC165998-6644-416C-A208-D7C3B37A2F50}" type="presOf" srcId="{48AB0E22-250A-4F1F-B75F-3BBBD1F3D54B}" destId="{0498E6AD-BA73-49B8-B8D2-1AD52193891C}" srcOrd="0" destOrd="0" presId="urn:microsoft.com/office/officeart/2005/8/layout/vList2"/>
    <dgm:cxn modelId="{8A77239C-E900-454A-B430-C86E88845FB5}" type="presOf" srcId="{7BAF5211-B642-4B09-89BA-A0F7AF690741}" destId="{4E1B1840-7BBE-4171-A212-89609E7F8AFD}" srcOrd="0" destOrd="0" presId="urn:microsoft.com/office/officeart/2005/8/layout/vList2"/>
    <dgm:cxn modelId="{9BBBB3A6-C092-454C-8C11-2EA5734DD209}" type="presOf" srcId="{D08B6D13-821F-408D-9729-94B361D0DA66}" destId="{42AFAFEE-B48E-42D4-BD3F-A3C0EB890D5D}" srcOrd="0" destOrd="0" presId="urn:microsoft.com/office/officeart/2005/8/layout/vList2"/>
    <dgm:cxn modelId="{7D9804DB-DDBE-4CD4-9299-8709C567E5E2}" srcId="{77074CAF-FCCB-46A4-B676-E207562B94C2}" destId="{D08B6D13-821F-408D-9729-94B361D0DA66}" srcOrd="4" destOrd="0" parTransId="{837AD9E3-95E5-462C-951A-B56D04E0E0B1}" sibTransId="{2AA0E13B-3F18-4647-A179-C8779B9B22F0}"/>
    <dgm:cxn modelId="{66E185E0-648B-4ED0-A26C-505655E1629E}" srcId="{77074CAF-FCCB-46A4-B676-E207562B94C2}" destId="{AA46119C-DC36-4F23-882F-6E903A92D828}" srcOrd="3" destOrd="0" parTransId="{0C90AEA3-EE0A-4980-94AE-2F97C3DA5F56}" sibTransId="{D045C7E3-47B7-4661-81B6-7E171C372FED}"/>
    <dgm:cxn modelId="{BB46F5EC-692E-4B6D-A776-78C390A5171B}" srcId="{77074CAF-FCCB-46A4-B676-E207562B94C2}" destId="{8D593368-9692-48D2-BCD0-FD36E3D2E69A}" srcOrd="1" destOrd="0" parTransId="{FE7649DC-6CE1-4EA3-90D3-D1739E440514}" sibTransId="{243DF6EA-9F50-47E6-BB6E-576BD36957BE}"/>
    <dgm:cxn modelId="{4A84222C-E1D5-46C2-9C08-C6DE9627190C}" type="presParOf" srcId="{6C20B8F3-A91F-4A03-BAAD-4F8D395E76E1}" destId="{0498E6AD-BA73-49B8-B8D2-1AD52193891C}" srcOrd="0" destOrd="0" presId="urn:microsoft.com/office/officeart/2005/8/layout/vList2"/>
    <dgm:cxn modelId="{5F624578-3A18-4123-B7AA-DCF0EBFBFD44}" type="presParOf" srcId="{6C20B8F3-A91F-4A03-BAAD-4F8D395E76E1}" destId="{6D3050DC-2CCE-4527-B8C9-C5B7A97D2F42}" srcOrd="1" destOrd="0" presId="urn:microsoft.com/office/officeart/2005/8/layout/vList2"/>
    <dgm:cxn modelId="{77DA70E6-015C-4D61-A3FC-3F80DFFF1F67}" type="presParOf" srcId="{6C20B8F3-A91F-4A03-BAAD-4F8D395E76E1}" destId="{1EB23F3F-2B84-4FC9-B2D8-ECF697022A91}" srcOrd="2" destOrd="0" presId="urn:microsoft.com/office/officeart/2005/8/layout/vList2"/>
    <dgm:cxn modelId="{6815104D-52C7-4518-AFF2-65D460970CBE}" type="presParOf" srcId="{6C20B8F3-A91F-4A03-BAAD-4F8D395E76E1}" destId="{8D2FD18F-F0C2-4652-9AEE-0C4806C30480}" srcOrd="3" destOrd="0" presId="urn:microsoft.com/office/officeart/2005/8/layout/vList2"/>
    <dgm:cxn modelId="{FF29DC69-98F7-48F4-8ABD-A0CD5960760C}" type="presParOf" srcId="{6C20B8F3-A91F-4A03-BAAD-4F8D395E76E1}" destId="{4E1B1840-7BBE-4171-A212-89609E7F8AFD}" srcOrd="4" destOrd="0" presId="urn:microsoft.com/office/officeart/2005/8/layout/vList2"/>
    <dgm:cxn modelId="{B4CEDFB8-331C-461A-A6F2-63EF202AF4A4}" type="presParOf" srcId="{6C20B8F3-A91F-4A03-BAAD-4F8D395E76E1}" destId="{3B346BDF-472F-44EC-B5B9-F130B605EF17}" srcOrd="5" destOrd="0" presId="urn:microsoft.com/office/officeart/2005/8/layout/vList2"/>
    <dgm:cxn modelId="{8BC08F4E-2560-48A6-9345-18F6E99E52A7}" type="presParOf" srcId="{6C20B8F3-A91F-4A03-BAAD-4F8D395E76E1}" destId="{73F2FDF5-CA6D-412C-AEDC-44851A0B503E}" srcOrd="6" destOrd="0" presId="urn:microsoft.com/office/officeart/2005/8/layout/vList2"/>
    <dgm:cxn modelId="{0452088F-14E3-4AC8-A270-965671EA2C80}" type="presParOf" srcId="{6C20B8F3-A91F-4A03-BAAD-4F8D395E76E1}" destId="{74983079-3DF7-49C3-8DAF-3A6925C6E7BB}" srcOrd="7" destOrd="0" presId="urn:microsoft.com/office/officeart/2005/8/layout/vList2"/>
    <dgm:cxn modelId="{EEE641CB-8D7C-4F2A-A536-74526B63DBBF}" type="presParOf" srcId="{6C20B8F3-A91F-4A03-BAAD-4F8D395E76E1}" destId="{42AFAFEE-B48E-42D4-BD3F-A3C0EB890D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8E6AD-BA73-49B8-B8D2-1AD52193891C}">
      <dsp:nvSpPr>
        <dsp:cNvPr id="0" name=""/>
        <dsp:cNvSpPr/>
      </dsp:nvSpPr>
      <dsp:spPr>
        <a:xfrm>
          <a:off x="0" y="84028"/>
          <a:ext cx="7104549" cy="9611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 dirty="0"/>
            <a:t>왜 나는 </a:t>
          </a:r>
          <a:r>
            <a:rPr lang="en-US" sz="3100" kern="1200" dirty="0"/>
            <a:t>MONGO DB</a:t>
          </a:r>
          <a:r>
            <a:rPr lang="ko-KR" sz="3100" kern="1200" dirty="0"/>
            <a:t>를 이야기하는가</a:t>
          </a:r>
          <a:r>
            <a:rPr lang="en-US" sz="3100" kern="1200" dirty="0"/>
            <a:t>?</a:t>
          </a:r>
        </a:p>
      </dsp:txBody>
      <dsp:txXfrm>
        <a:off x="46920" y="130948"/>
        <a:ext cx="7010709" cy="867315"/>
      </dsp:txXfrm>
    </dsp:sp>
    <dsp:sp modelId="{1EB23F3F-2B84-4FC9-B2D8-ECF697022A91}">
      <dsp:nvSpPr>
        <dsp:cNvPr id="0" name=""/>
        <dsp:cNvSpPr/>
      </dsp:nvSpPr>
      <dsp:spPr>
        <a:xfrm>
          <a:off x="0" y="1134463"/>
          <a:ext cx="7104549" cy="961155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1) </a:t>
          </a:r>
          <a:r>
            <a:rPr lang="ko-KR" sz="3100" kern="1200"/>
            <a:t>그냥 할게 없어서</a:t>
          </a:r>
          <a:endParaRPr lang="en-US" sz="3100" kern="1200"/>
        </a:p>
      </dsp:txBody>
      <dsp:txXfrm>
        <a:off x="46920" y="1181383"/>
        <a:ext cx="7010709" cy="867315"/>
      </dsp:txXfrm>
    </dsp:sp>
    <dsp:sp modelId="{4E1B1840-7BBE-4171-A212-89609E7F8AFD}">
      <dsp:nvSpPr>
        <dsp:cNvPr id="0" name=""/>
        <dsp:cNvSpPr/>
      </dsp:nvSpPr>
      <dsp:spPr>
        <a:xfrm>
          <a:off x="0" y="2184898"/>
          <a:ext cx="7104549" cy="961155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2) </a:t>
          </a:r>
          <a:r>
            <a:rPr lang="ko-KR" sz="3100" kern="1200"/>
            <a:t>나는 이것도 할줄알아</a:t>
          </a:r>
          <a:endParaRPr lang="en-US" sz="3100" kern="1200"/>
        </a:p>
      </dsp:txBody>
      <dsp:txXfrm>
        <a:off x="46920" y="2231818"/>
        <a:ext cx="7010709" cy="867315"/>
      </dsp:txXfrm>
    </dsp:sp>
    <dsp:sp modelId="{73F2FDF5-CA6D-412C-AEDC-44851A0B503E}">
      <dsp:nvSpPr>
        <dsp:cNvPr id="0" name=""/>
        <dsp:cNvSpPr/>
      </dsp:nvSpPr>
      <dsp:spPr>
        <a:xfrm>
          <a:off x="0" y="3235333"/>
          <a:ext cx="7104549" cy="961155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3) </a:t>
          </a:r>
          <a:r>
            <a:rPr lang="ko-KR" sz="3100" kern="1200"/>
            <a:t>몽고간장을 좋아해서</a:t>
          </a:r>
          <a:endParaRPr lang="en-US" sz="3100" kern="1200"/>
        </a:p>
      </dsp:txBody>
      <dsp:txXfrm>
        <a:off x="46920" y="3282253"/>
        <a:ext cx="7010709" cy="867315"/>
      </dsp:txXfrm>
    </dsp:sp>
    <dsp:sp modelId="{42AFAFEE-B48E-42D4-BD3F-A3C0EB890D5D}">
      <dsp:nvSpPr>
        <dsp:cNvPr id="0" name=""/>
        <dsp:cNvSpPr/>
      </dsp:nvSpPr>
      <dsp:spPr>
        <a:xfrm>
          <a:off x="0" y="4285768"/>
          <a:ext cx="7104549" cy="961155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4) </a:t>
          </a:r>
          <a:r>
            <a:rPr lang="ko-KR" sz="3100" kern="1200"/>
            <a:t>살면서 한번은 만날 것 같아서</a:t>
          </a:r>
          <a:endParaRPr lang="en-US" sz="3100" kern="1200"/>
        </a:p>
      </dsp:txBody>
      <dsp:txXfrm>
        <a:off x="46920" y="4332688"/>
        <a:ext cx="7010709" cy="86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2019-10-05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4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2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265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4868-5905-4D40-A3C7-A08A77FB381F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115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73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21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7158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149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6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7002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038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91B-FB79-4832-BBA6-485BF4956E11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7958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587592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63782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76830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1738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42944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07217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10632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9D92-5434-44F0-8311-BFCB0FE3ABFC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027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32E3-E22B-46B2-B042-7B0B4F3513F2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4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BFAB-5A50-4862-991D-7095D6C5D4BE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88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9747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815-1148-4AA6-9F9C-F8BBBFBB10CA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A9F1-F81C-4105-8A81-06D610EC4B63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191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026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85AE-A5AE-4102-AAA7-CE7177004C64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7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6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2019-10-05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79348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4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36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en-US" altLang="ko-KR" sz="3600">
                <a:solidFill>
                  <a:srgbClr val="FFFFFF"/>
                </a:solidFill>
              </a:rPr>
              <a:t> </a:t>
            </a:r>
            <a:r>
              <a:rPr lang="ko-KR" altLang="en-US" sz="3600">
                <a:solidFill>
                  <a:srgbClr val="FFFFFF"/>
                </a:solidFill>
              </a:rPr>
              <a:t>와 공간정보</a:t>
            </a:r>
            <a:endParaRPr lang="en-US" altLang="ko-KR" sz="36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197" y="5943600"/>
            <a:ext cx="10058400" cy="54351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Dr.Jiyoon Kim</a:t>
            </a:r>
            <a:endParaRPr lang="ko-KR" altLang="en-US" sz="150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요구사항에 대한 대응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스키마 변경에 대하여 스트레스를 받을 이유가 없음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자체가 이런 것에 특화 되어 있음</a:t>
            </a:r>
            <a:r>
              <a:rPr lang="en-US" altLang="ko-KR" dirty="0"/>
              <a:t>. (Json </a:t>
            </a:r>
            <a:r>
              <a:rPr lang="ko-KR" altLang="en-US" dirty="0"/>
              <a:t>형태로 데이터로 주고 받기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0D067-3C6F-490D-8730-358B0F657646}"/>
              </a:ext>
            </a:extLst>
          </p:cNvPr>
          <p:cNvSpPr txBox="1"/>
          <p:nvPr/>
        </p:nvSpPr>
        <p:spPr>
          <a:xfrm>
            <a:off x="2375738" y="6629400"/>
            <a:ext cx="8338657" cy="91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D709D85-B46A-4C53-9214-E7EF2F7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36" y="3117254"/>
            <a:ext cx="7348289" cy="28340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r>
              <a:rPr lang="en-US" altLang="ko-KR" dirty="0" err="1">
                <a:solidFill>
                  <a:srgbClr val="333333"/>
                </a:solidFill>
                <a:latin typeface="Arial Unicode MS"/>
                <a:ea typeface="Monaco"/>
              </a:rPr>
              <a:t>aliasgis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",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45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,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r>
              <a:rPr lang="en-US" altLang="ko-KR" dirty="0">
                <a:solidFill>
                  <a:srgbClr val="333333"/>
                </a:solidFill>
                <a:latin typeface="Arial Unicode MS"/>
                <a:ea typeface="Monaco"/>
              </a:rPr>
              <a:t>job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Developer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{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David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Oh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",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24,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major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" :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Japanense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4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공간정보 다루기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 애초에 모든 문제 중 가장 큰 문제는 </a:t>
            </a:r>
            <a:r>
              <a:rPr lang="en-US" altLang="ko-KR" dirty="0" err="1"/>
              <a:t>mongodb</a:t>
            </a:r>
            <a:r>
              <a:rPr lang="ko-KR" altLang="en-US" dirty="0"/>
              <a:t>에 공간정보를 </a:t>
            </a:r>
            <a:r>
              <a:rPr lang="en-US" altLang="ko-KR" dirty="0"/>
              <a:t>insert</a:t>
            </a:r>
            <a:r>
              <a:rPr lang="ko-KR" altLang="en-US" dirty="0"/>
              <a:t>하고</a:t>
            </a:r>
            <a:r>
              <a:rPr lang="en-US" altLang="ko-KR" dirty="0"/>
              <a:t>,select </a:t>
            </a:r>
            <a:r>
              <a:rPr lang="ko-KR" altLang="en-US" dirty="0" err="1"/>
              <a:t>할수있는냐</a:t>
            </a:r>
            <a:r>
              <a:rPr lang="ko-KR" altLang="en-US" dirty="0"/>
              <a:t> 가 관건이었으나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 NOSQL </a:t>
            </a:r>
            <a:r>
              <a:rPr lang="ko-KR" altLang="en-US" dirty="0">
                <a:sym typeface="Wingdings" panose="05000000000000000000" pitchFamily="2" charset="2"/>
              </a:rPr>
              <a:t>기반 하의 </a:t>
            </a:r>
            <a:r>
              <a:rPr lang="en-US" altLang="ko-KR" dirty="0" err="1">
                <a:sym typeface="Wingdings" panose="05000000000000000000" pitchFamily="2" charset="2"/>
              </a:rPr>
              <a:t>Geojson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포맷으로 서비스가 가능 했음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Example)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db.ogckoreaplaces.insert</a:t>
            </a:r>
            <a:r>
              <a:rPr lang="en-US" altLang="ko-KR" b="1" dirty="0"/>
              <a:t>({ name: </a:t>
            </a:r>
            <a:r>
              <a:rPr lang="ko-KR" altLang="en-US" b="1" dirty="0"/>
              <a:t>＇</a:t>
            </a:r>
            <a:r>
              <a:rPr lang="ko-KR" altLang="en-US" b="1" dirty="0" err="1"/>
              <a:t>부경대</a:t>
            </a:r>
            <a:r>
              <a:rPr lang="ko-KR" altLang="en-US" b="1" dirty="0"/>
              <a:t> 대연캠퍼스</a:t>
            </a:r>
            <a:r>
              <a:rPr lang="en-US" altLang="ko-KR" b="1" dirty="0"/>
              <a:t>',</a:t>
            </a:r>
            <a:r>
              <a:rPr lang="ko-KR" altLang="en-US" b="1" dirty="0"/>
              <a:t>  </a:t>
            </a:r>
            <a:r>
              <a:rPr lang="en-US" altLang="ko-KR" b="1" dirty="0"/>
              <a:t>location: { type: 'Point',</a:t>
            </a:r>
          </a:p>
          <a:p>
            <a:pPr marL="0" indent="0">
              <a:buNone/>
            </a:pPr>
            <a:r>
              <a:rPr lang="en-US" altLang="ko-KR" dirty="0"/>
              <a:t>    coordinates</a:t>
            </a:r>
            <a:r>
              <a:rPr lang="en-US" altLang="ko-KR" b="1" dirty="0"/>
              <a:t>: [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129.103065834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35.13478282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b="1" dirty="0"/>
              <a:t>]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b="1" dirty="0"/>
              <a:t>}</a:t>
            </a:r>
          </a:p>
          <a:p>
            <a:pPr marL="0" indent="0">
              <a:buNone/>
            </a:pPr>
            <a:r>
              <a:rPr lang="en-US" altLang="ko-KR" b="1" dirty="0"/>
              <a:t>})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0D067-3C6F-490D-8730-358B0F657646}"/>
              </a:ext>
            </a:extLst>
          </p:cNvPr>
          <p:cNvSpPr txBox="1"/>
          <p:nvPr/>
        </p:nvSpPr>
        <p:spPr>
          <a:xfrm>
            <a:off x="2375738" y="6629400"/>
            <a:ext cx="8338657" cy="916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80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42DF7-4684-420E-9860-3FF5066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지원되는 공간정보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DCEA0-6537-405E-902D-7EB94B5F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900268"/>
            <a:ext cx="10353762" cy="3695136"/>
          </a:xfrm>
        </p:spPr>
        <p:txBody>
          <a:bodyPr/>
          <a:lstStyle/>
          <a:p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타입에서 지원하는 공간정보 타입을 모두 지원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공간정보타입에 대한 이미지 검색결과">
            <a:extLst>
              <a:ext uri="{FF2B5EF4-FFF2-40B4-BE49-F238E27FC236}">
                <a16:creationId xmlns:a16="http://schemas.microsoft.com/office/drawing/2014/main" id="{BECAF0A6-3EDD-4845-9406-1EEF5F82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37" y="2742667"/>
            <a:ext cx="6785438" cy="361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A4F16D-5063-4FBF-8306-E10457214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55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E7386-9D58-4CE1-A56C-30D6255F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-496887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dirty="0"/>
              <a:t>공간연산은 지원하나</a:t>
            </a:r>
            <a:r>
              <a:rPr lang="en-US" altLang="ko-KR" sz="4800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75CA30-B710-4A05-93C2-388D680A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20888"/>
            <a:ext cx="10453856" cy="1655762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latinLnBrk="0">
              <a:buNone/>
            </a:pPr>
            <a:r>
              <a:rPr lang="en-US" altLang="ko-KR" sz="9600" dirty="0"/>
              <a:t>POSTGIS </a:t>
            </a:r>
            <a:r>
              <a:rPr lang="ko-KR" altLang="en-US" sz="9600" dirty="0"/>
              <a:t>나 다른 여타 </a:t>
            </a:r>
            <a:r>
              <a:rPr lang="en-US" altLang="ko-KR" sz="9600" dirty="0"/>
              <a:t>DBMS </a:t>
            </a:r>
            <a:r>
              <a:rPr lang="ko-KR" altLang="en-US" sz="9600" dirty="0"/>
              <a:t>에서 지원 하는 공간연산 기능 중 </a:t>
            </a:r>
            <a:r>
              <a:rPr lang="en-US" altLang="ko-KR" sz="9600" dirty="0"/>
              <a:t>within, intersect </a:t>
            </a:r>
            <a:r>
              <a:rPr lang="ko-KR" altLang="en-US" sz="9600" dirty="0"/>
              <a:t>등을 지원</a:t>
            </a:r>
            <a:r>
              <a:rPr lang="en-US" altLang="ko-KR" sz="9600" dirty="0"/>
              <a:t>(4</a:t>
            </a:r>
            <a:r>
              <a:rPr lang="ko-KR" altLang="en-US" sz="9600" dirty="0"/>
              <a:t>가지</a:t>
            </a:r>
            <a:r>
              <a:rPr lang="en-US" altLang="ko-KR" sz="9600" dirty="0"/>
              <a:t>)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geoIntersects</a:t>
            </a:r>
            <a:r>
              <a:rPr lang="en-US" altLang="ko-KR" sz="9600" dirty="0"/>
              <a:t>  =ST_INTERSECTS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geoWithin</a:t>
            </a:r>
            <a:r>
              <a:rPr lang="en-US" altLang="ko-KR" sz="9600" dirty="0"/>
              <a:t>      = ST_WITHIN</a:t>
            </a:r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$near            = </a:t>
            </a:r>
            <a:r>
              <a:rPr lang="en-US" altLang="ko-KR" sz="9600" dirty="0" err="1"/>
              <a:t>ST_ClosetPoint</a:t>
            </a:r>
            <a:endParaRPr lang="en-US" altLang="ko-KR" sz="9600" dirty="0"/>
          </a:p>
          <a:p>
            <a:pPr marL="457200" indent="-457200" latinLnBrk="0">
              <a:buAutoNum type="arabicParenR"/>
            </a:pPr>
            <a:r>
              <a:rPr lang="en-US" altLang="ko-KR" sz="9600" dirty="0"/>
              <a:t>$</a:t>
            </a:r>
            <a:r>
              <a:rPr lang="en-US" altLang="ko-KR" sz="9600" dirty="0" err="1"/>
              <a:t>nearSphere</a:t>
            </a:r>
            <a:r>
              <a:rPr lang="en-US" altLang="ko-KR" sz="9600" dirty="0"/>
              <a:t>  = ST_3DClosetPoint</a:t>
            </a:r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457200" indent="-457200" latinLnBrk="0">
              <a:buAutoNum type="arabicParenR"/>
            </a:pPr>
            <a:endParaRPr lang="en-US" altLang="ko-KR" sz="2400" dirty="0"/>
          </a:p>
          <a:p>
            <a:pPr marL="0" indent="0" latinLnBrk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028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686419-69F8-44A8-9B5E-7BC030CD9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372B2F-CACA-42BB-A747-77D0AAC79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903" y="744311"/>
            <a:ext cx="10783412" cy="54061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0" cap="sq">
            <a:solidFill>
              <a:schemeClr val="accent3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11828-E0E9-43DD-81AC-CFD55A34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335" y="824745"/>
            <a:ext cx="10622545" cy="524525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590D65B-DC38-41FA-8B0F-9BB0170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91026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ko-KR" altLang="en-US" dirty="0"/>
            </a:br>
            <a:endParaRPr lang="en-US" altLang="ko-KR" sz="6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17F95-F29B-473C-9813-31D694209E8B}"/>
              </a:ext>
            </a:extLst>
          </p:cNvPr>
          <p:cNvSpPr txBox="1"/>
          <p:nvPr/>
        </p:nvSpPr>
        <p:spPr>
          <a:xfrm>
            <a:off x="1711569" y="1264531"/>
            <a:ext cx="841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Example)</a:t>
            </a:r>
            <a:r>
              <a:rPr lang="ko-KR" altLang="en-US" dirty="0"/>
              <a:t> </a:t>
            </a:r>
            <a:r>
              <a:rPr lang="ko-KR" altLang="en-US" dirty="0" err="1"/>
              <a:t>부경대</a:t>
            </a:r>
            <a:r>
              <a:rPr lang="ko-KR" altLang="en-US" dirty="0"/>
              <a:t> </a:t>
            </a:r>
            <a:r>
              <a:rPr lang="ko-KR" altLang="en-US" dirty="0" err="1"/>
              <a:t>대연동</a:t>
            </a:r>
            <a:r>
              <a:rPr lang="ko-KR" altLang="en-US" dirty="0"/>
              <a:t> 캠퍼스에서 반경 </a:t>
            </a:r>
            <a:r>
              <a:rPr lang="en-US" altLang="ko-KR" dirty="0"/>
              <a:t>5km</a:t>
            </a:r>
            <a:r>
              <a:rPr lang="ko-KR" altLang="en-US" dirty="0"/>
              <a:t>  건물을 찾아주세요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10E2D-441B-41BD-9BD0-E9CEB8C62691}"/>
              </a:ext>
            </a:extLst>
          </p:cNvPr>
          <p:cNvSpPr txBox="1"/>
          <p:nvPr/>
        </p:nvSpPr>
        <p:spPr>
          <a:xfrm>
            <a:off x="2046909" y="1991296"/>
            <a:ext cx="9777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db.ogckoreaplaces.find</a:t>
            </a:r>
            <a:r>
              <a:rPr lang="en-US" altLang="ko-KR" sz="2400" b="1" dirty="0"/>
              <a:t>({</a:t>
            </a:r>
          </a:p>
          <a:p>
            <a:r>
              <a:rPr lang="en-US" altLang="ko-KR" sz="2400" dirty="0"/>
              <a:t>  location</a:t>
            </a:r>
            <a:r>
              <a:rPr lang="en-US" altLang="ko-KR" sz="2400" b="1" dirty="0"/>
              <a:t>: {</a:t>
            </a:r>
          </a:p>
          <a:p>
            <a:r>
              <a:rPr lang="en-US" altLang="ko-KR" sz="2400" dirty="0"/>
              <a:t>    $</a:t>
            </a:r>
            <a:r>
              <a:rPr lang="en-US" altLang="ko-KR" sz="2400" dirty="0" err="1"/>
              <a:t>geoWithin</a:t>
            </a:r>
            <a:r>
              <a:rPr lang="en-US" altLang="ko-KR" sz="2400" b="1" dirty="0"/>
              <a:t>: {</a:t>
            </a:r>
          </a:p>
          <a:p>
            <a:r>
              <a:rPr lang="en-US" altLang="ko-KR" sz="2400" dirty="0"/>
              <a:t>      $</a:t>
            </a:r>
            <a:r>
              <a:rPr lang="en-US" altLang="ko-KR" sz="2400" dirty="0" err="1"/>
              <a:t>centerSphere</a:t>
            </a:r>
            <a:r>
              <a:rPr lang="en-US" altLang="ko-KR" sz="2400" b="1" dirty="0"/>
              <a:t>: [[129.103065834, 35.13478282], </a:t>
            </a:r>
            <a:r>
              <a:rPr lang="en-US" altLang="ko-KR" sz="2400" b="1" dirty="0">
                <a:solidFill>
                  <a:srgbClr val="FF0000"/>
                </a:solidFill>
              </a:rPr>
              <a:t>5 / 6378.1</a:t>
            </a:r>
            <a:r>
              <a:rPr lang="en-US" altLang="ko-KR" sz="2400" b="1" dirty="0"/>
              <a:t>]</a:t>
            </a:r>
          </a:p>
          <a:p>
            <a:r>
              <a:rPr lang="ko-KR" altLang="en-US" sz="2400" dirty="0"/>
              <a:t>    </a:t>
            </a:r>
            <a:r>
              <a:rPr lang="en-US" altLang="ko-KR" sz="2400" b="1" dirty="0"/>
              <a:t>}</a:t>
            </a:r>
          </a:p>
          <a:p>
            <a:r>
              <a:rPr lang="ko-KR" altLang="en-US" sz="2400" dirty="0"/>
              <a:t>  </a:t>
            </a:r>
            <a:r>
              <a:rPr lang="en-US" altLang="ko-KR" sz="2400" b="1" dirty="0"/>
              <a:t>}</a:t>
            </a:r>
          </a:p>
          <a:p>
            <a:r>
              <a:rPr lang="en-US" altLang="ko-KR" sz="2400" b="1" dirty="0"/>
              <a:t>})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602EF-05F4-4EA3-9247-266B846509AF}"/>
              </a:ext>
            </a:extLst>
          </p:cNvPr>
          <p:cNvSpPr txBox="1"/>
          <p:nvPr/>
        </p:nvSpPr>
        <p:spPr>
          <a:xfrm>
            <a:off x="1805353" y="4866645"/>
            <a:ext cx="888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/>
              <a:t>쿼리에 </a:t>
            </a:r>
            <a:r>
              <a:rPr lang="ko-KR" altLang="en-US" dirty="0" err="1"/>
              <a:t>지구곡률을</a:t>
            </a:r>
            <a:r>
              <a:rPr lang="ko-KR" altLang="en-US" dirty="0"/>
              <a:t> 주어야 함</a:t>
            </a:r>
          </a:p>
        </p:txBody>
      </p:sp>
    </p:spTree>
    <p:extLst>
      <p:ext uri="{BB962C8B-B14F-4D97-AF65-F5344CB8AC3E}">
        <p14:creationId xmlns:p14="http://schemas.microsoft.com/office/powerpoint/2010/main" val="422556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447B01-C474-4832-BF5C-731F24AB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오픈소스를 활용한 연동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20D2A-9164-44F4-B96F-3E29BEA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ko-KR" dirty="0"/>
              <a:t>DBMS </a:t>
            </a:r>
            <a:r>
              <a:rPr lang="ko-KR" altLang="en-US" dirty="0"/>
              <a:t>상에서 공간정보를 다룰 때 두가지 의 고민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어떻게 파일을 </a:t>
            </a:r>
            <a:r>
              <a:rPr lang="en-US" altLang="ko-KR" dirty="0"/>
              <a:t>DB</a:t>
            </a:r>
            <a:r>
              <a:rPr lang="ko-KR" altLang="en-US" dirty="0"/>
              <a:t>로 전환 시킬 것인지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      - </a:t>
            </a:r>
            <a:r>
              <a:rPr lang="ko-KR" altLang="en-US" dirty="0"/>
              <a:t>서비스는 어떻게  해야 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사실 다른 </a:t>
            </a:r>
            <a:r>
              <a:rPr lang="en-US" altLang="ko-KR" dirty="0">
                <a:sym typeface="Wingdings" panose="05000000000000000000" pitchFamily="2" charset="2"/>
              </a:rPr>
              <a:t>DBMS</a:t>
            </a:r>
            <a:r>
              <a:rPr lang="ko-KR" altLang="en-US" dirty="0">
                <a:sym typeface="Wingdings" panose="05000000000000000000" pitchFamily="2" charset="2"/>
              </a:rPr>
              <a:t>에 비하여 지원은 부족하나  길은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1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447B01-C474-4832-BF5C-731F24AB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오픈소스를 활용한 연동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20D2A-9164-44F4-B96F-3E29BEA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사실 </a:t>
            </a: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타입이어서 쉽게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플러그인 이나 </a:t>
            </a:r>
            <a:r>
              <a:rPr lang="en-US" altLang="ko-KR" dirty="0"/>
              <a:t>3rd party tool </a:t>
            </a:r>
            <a:r>
              <a:rPr lang="ko-KR" altLang="en-US" dirty="0"/>
              <a:t>이 많을 것으로 생각되나 의외로 잘 지원 되지 않음</a:t>
            </a:r>
            <a:endParaRPr lang="en-US" altLang="ko-KR" dirty="0"/>
          </a:p>
          <a:p>
            <a:r>
              <a:rPr lang="en-US" altLang="ko-KR" dirty="0"/>
              <a:t> QGIS </a:t>
            </a:r>
            <a:r>
              <a:rPr lang="ko-KR" altLang="en-US" dirty="0"/>
              <a:t>에서 도 직접적인 연결은 되지 않으나 </a:t>
            </a:r>
            <a:r>
              <a:rPr lang="en-US" altLang="ko-KR" dirty="0" err="1"/>
              <a:t>Pyqgis</a:t>
            </a:r>
            <a:r>
              <a:rPr lang="en-US" altLang="ko-KR" dirty="0"/>
              <a:t> </a:t>
            </a:r>
            <a:r>
              <a:rPr lang="ko-KR" altLang="en-US" dirty="0"/>
              <a:t>코드를 활용한다면 연결은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 err="1"/>
              <a:t>Geoserver</a:t>
            </a:r>
            <a:r>
              <a:rPr lang="ko-KR" altLang="en-US" dirty="0"/>
              <a:t>는 전용 플러그인이 존재 하므로 연동이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openlayers</a:t>
            </a:r>
            <a:r>
              <a:rPr lang="en-US" altLang="ko-KR" dirty="0"/>
              <a:t> </a:t>
            </a:r>
            <a:r>
              <a:rPr lang="ko-KR" altLang="en-US" dirty="0"/>
              <a:t>의 경우 </a:t>
            </a: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drawing </a:t>
            </a:r>
            <a:r>
              <a:rPr lang="ko-KR" altLang="en-US" dirty="0"/>
              <a:t>가능하므로 연동이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929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A4C5-A05B-4259-AE45-D6FE2A27FBDE}"/>
              </a:ext>
            </a:extLst>
          </p:cNvPr>
          <p:cNvSpPr txBox="1"/>
          <p:nvPr/>
        </p:nvSpPr>
        <p:spPr>
          <a:xfrm>
            <a:off x="480646" y="480646"/>
            <a:ext cx="947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SHP </a:t>
            </a:r>
            <a:r>
              <a:rPr lang="ko-KR" altLang="en-US" sz="2400" dirty="0"/>
              <a:t>파일을 </a:t>
            </a:r>
            <a:r>
              <a:rPr lang="en-US" altLang="ko-KR" sz="2400" dirty="0"/>
              <a:t>MONGODB</a:t>
            </a:r>
            <a:r>
              <a:rPr lang="ko-KR" altLang="en-US" sz="2400" dirty="0"/>
              <a:t>에 적용하기 위한 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131D-282E-45E7-8C12-975E36E2BD86}"/>
              </a:ext>
            </a:extLst>
          </p:cNvPr>
          <p:cNvSpPr txBox="1"/>
          <p:nvPr/>
        </p:nvSpPr>
        <p:spPr>
          <a:xfrm>
            <a:off x="515816" y="1485038"/>
            <a:ext cx="1072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Ogr2Ogr </a:t>
            </a:r>
            <a:r>
              <a:rPr lang="ko-KR" altLang="en-US" dirty="0"/>
              <a:t>에서 </a:t>
            </a:r>
            <a:r>
              <a:rPr lang="en-US" altLang="ko-KR" dirty="0" err="1"/>
              <a:t>Geojson</a:t>
            </a:r>
            <a:r>
              <a:rPr lang="en-US" altLang="ko-KR" dirty="0"/>
              <a:t> </a:t>
            </a:r>
            <a:r>
              <a:rPr lang="ko-KR" altLang="en-US" dirty="0"/>
              <a:t>으로 바꿈</a:t>
            </a:r>
            <a:endParaRPr lang="en-US" altLang="ko-KR" dirty="0"/>
          </a:p>
          <a:p>
            <a:r>
              <a:rPr lang="en-US" altLang="ko-KR" dirty="0"/>
              <a:t>$ ogr2ogr -f </a:t>
            </a:r>
            <a:r>
              <a:rPr lang="en-US" altLang="ko-KR" dirty="0" err="1"/>
              <a:t>GeoJSON</a:t>
            </a:r>
            <a:r>
              <a:rPr lang="en-US" altLang="ko-KR" dirty="0"/>
              <a:t> -</a:t>
            </a:r>
            <a:r>
              <a:rPr lang="en-US" altLang="ko-KR" dirty="0" err="1"/>
              <a:t>t_srs</a:t>
            </a:r>
            <a:r>
              <a:rPr lang="en-US" altLang="ko-KR" dirty="0"/>
              <a:t> crs:84 </a:t>
            </a:r>
            <a:r>
              <a:rPr lang="en-US" altLang="ko-KR" dirty="0" err="1"/>
              <a:t>point.geojson</a:t>
            </a:r>
            <a:r>
              <a:rPr lang="en-US" altLang="ko-KR" dirty="0"/>
              <a:t> </a:t>
            </a:r>
            <a:r>
              <a:rPr lang="en-US" altLang="ko-KR" dirty="0" err="1"/>
              <a:t>point.shp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4EE05-A812-4E1C-92DE-3724F7DD9B80}"/>
              </a:ext>
            </a:extLst>
          </p:cNvPr>
          <p:cNvSpPr txBox="1"/>
          <p:nvPr/>
        </p:nvSpPr>
        <p:spPr>
          <a:xfrm>
            <a:off x="550986" y="2551837"/>
            <a:ext cx="10726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Mongoimport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C:\Program Files\MongoDB\Server\4.2\bin&gt;</a:t>
            </a:r>
            <a:r>
              <a:rPr lang="en-US" altLang="ko-KR" dirty="0" err="1"/>
              <a:t>mongoimport</a:t>
            </a:r>
            <a:r>
              <a:rPr lang="en-US" altLang="ko-KR" dirty="0"/>
              <a:t> --</a:t>
            </a:r>
            <a:r>
              <a:rPr lang="en-US" altLang="ko-KR" dirty="0" err="1"/>
              <a:t>db</a:t>
            </a:r>
            <a:r>
              <a:rPr lang="en-US" altLang="ko-KR" dirty="0"/>
              <a:t> dev -c points --file "</a:t>
            </a:r>
            <a:r>
              <a:rPr lang="en-US" altLang="ko-KR" dirty="0" err="1"/>
              <a:t>points.json</a:t>
            </a:r>
            <a:r>
              <a:rPr lang="en-US" altLang="ko-KR" dirty="0"/>
              <a:t>" --type json</a:t>
            </a:r>
          </a:p>
          <a:p>
            <a:r>
              <a:rPr lang="en-US" altLang="ko-KR" dirty="0"/>
              <a:t>2019-10-07T23:54:17.530+0900    connected to: mongodb://localhost/</a:t>
            </a:r>
          </a:p>
          <a:p>
            <a:r>
              <a:rPr lang="en-US" altLang="ko-KR" dirty="0"/>
              <a:t>2019-10-07T23:54:17.763+0900    1 document(s) imported successfully. 0 document(s) failed to import.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B1E41-8E01-430C-8B73-83905E2927A4}"/>
              </a:ext>
            </a:extLst>
          </p:cNvPr>
          <p:cNvSpPr txBox="1"/>
          <p:nvPr/>
        </p:nvSpPr>
        <p:spPr>
          <a:xfrm>
            <a:off x="515816" y="4626479"/>
            <a:ext cx="7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평면 인덱스 사용</a:t>
            </a:r>
            <a:endParaRPr lang="en-US" altLang="ko-KR" dirty="0"/>
          </a:p>
          <a:p>
            <a:r>
              <a:rPr lang="en-US" altLang="ko-KR" dirty="0" err="1"/>
              <a:t>db.sfsweeproutes.ensureIndex</a:t>
            </a:r>
            <a:r>
              <a:rPr lang="en-US" altLang="ko-KR" b="1" dirty="0"/>
              <a:t>({"geometry":"2dsphere"})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37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8E9899-49C1-4D8C-BE1B-95B893DD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지오서버에서의</a:t>
            </a:r>
            <a:r>
              <a:rPr lang="ko-KR" altLang="en-US" dirty="0"/>
              <a:t> 연동 </a:t>
            </a:r>
            <a:r>
              <a:rPr lang="en-US" altLang="ko-KR" dirty="0"/>
              <a:t>(</a:t>
            </a:r>
            <a:r>
              <a:rPr lang="en-US" altLang="ko-KR" dirty="0" err="1"/>
              <a:t>geoserver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98E117-169F-4B80-ADC9-D7A49494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057" y="2632966"/>
            <a:ext cx="4103081" cy="3493180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C6179-6F6D-4FC1-8354-9D416F5B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941" y="1581432"/>
            <a:ext cx="8930689" cy="369513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Geoserver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 err="1"/>
              <a:t>mongodb</a:t>
            </a:r>
            <a:r>
              <a:rPr lang="en-US" altLang="ko-KR" dirty="0"/>
              <a:t> plugin </a:t>
            </a:r>
            <a:r>
              <a:rPr lang="ko-KR" altLang="en-US" dirty="0"/>
              <a:t>활용가능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CC2DA-5918-4190-9B16-BD9B48013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968" y="2199063"/>
            <a:ext cx="3095625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0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505D-3A26-449B-961A-74AB374D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기반 위치서비스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2CE5A-E8F4-4A9B-ADFC-9B09C028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Spring + maven + eclipse </a:t>
            </a:r>
            <a:r>
              <a:rPr lang="ko-KR" altLang="en-US" dirty="0"/>
              <a:t>만 있음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spring web</a:t>
            </a:r>
            <a:r>
              <a:rPr lang="ko-KR" altLang="en-US" dirty="0"/>
              <a:t>에서 </a:t>
            </a:r>
            <a:r>
              <a:rPr lang="en-US" altLang="ko-KR" dirty="0"/>
              <a:t>json </a:t>
            </a:r>
            <a:r>
              <a:rPr lang="ko-KR" altLang="en-US" dirty="0"/>
              <a:t>으로 서로 주고 받음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서버는 좌표 값을 받아 </a:t>
            </a:r>
            <a:r>
              <a:rPr lang="en-US" altLang="ko-KR" dirty="0"/>
              <a:t>json</a:t>
            </a:r>
            <a:r>
              <a:rPr lang="ko-KR" altLang="en-US" dirty="0"/>
              <a:t>을 받아서 </a:t>
            </a:r>
            <a:r>
              <a:rPr lang="en-US" altLang="ko-KR" dirty="0" err="1"/>
              <a:t>monodb</a:t>
            </a:r>
            <a:r>
              <a:rPr lang="en-US" altLang="ko-KR" dirty="0"/>
              <a:t> </a:t>
            </a:r>
            <a:r>
              <a:rPr lang="ko-KR" altLang="en-US" dirty="0"/>
              <a:t>에 질의 해서 공간데이터를 서비스 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만사 </a:t>
            </a:r>
            <a:r>
              <a:rPr lang="en-US" altLang="ko-KR" dirty="0"/>
              <a:t>ok!!!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97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/>
              <a:t>발표순서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9A70F-8067-4C1B-BAF4-915DA42AEEFB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왜 하필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 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 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개념과 공간정보 다루기 위해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알아야 할 것들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오픈소스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GIS TOOL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MONGODB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와의 결합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C6CE3-C245-4124-A177-99C0F61F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E3F47-EB45-4EEF-A97F-16924827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029D-8D13-4B62-8C67-84A11A09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1. </a:t>
            </a:r>
            <a:r>
              <a:rPr lang="ko-KR" altLang="en-US">
                <a:solidFill>
                  <a:schemeClr val="bg1"/>
                </a:solidFill>
              </a:rPr>
              <a:t>왜 하필 </a:t>
            </a:r>
            <a:r>
              <a:rPr lang="en-US" altLang="ko-KR">
                <a:solidFill>
                  <a:schemeClr val="bg1"/>
                </a:solidFill>
              </a:rPr>
              <a:t>MONGODB </a:t>
            </a:r>
            <a:r>
              <a:rPr lang="ko-KR" altLang="en-US">
                <a:solidFill>
                  <a:schemeClr val="bg1"/>
                </a:solidFill>
              </a:rPr>
              <a:t>인가</a:t>
            </a:r>
            <a:r>
              <a:rPr lang="en-US" altLang="ko-KR">
                <a:solidFill>
                  <a:schemeClr val="bg1"/>
                </a:solidFill>
              </a:rPr>
              <a:t>?</a:t>
            </a:r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86DD32C-F7B9-4CC4-A6B4-FDB03CEF6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909128"/>
              </p:ext>
            </p:extLst>
          </p:nvPr>
        </p:nvGraphicFramePr>
        <p:xfrm>
          <a:off x="2464048" y="763524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17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757" y="2828744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      이 발표를 하기전에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년 전 기억을 거슬러 올라갑니다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BB357-752C-4B71-966B-99EA313D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92" y="526056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년 전 저는 해양 관련 </a:t>
            </a:r>
            <a:r>
              <a:rPr lang="en-US" altLang="ko-KR" dirty="0"/>
              <a:t>IT </a:t>
            </a:r>
            <a:r>
              <a:rPr lang="ko-KR" altLang="en-US" dirty="0"/>
              <a:t>시스템을 개발하게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B4BCD-DC92-4CF2-AFF6-92D9D492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11" y="1314155"/>
            <a:ext cx="5048516" cy="5095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4E397-20C4-4E9D-8C98-38C313CBB8D1}"/>
              </a:ext>
            </a:extLst>
          </p:cNvPr>
          <p:cNvSpPr txBox="1"/>
          <p:nvPr/>
        </p:nvSpPr>
        <p:spPr>
          <a:xfrm>
            <a:off x="6348827" y="1243312"/>
            <a:ext cx="5305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해상에서 수신되는 선박의 위치</a:t>
            </a:r>
            <a:r>
              <a:rPr lang="en-US" altLang="ko-KR" sz="2400" dirty="0"/>
              <a:t>, </a:t>
            </a:r>
            <a:r>
              <a:rPr lang="ko-KR" altLang="en-US" sz="2400" dirty="0"/>
              <a:t>해양기상</a:t>
            </a:r>
            <a:r>
              <a:rPr lang="en-US" altLang="ko-KR" sz="2400" dirty="0"/>
              <a:t>,</a:t>
            </a:r>
            <a:r>
              <a:rPr lang="ko-KR" altLang="en-US" sz="2400" dirty="0"/>
              <a:t>항해 표지 정보를 실시간으로 수집하여 </a:t>
            </a:r>
            <a:r>
              <a:rPr lang="ko-KR" altLang="en-US" sz="2400" dirty="0" err="1"/>
              <a:t>전자해도위에</a:t>
            </a:r>
            <a:r>
              <a:rPr lang="ko-KR" altLang="en-US" sz="2400" dirty="0"/>
              <a:t> 표출 되는 시스템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 시기적으로 조금씩 </a:t>
            </a:r>
            <a:r>
              <a:rPr lang="ko-KR" altLang="en-US" sz="2400" dirty="0" err="1"/>
              <a:t>다르긴</a:t>
            </a:r>
            <a:r>
              <a:rPr lang="ko-KR" altLang="en-US" sz="2400" dirty="0"/>
              <a:t> 하지만 데이터가 너무 많이 쌓이기 때문에 한달에 한번씩 </a:t>
            </a:r>
            <a:r>
              <a:rPr lang="en-US" altLang="ko-KR" sz="2400" dirty="0"/>
              <a:t>  </a:t>
            </a:r>
            <a:r>
              <a:rPr lang="ko-KR" altLang="en-US" sz="2400" dirty="0"/>
              <a:t>데이터를 삭제해야 할 정도 였음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점점 관련 시스템이 늘어나서 시스템 마다 각각의 요구사항을 반영하기 위해 뷰를 만들게 되었습니다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자연스레 성능이슈와 </a:t>
            </a:r>
            <a:r>
              <a:rPr lang="ko-KR" altLang="en-US" sz="2400" dirty="0" err="1"/>
              <a:t>튜닝해야하는</a:t>
            </a:r>
            <a:r>
              <a:rPr lang="ko-KR" altLang="en-US" sz="2400" dirty="0"/>
              <a:t> 포인트가 늘어났습니다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50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32F0-4BC9-49AB-A70E-4839C3D3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당시의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15B3E-64B9-4EF8-9BBC-2F29B32D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예산부족으로 서버 증설 과 </a:t>
            </a:r>
            <a:r>
              <a:rPr lang="en-US" altLang="ko-KR" dirty="0"/>
              <a:t>SW </a:t>
            </a:r>
            <a:r>
              <a:rPr lang="ko-KR" altLang="en-US" dirty="0"/>
              <a:t>신규구매</a:t>
            </a:r>
            <a:r>
              <a:rPr lang="en-US" altLang="ko-KR" dirty="0"/>
              <a:t>(MS-SQL)</a:t>
            </a:r>
            <a:r>
              <a:rPr lang="ko-KR" altLang="en-US" dirty="0"/>
              <a:t>가 불가 </a:t>
            </a:r>
            <a:r>
              <a:rPr lang="en-US" altLang="ko-KR" dirty="0"/>
              <a:t>(</a:t>
            </a:r>
            <a:r>
              <a:rPr lang="ko-KR" altLang="en-US" dirty="0"/>
              <a:t>성명불상의 놀고있는 서버는 몇 대 있었음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데이터 스키마의 변경이 자주 이루어지고 다양한 서비스와 시스템을 위해 뷰 테이블을  다수 만들어야 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하루에도 어마어마한 데이터의 인서트 및 업데이트가 이루어지고 있어서 데이터베이스 부하가 있었음</a:t>
            </a:r>
            <a:endParaRPr lang="en-US" altLang="ko-KR" dirty="0"/>
          </a:p>
          <a:p>
            <a:r>
              <a:rPr lang="en-US" altLang="ko-KR" dirty="0"/>
              <a:t> C/S </a:t>
            </a:r>
            <a:r>
              <a:rPr lang="ko-KR" altLang="en-US" dirty="0"/>
              <a:t>시스템을 </a:t>
            </a:r>
            <a:r>
              <a:rPr lang="en-US" altLang="ko-KR" dirty="0"/>
              <a:t>WEB</a:t>
            </a:r>
            <a:r>
              <a:rPr lang="ko-KR" altLang="en-US" dirty="0"/>
              <a:t>으로 전환하기 위한 계획이 있었음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단기간의 개발기간을 고려 해야 했음 </a:t>
            </a:r>
          </a:p>
        </p:txBody>
      </p:sp>
    </p:spTree>
    <p:extLst>
      <p:ext uri="{BB962C8B-B14F-4D97-AF65-F5344CB8AC3E}">
        <p14:creationId xmlns:p14="http://schemas.microsoft.com/office/powerpoint/2010/main" val="24024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04EC-8984-4F36-B97B-303CFD0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068" y="733691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엔지니어로써 의 고민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C4361-5E2F-4A95-84B5-5A1DCEF8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424" y="2191870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시스템을 </a:t>
            </a:r>
            <a:r>
              <a:rPr lang="en-US" altLang="ko-KR" b="1" dirty="0">
                <a:solidFill>
                  <a:schemeClr val="tx1"/>
                </a:solidFill>
              </a:rPr>
              <a:t>SCALE UP(</a:t>
            </a:r>
            <a:r>
              <a:rPr lang="ko-KR" altLang="en-US" b="1" dirty="0">
                <a:solidFill>
                  <a:schemeClr val="tx1"/>
                </a:solidFill>
              </a:rPr>
              <a:t>하드웨어성능을 </a:t>
            </a:r>
            <a:r>
              <a:rPr lang="ko-KR" altLang="en-US" b="1" dirty="0" err="1">
                <a:solidFill>
                  <a:schemeClr val="tx1"/>
                </a:solidFill>
              </a:rPr>
              <a:t>높일것인지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 err="1">
                <a:solidFill>
                  <a:schemeClr val="tx1"/>
                </a:solidFill>
              </a:rPr>
              <a:t>할것인지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SCALE OUT(</a:t>
            </a:r>
            <a:r>
              <a:rPr lang="ko-KR" altLang="en-US" b="1" dirty="0">
                <a:solidFill>
                  <a:schemeClr val="tx1"/>
                </a:solidFill>
              </a:rPr>
              <a:t>분산처리</a:t>
            </a:r>
            <a:r>
              <a:rPr lang="en-US" altLang="ko-KR" b="1" dirty="0">
                <a:solidFill>
                  <a:schemeClr val="tx1"/>
                </a:solidFill>
              </a:rPr>
              <a:t>) </a:t>
            </a:r>
            <a:r>
              <a:rPr lang="ko-KR" altLang="en-US" b="1" dirty="0" err="1">
                <a:solidFill>
                  <a:schemeClr val="tx1"/>
                </a:solidFill>
              </a:rPr>
              <a:t>할것인지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대용량 데이터가 들어 왔을 때 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분산부하처리를 어떻게 효율적으로 할 것인지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b="1" dirty="0"/>
              <a:t>다양하고 빈번한 요구사항이 들어왔을 때 스키마를 </a:t>
            </a:r>
            <a:r>
              <a:rPr lang="ko-KR" altLang="en-US" b="1" dirty="0" err="1"/>
              <a:t>변경할것인지</a:t>
            </a:r>
            <a:r>
              <a:rPr lang="ko-KR" altLang="en-US" b="1" dirty="0"/>
              <a:t> 아니면         </a:t>
            </a:r>
            <a:r>
              <a:rPr lang="ko-KR" altLang="en-US" b="1" dirty="0" err="1"/>
              <a:t>어플리케이션단위의</a:t>
            </a:r>
            <a:r>
              <a:rPr lang="ko-KR" altLang="en-US" b="1" dirty="0"/>
              <a:t> 방안을 </a:t>
            </a:r>
            <a:r>
              <a:rPr lang="ko-KR" altLang="en-US" b="1" dirty="0" err="1"/>
              <a:t>세워야할지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2"/>
                </a:solidFill>
              </a:rPr>
              <a:t>그러면서 공간정보를 </a:t>
            </a:r>
            <a:r>
              <a:rPr lang="en-US" altLang="ko-KR" b="1" dirty="0">
                <a:solidFill>
                  <a:schemeClr val="bg2"/>
                </a:solidFill>
              </a:rPr>
              <a:t>DBMS </a:t>
            </a:r>
            <a:r>
              <a:rPr lang="ko-KR" altLang="en-US" b="1" dirty="0">
                <a:solidFill>
                  <a:schemeClr val="bg2"/>
                </a:solidFill>
              </a:rPr>
              <a:t>상에서 관리가 가능해야 할 것 같다</a:t>
            </a:r>
            <a:r>
              <a:rPr lang="en-US" altLang="ko-KR" b="1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Sharding</a:t>
            </a:r>
            <a:r>
              <a:rPr lang="en-US" altLang="ko-KR" dirty="0"/>
              <a:t> </a:t>
            </a:r>
            <a:r>
              <a:rPr lang="ko-KR" altLang="en-US" dirty="0"/>
              <a:t>의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2B4C67-47FA-44BC-A02A-70F94D78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265" y="2133000"/>
            <a:ext cx="7841941" cy="3474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7E521-1145-4437-B9B0-588C9EDD371A}"/>
              </a:ext>
            </a:extLst>
          </p:cNvPr>
          <p:cNvSpPr txBox="1"/>
          <p:nvPr/>
        </p:nvSpPr>
        <p:spPr>
          <a:xfrm>
            <a:off x="1069675" y="6072996"/>
            <a:ext cx="1075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RDBMS </a:t>
            </a:r>
            <a:r>
              <a:rPr lang="ko-KR" altLang="en-US" dirty="0"/>
              <a:t>상에서도 </a:t>
            </a:r>
            <a:r>
              <a:rPr lang="en-US" altLang="ko-KR" dirty="0" err="1"/>
              <a:t>scaleout</a:t>
            </a:r>
            <a:r>
              <a:rPr lang="ko-KR" altLang="en-US" dirty="0"/>
              <a:t>은 가능하나 관리 와 개발 리소스가 많이 </a:t>
            </a:r>
            <a:r>
              <a:rPr lang="ko-KR" altLang="en-US" dirty="0" err="1"/>
              <a:t>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mongodb</a:t>
            </a:r>
            <a:r>
              <a:rPr lang="ko-KR" altLang="en-US" dirty="0"/>
              <a:t>는 </a:t>
            </a:r>
            <a:r>
              <a:rPr lang="en-US" altLang="ko-KR" dirty="0" err="1"/>
              <a:t>autoscale</a:t>
            </a:r>
            <a:r>
              <a:rPr lang="ko-KR" altLang="en-US" dirty="0"/>
              <a:t>로 해결 가능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71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3614-F306-4EC1-A968-0F57C20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대용량 데이터의 처리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D19C3-69DF-43D3-B502-81E621DA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</a:t>
            </a:r>
            <a:r>
              <a:rPr lang="ko-KR" altLang="en-US" dirty="0" err="1"/>
              <a:t>향간에는</a:t>
            </a:r>
            <a:r>
              <a:rPr lang="ko-KR" altLang="en-US" dirty="0"/>
              <a:t> </a:t>
            </a:r>
            <a:r>
              <a:rPr lang="en-US" altLang="ko-KR" dirty="0"/>
              <a:t>“NOSQL</a:t>
            </a:r>
            <a:r>
              <a:rPr lang="ko-KR" altLang="en-US" dirty="0"/>
              <a:t>은 대용량 데이터 쓰기처리에 </a:t>
            </a:r>
            <a:r>
              <a:rPr lang="ko-KR" altLang="en-US" dirty="0" err="1"/>
              <a:t>적합지</a:t>
            </a:r>
            <a:r>
              <a:rPr lang="ko-KR" altLang="en-US" dirty="0"/>
              <a:t> 않다는</a:t>
            </a:r>
            <a:r>
              <a:rPr lang="en-US" altLang="ko-KR" dirty="0"/>
              <a:t>” </a:t>
            </a:r>
            <a:r>
              <a:rPr lang="ko-KR" altLang="en-US" dirty="0"/>
              <a:t>괴이한 소문이 있음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그러나 그것은  속설일 뿐 대용량 읽기쓰기에 있어서 적정한 인덱스 정책을 세우면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큰 문제 없음</a:t>
            </a:r>
            <a:r>
              <a:rPr lang="en-US" altLang="ko-KR" dirty="0"/>
              <a:t>. </a:t>
            </a:r>
            <a:r>
              <a:rPr lang="ko-KR" altLang="en-US" dirty="0"/>
              <a:t>상황에 따라서는 타 </a:t>
            </a:r>
            <a:r>
              <a:rPr lang="en-US" altLang="ko-KR" dirty="0"/>
              <a:t>RDBMS </a:t>
            </a:r>
            <a:r>
              <a:rPr lang="ko-KR" altLang="en-US" dirty="0"/>
              <a:t>와 비교우위를 점할 수도 있음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오히려 인덱싱 정책을 다양하게 세울 수 있으므로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다만 대량의 반복적인 </a:t>
            </a:r>
            <a:r>
              <a:rPr lang="en-US" altLang="ko-KR" dirty="0"/>
              <a:t>insert </a:t>
            </a:r>
            <a:r>
              <a:rPr lang="ko-KR" altLang="en-US" dirty="0"/>
              <a:t>동작의 사용이 있는 경우 </a:t>
            </a:r>
            <a:r>
              <a:rPr lang="en-US" altLang="ko-KR" dirty="0"/>
              <a:t>operation </a:t>
            </a:r>
            <a:r>
              <a:rPr lang="ko-KR" altLang="en-US" dirty="0"/>
              <a:t>장애가 올 수 있으나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이것도 개선된 상태임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9460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Microsoft Office PowerPoint</Application>
  <PresentationFormat>와이드스크린</PresentationFormat>
  <Paragraphs>111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Arial Unicode MS</vt:lpstr>
      <vt:lpstr>맑은 고딕</vt:lpstr>
      <vt:lpstr>Arial</vt:lpstr>
      <vt:lpstr>Bookman Old Style</vt:lpstr>
      <vt:lpstr>Calibri</vt:lpstr>
      <vt:lpstr>Calibri Light</vt:lpstr>
      <vt:lpstr>Rockwell</vt:lpstr>
      <vt:lpstr>Wingdings 2</vt:lpstr>
      <vt:lpstr>HDOfficeLightV0</vt:lpstr>
      <vt:lpstr>Damask</vt:lpstr>
      <vt:lpstr>Mongodb 와 공간정보</vt:lpstr>
      <vt:lpstr>발표순서</vt:lpstr>
      <vt:lpstr>1. 왜 하필 MONGODB 인가?</vt:lpstr>
      <vt:lpstr>PowerPoint 프레젠테이션</vt:lpstr>
      <vt:lpstr>PowerPoint 프레젠테이션</vt:lpstr>
      <vt:lpstr>당시의 이슈</vt:lpstr>
      <vt:lpstr>1) 엔지니어로써 의 고민</vt:lpstr>
      <vt:lpstr> Sharding 의 문제</vt:lpstr>
      <vt:lpstr>대용량 데이터의 처리</vt:lpstr>
      <vt:lpstr>다양한 요구사항에 대한 대응</vt:lpstr>
      <vt:lpstr>공간정보 다루기</vt:lpstr>
      <vt:lpstr>지원되는 공간정보 타입</vt:lpstr>
      <vt:lpstr>공간연산은 지원하나?</vt:lpstr>
      <vt:lpstr> </vt:lpstr>
      <vt:lpstr>오픈소스를 활용한 연동</vt:lpstr>
      <vt:lpstr>오픈소스를 활용한 연동</vt:lpstr>
      <vt:lpstr>PowerPoint 프레젠테이션</vt:lpstr>
      <vt:lpstr>지오서버에서의 연동 (geoserver)</vt:lpstr>
      <vt:lpstr> Mongodb 기반 위치서비스 개발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2019-10-07T15:39:02Z</dcterms:created>
  <dcterms:modified xsi:type="dcterms:W3CDTF">2019-10-07T15:55:20Z</dcterms:modified>
</cp:coreProperties>
</file>