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61" r:id="rId4"/>
    <p:sldId id="263" r:id="rId5"/>
    <p:sldId id="262" r:id="rId6"/>
    <p:sldId id="264" r:id="rId7"/>
    <p:sldId id="265" r:id="rId8"/>
    <p:sldId id="266" r:id="rId9"/>
    <p:sldId id="267" r:id="rId10"/>
    <p:sldId id="258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0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197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829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946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289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239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936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719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515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043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759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005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691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85" r:id="rId5"/>
    <p:sldLayoutId id="2147483679" r:id="rId6"/>
    <p:sldLayoutId id="2147483680" r:id="rId7"/>
    <p:sldLayoutId id="2147483681" r:id="rId8"/>
    <p:sldLayoutId id="2147483684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en-us/download/details.aspx?id=44266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hyperlink" Target="https://bitbucket.org/natcap/invest/src/develop/requirements.tx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hyperlink" Target="https://bitbucket.org/natcap/invest/src/develop/requirements.tx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hyperlink" Target="https://libspatialindex.org/index.html#windows-build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12DB29-0611-4A4E-8139-3D97ACFEF8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883"/>
          <a:stretch/>
        </p:blipFill>
        <p:spPr>
          <a:xfrm>
            <a:off x="20" y="10"/>
            <a:ext cx="12191980" cy="68579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747EE0E-CB43-4F3F-A9BE-A04AD749A4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419225"/>
            <a:ext cx="4320227" cy="2395117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</a:rPr>
              <a:t>생태계서비스 교육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B0C166-BFF9-480F-A57B-2A336407A6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126" y="3824577"/>
            <a:ext cx="4320228" cy="1614198"/>
          </a:xfrm>
        </p:spPr>
        <p:txBody>
          <a:bodyPr>
            <a:normAutofit/>
          </a:bodyPr>
          <a:lstStyle/>
          <a:p>
            <a:endParaRPr lang="ko-KR" altLang="en-US" sz="1800">
              <a:solidFill>
                <a:srgbClr val="FFFFFF">
                  <a:alpha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053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003C1-380B-4157-B2EF-94D93620E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94" y="-86482"/>
            <a:ext cx="11029616" cy="1188720"/>
          </a:xfrm>
        </p:spPr>
        <p:txBody>
          <a:bodyPr/>
          <a:lstStyle/>
          <a:p>
            <a:r>
              <a:rPr lang="en-US" altLang="ko-KR" dirty="0"/>
              <a:t>Invest model </a:t>
            </a:r>
            <a:r>
              <a:rPr lang="ko-KR" altLang="en-US" dirty="0"/>
              <a:t>개요</a:t>
            </a:r>
            <a:r>
              <a:rPr lang="en-US" altLang="ko-KR" dirty="0"/>
              <a:t> 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70F340E-C5F7-4E8F-8F6B-7CCE3EDAB6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882469"/>
              </p:ext>
            </p:extLst>
          </p:nvPr>
        </p:nvGraphicFramePr>
        <p:xfrm>
          <a:off x="669645" y="1311215"/>
          <a:ext cx="10208265" cy="4794972"/>
        </p:xfrm>
        <a:graphic>
          <a:graphicData uri="http://schemas.openxmlformats.org/drawingml/2006/table">
            <a:tbl>
              <a:tblPr/>
              <a:tblGrid>
                <a:gridCol w="4058992">
                  <a:extLst>
                    <a:ext uri="{9D8B030D-6E8A-4147-A177-3AD203B41FA5}">
                      <a16:colId xmlns:a16="http://schemas.microsoft.com/office/drawing/2014/main" val="1354226944"/>
                    </a:ext>
                  </a:extLst>
                </a:gridCol>
                <a:gridCol w="6149273">
                  <a:extLst>
                    <a:ext uri="{9D8B030D-6E8A-4147-A177-3AD203B41FA5}">
                      <a16:colId xmlns:a16="http://schemas.microsoft.com/office/drawing/2014/main" val="491803616"/>
                    </a:ext>
                  </a:extLst>
                </a:gridCol>
              </a:tblGrid>
              <a:tr h="48821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KoPub돋움체 Light"/>
                        </a:rPr>
                        <a:t>모델명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468" marR="34468" marT="17234" marB="1723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KoPub돋움체 Light"/>
                        </a:rPr>
                        <a:t>모듈 내용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468" marR="34468" marT="17234" marB="1723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431487"/>
                  </a:ext>
                </a:extLst>
              </a:tr>
              <a:tr h="52861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KoPub돋움체 Light"/>
                        </a:rPr>
                        <a:t>Habitat Quality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468" marR="34468" marT="17234" marB="1723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KoPub돋움체 Light"/>
                        </a:rPr>
                        <a:t>다양성과 생태계 서비스의 공간적 패턴을 비교하고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KoPub돋움체 Light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KoPub돋움체 Light"/>
                        </a:rPr>
                        <a:t>보전이 자연계와 인간 경제 모두에 이익을 줄 수 있는 영역과 이러한 목표가 일치하지 않는 영역을 파악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KoPub돋움체 Light"/>
                        </a:rPr>
                        <a:t>.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KoPub돋움체 Light"/>
                        </a:rPr>
                        <a:t>또한 미래의 토지 이용 변화 시나리오에 따라 생물 다양성과 생태계서비스 간의 대안 제시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468" marR="34468" marT="17234" marB="1723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8023015"/>
                  </a:ext>
                </a:extLst>
              </a:tr>
              <a:tr h="19890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KoPub돋움체 Light"/>
                        </a:rPr>
                        <a:t>Habitat Risk Assessment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468" marR="34468" marT="17234" marB="1723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KoPub돋움체 Light"/>
                        </a:rPr>
                        <a:t>서식지의 잠재적인 위협요인을 분석하고 서식지의 피해 등을 추정함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468" marR="34468" marT="17234" marB="1723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565915"/>
                  </a:ext>
                </a:extLst>
              </a:tr>
              <a:tr h="281332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KoPub돋움체 Light"/>
                        </a:rPr>
                        <a:t>Pollinator Abundance: Crop Pollination 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468" marR="34468" marT="17234" marB="1723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KoPub돋움체 Light"/>
                        </a:rPr>
                        <a:t>작물의 수분공급능력과 수분 생산능력을 농장위치 등 경제성등과 연계하여 수분 공급 및 생산능력을 평가하기 위한 모듈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468" marR="34468" marT="17234" marB="1723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1043432"/>
                  </a:ext>
                </a:extLst>
              </a:tr>
              <a:tr h="19890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KoPub돋움체 Light"/>
                        </a:rPr>
                        <a:t>Forest Carbon Edge Effect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468" marR="34468" marT="17234" marB="1723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KoPub돋움체 Light"/>
                        </a:rPr>
                        <a:t>산림으로부터 거리에 대비한 탄소저장효과를 공간분석으로 나타남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468" marR="34468" marT="17234" marB="1723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4934853"/>
                  </a:ext>
                </a:extLst>
              </a:tr>
              <a:tr h="44618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KoPub돋움체 Light"/>
                        </a:rPr>
                        <a:t>Carbon Storage and Sequestration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468" marR="34468" marT="17234" marB="1723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KoPub돋움체 Light"/>
                        </a:rPr>
                        <a:t>1.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KoPub돋움체 Light"/>
                        </a:rPr>
                        <a:t>현재 서식지에 저장되어있는 탄소 또는 시간에 따라 탄소의 사회적 가치와 연간 변화율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KoPub돋움체 Light"/>
                        </a:rPr>
                        <a:t>,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KoPub돋움체 Light"/>
                        </a:rPr>
                        <a:t>그리고 감소율을 선택적으로 추정하기 위해 사용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KoPub돋움체 Light"/>
                        </a:rPr>
                        <a:t>2.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KoPub돋움체 Light"/>
                        </a:rPr>
                        <a:t>패치로 격리 되어 있는 탄소저장 및 감소율을 평가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468" marR="34468" marT="17234" marB="1723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8836401"/>
                  </a:ext>
                </a:extLst>
              </a:tr>
              <a:tr h="44618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KoPub돋움체 Light"/>
                        </a:rPr>
                        <a:t>Coastal Blue Carbon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468" marR="34468" marT="17234" marB="1723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KoPub돋움체 Light"/>
                        </a:rPr>
                        <a:t>연안 해변지역의 탄소 저장 및 격리 된 탄소의 양을 측정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KoPub돋움체 Light"/>
                        </a:rPr>
                        <a:t>.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KoPub돋움체 Light"/>
                        </a:rPr>
                        <a:t>토지 피복의 변화로 인해 특정 시점의 연안 지역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KoPub돋움체 Light"/>
                        </a:rPr>
                        <a:t>.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KoPub돋움체 Light"/>
                        </a:rPr>
                        <a:t>화폐 사회 가치의 추정치를 사용하여 시장 가격모델 저장과 격리의 한계 값을 정량화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468" marR="34468" marT="17234" marB="1723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2563764"/>
                  </a:ext>
                </a:extLst>
              </a:tr>
              <a:tr h="19890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KoPub돋움체 Light"/>
                        </a:rPr>
                        <a:t>Annual Water Yield 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468" marR="34468" marT="17234" marB="1723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KoPub돋움체 Light"/>
                        </a:rPr>
                        <a:t>수력 발전소의 연간 평균 수량과 가치를 추정하는 모듈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468" marR="34468" marT="17234" marB="1723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220969"/>
                  </a:ext>
                </a:extLst>
              </a:tr>
              <a:tr h="281332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KoPub돋움체 Light"/>
                        </a:rPr>
                        <a:t>Nutrient Delivery Ratio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468" marR="34468" marT="17234" marB="1723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KoPub돋움체 Light"/>
                        </a:rPr>
                        <a:t>수변구역에 토지이용변화에 따른 유기물의 이동과 전달을 공간정보화하여 수변구역 식생영향도를 평가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468" marR="34468" marT="17234" marB="1723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2182400"/>
                  </a:ext>
                </a:extLst>
              </a:tr>
              <a:tr h="19890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KoPub돋움체 Light"/>
                        </a:rPr>
                        <a:t>Sediment Delivery Ratio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468" marR="34468" marT="17234" marB="1723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KoPub돋움체 Light"/>
                        </a:rPr>
                        <a:t>수계지역의 침전물 변화를 모델링하여 수질과 휴양자원을 평가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468" marR="34468" marT="17234" marB="1723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5262178"/>
                  </a:ext>
                </a:extLst>
              </a:tr>
              <a:tr h="20016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KoPub돋움체 Light"/>
                        </a:rPr>
                        <a:t>Unobstructed Views: Scenic 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KoPub돋움체 Light"/>
                        </a:rPr>
                        <a:t>Quality Provision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468" marR="34468" marT="17234" marB="1723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KoPub돋움체 Light"/>
                        </a:rPr>
                        <a:t>육상에서 해안을 바라보았을 때 조망 및 경관질 평가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468" marR="34468" marT="17234" marB="1723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038235"/>
                  </a:ext>
                </a:extLst>
              </a:tr>
              <a:tr h="19890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KoPub돋움체 Light"/>
                        </a:rPr>
                        <a:t>Visitation: Recreation 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468" marR="34468" marT="17234" marB="1723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KoPub돋움체 Light"/>
                        </a:rPr>
                        <a:t>휴양 및 관광자원의 효용성을 평가하기 위한 모듈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468" marR="34468" marT="17234" marB="1723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043355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BF85F21B-0BB0-4D43-9A1C-2EF20A181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8770" y="1739989"/>
            <a:ext cx="56852177" cy="56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893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003C1-380B-4157-B2EF-94D93620E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94" y="-86482"/>
            <a:ext cx="11029616" cy="1188720"/>
          </a:xfrm>
        </p:spPr>
        <p:txBody>
          <a:bodyPr/>
          <a:lstStyle/>
          <a:p>
            <a:r>
              <a:rPr lang="en-US" altLang="ko-KR" dirty="0"/>
              <a:t>Invest model </a:t>
            </a:r>
            <a:r>
              <a:rPr lang="ko-KR" altLang="en-US" dirty="0"/>
              <a:t>개요</a:t>
            </a:r>
            <a:r>
              <a:rPr lang="en-US" altLang="ko-KR" dirty="0"/>
              <a:t> 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70F340E-C5F7-4E8F-8F6B-7CCE3EDAB6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954553"/>
              </p:ext>
            </p:extLst>
          </p:nvPr>
        </p:nvGraphicFramePr>
        <p:xfrm>
          <a:off x="451794" y="1250830"/>
          <a:ext cx="10208265" cy="4307150"/>
        </p:xfrm>
        <a:graphic>
          <a:graphicData uri="http://schemas.openxmlformats.org/drawingml/2006/table">
            <a:tbl>
              <a:tblPr/>
              <a:tblGrid>
                <a:gridCol w="4058992">
                  <a:extLst>
                    <a:ext uri="{9D8B030D-6E8A-4147-A177-3AD203B41FA5}">
                      <a16:colId xmlns:a16="http://schemas.microsoft.com/office/drawing/2014/main" val="1354226944"/>
                    </a:ext>
                  </a:extLst>
                </a:gridCol>
                <a:gridCol w="6149273">
                  <a:extLst>
                    <a:ext uri="{9D8B030D-6E8A-4147-A177-3AD203B41FA5}">
                      <a16:colId xmlns:a16="http://schemas.microsoft.com/office/drawing/2014/main" val="491803616"/>
                    </a:ext>
                  </a:extLst>
                </a:gridCol>
              </a:tblGrid>
              <a:tr h="48821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KoPub돋움체 Light"/>
                        </a:rPr>
                        <a:t>모델명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468" marR="34468" marT="17234" marB="1723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KoPub돋움체 Light"/>
                        </a:rPr>
                        <a:t>모듈 내용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468" marR="34468" marT="17234" marB="1723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431487"/>
                  </a:ext>
                </a:extLst>
              </a:tr>
              <a:tr h="52861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KoPub돋움체 Light"/>
                        </a:rPr>
                        <a:t>Wave 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KoPub돋움체 Light"/>
                        </a:rPr>
                        <a:t>Energy Production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KoPub돋움체 Light"/>
                        </a:rPr>
                        <a:t>조류에너지 생산력을 평가 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8023015"/>
                  </a:ext>
                </a:extLst>
              </a:tr>
              <a:tr h="19890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KoPub돋움체 Light"/>
                        </a:rPr>
                        <a:t>Offshore Wind Energy Production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KoPub돋움체 Light"/>
                        </a:rPr>
                        <a:t>육상풍력에너지 생산능력 평가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565915"/>
                  </a:ext>
                </a:extLst>
              </a:tr>
              <a:tr h="281332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KoPub돋움체 Light"/>
                        </a:rPr>
                        <a:t>Marine Finfish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KoPub돋움체 Light"/>
                        </a:rPr>
                        <a:t>Aquacultural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KoPub돋움체 Light"/>
                        </a:rPr>
                        <a:t> Production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KoPub돋움체 Light"/>
                        </a:rPr>
                        <a:t>특정해안 지역어업 생산력을 평가하기 위한 모듈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1043432"/>
                  </a:ext>
                </a:extLst>
              </a:tr>
              <a:tr h="19890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KoPub돋움체 Light"/>
                        </a:rPr>
                        <a:t>Fisheries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KoPub돋움체 Light"/>
                        </a:rPr>
                        <a:t>어류의 종다양성을 평가하기 위한 모듈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4934853"/>
                  </a:ext>
                </a:extLst>
              </a:tr>
              <a:tr h="44618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KoPub돋움체 Light"/>
                        </a:rPr>
                        <a:t>Crop Production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KoPub돋움체 Light"/>
                        </a:rPr>
                        <a:t>농업 생산력을 회귀모델혹은 백분위로 나타냄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8836401"/>
                  </a:ext>
                </a:extLst>
              </a:tr>
              <a:tr h="44618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KoPub돋움체 Light"/>
                        </a:rPr>
                        <a:t>Seasonal water yield 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KoPub돋움체 Light"/>
                        </a:rPr>
                        <a:t>계절별 수자원 생산 및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ea typeface="KoPub돋움체 Light"/>
                        </a:rPr>
                        <a:t>변동량을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KoPub돋움체 Light"/>
                        </a:rPr>
                        <a:t> 나타냄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2563764"/>
                  </a:ext>
                </a:extLst>
              </a:tr>
              <a:tr h="19890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KoPub돋움체 Light"/>
                        </a:rPr>
                        <a:t>Coastal Vulnerability Model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KoPub돋움체 Light"/>
                        </a:rPr>
                        <a:t>해인지역의 침식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ea typeface="KoPub돋움체 Light"/>
                        </a:rPr>
                        <a:t>․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KoPub돋움체 Light"/>
                        </a:rPr>
                        <a:t>태풍으로 인한 피해 등 평가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220969"/>
                  </a:ext>
                </a:extLst>
              </a:tr>
              <a:tr h="281332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KoPub돋움체 Light"/>
                        </a:rPr>
                        <a:t>InVEST GLOBIO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KoPub돋움체 Light"/>
                        </a:rPr>
                        <a:t>생태계의 종다양성을 분석하기 위한 모듈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2182400"/>
                  </a:ext>
                </a:extLst>
              </a:tr>
              <a:tr h="19890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KoPub돋움체 Light"/>
                        </a:rPr>
                        <a:t>Wave 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KoPub돋움체 Light"/>
                        </a:rPr>
                        <a:t>Energy Production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KoPub돋움체 Light"/>
                        </a:rPr>
                        <a:t>조류에너지 생산력을 평가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5262178"/>
                  </a:ext>
                </a:extLst>
              </a:tr>
              <a:tr h="20016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KoPub돋움체 Light"/>
                        </a:rPr>
                        <a:t>Offshore Wind Energy Production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KoPub돋움체 Light"/>
                        </a:rPr>
                        <a:t>육상풍력에너지 생산능력 평가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038235"/>
                  </a:ext>
                </a:extLst>
              </a:tr>
              <a:tr h="19890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KoPub돋움체 Light"/>
                        </a:rPr>
                        <a:t>Marine Finfish Aquacultural Production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KoPub돋움체 Light"/>
                        </a:rPr>
                        <a:t>특정해안 지역어업 생산력을 평가하기 위한 모듈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043355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BF85F21B-0BB0-4D43-9A1C-2EF20A181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8770" y="1739989"/>
            <a:ext cx="56852177" cy="56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434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003C1-380B-4157-B2EF-94D93620E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409" y="612257"/>
            <a:ext cx="11029616" cy="1188720"/>
          </a:xfrm>
        </p:spPr>
        <p:txBody>
          <a:bodyPr/>
          <a:lstStyle/>
          <a:p>
            <a:r>
              <a:rPr lang="en-US" altLang="ko-KR" dirty="0"/>
              <a:t>(1) </a:t>
            </a:r>
            <a:r>
              <a:rPr lang="en-US" altLang="ko-KR" b="1" dirty="0"/>
              <a:t>Habitat </a:t>
            </a:r>
            <a:r>
              <a:rPr lang="en-US" altLang="ko-KR" b="1" dirty="0" err="1"/>
              <a:t>Qualty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869127-AFF1-40D1-98A5-80C9CB592BBF}"/>
              </a:ext>
            </a:extLst>
          </p:cNvPr>
          <p:cNvSpPr txBox="1"/>
          <p:nvPr/>
        </p:nvSpPr>
        <p:spPr>
          <a:xfrm>
            <a:off x="453004" y="1431133"/>
            <a:ext cx="114174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서식지 품질과 희귀 성을 생물 다양성을 공간 모델링하여 궁극적으로 풍경과 서식지의 범위와 저하된 상태를 추정함</a:t>
            </a:r>
            <a:r>
              <a:rPr lang="en-US" altLang="ko-KR" dirty="0"/>
              <a:t>. </a:t>
            </a:r>
            <a:r>
              <a:rPr lang="ko-KR" altLang="en-US" dirty="0"/>
              <a:t>서식지의 질과 희귀성은 각 위협의 상대적인 영향</a:t>
            </a:r>
            <a:r>
              <a:rPr lang="en-US" altLang="ko-KR" dirty="0"/>
              <a:t>, </a:t>
            </a:r>
            <a:r>
              <a:rPr lang="ko-KR" altLang="en-US" dirty="0"/>
              <a:t>각 위협에 대한 각 서식지 유형의 상대적 민감도</a:t>
            </a:r>
            <a:r>
              <a:rPr lang="en-US" altLang="ko-KR" dirty="0"/>
              <a:t>, </a:t>
            </a:r>
            <a:r>
              <a:rPr lang="ko-KR" altLang="en-US" dirty="0"/>
              <a:t>서식지와 위협인자 간의 거리</a:t>
            </a:r>
            <a:r>
              <a:rPr lang="en-US" altLang="ko-KR" dirty="0"/>
              <a:t>, </a:t>
            </a:r>
            <a:r>
              <a:rPr lang="ko-KR" altLang="en-US" dirty="0"/>
              <a:t>그리고 토지가 법적으로 보호되는 정도의 </a:t>
            </a:r>
            <a:r>
              <a:rPr lang="en-US" altLang="ko-KR" dirty="0"/>
              <a:t>4</a:t>
            </a:r>
            <a:r>
              <a:rPr lang="ko-KR" altLang="en-US" dirty="0"/>
              <a:t>가지 요소의 인자임</a:t>
            </a:r>
            <a:r>
              <a:rPr lang="en-US" altLang="ko-KR" dirty="0"/>
              <a:t>..</a:t>
            </a:r>
            <a:r>
              <a:rPr lang="ko-KR" altLang="en-US" dirty="0"/>
              <a:t>이 모델은 토지의 법적보호가 효과적이며 경관에 대한 모든 위협이 부가적임을 전제함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2D41258-4318-4C7F-948A-711B1FDE5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506" y="-22149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173975408" descr="EMB000025842d1f">
            <a:extLst>
              <a:ext uri="{FF2B5EF4-FFF2-40B4-BE49-F238E27FC236}">
                <a16:creationId xmlns:a16="http://schemas.microsoft.com/office/drawing/2014/main" id="{84B6EC7B-2FCD-42B1-B107-567450AD4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88" y="2619853"/>
            <a:ext cx="5184862" cy="375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07453CC-2406-43A8-9A37-28ADFEEE7DDE}"/>
              </a:ext>
            </a:extLst>
          </p:cNvPr>
          <p:cNvSpPr/>
          <p:nvPr/>
        </p:nvSpPr>
        <p:spPr>
          <a:xfrm>
            <a:off x="1417739" y="2919369"/>
            <a:ext cx="553674" cy="2660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3FF26A95-013B-4B23-B547-9BBAE0DD9C18}"/>
              </a:ext>
            </a:extLst>
          </p:cNvPr>
          <p:cNvCxnSpPr>
            <a:stCxn id="5" idx="3"/>
          </p:cNvCxnSpPr>
          <p:nvPr/>
        </p:nvCxnSpPr>
        <p:spPr>
          <a:xfrm flipV="1">
            <a:off x="1971413" y="2919369"/>
            <a:ext cx="5511567" cy="1330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9D5E421-B8DD-43B4-8311-4A40BEAD8AB8}"/>
              </a:ext>
            </a:extLst>
          </p:cNvPr>
          <p:cNvSpPr txBox="1"/>
          <p:nvPr/>
        </p:nvSpPr>
        <p:spPr>
          <a:xfrm>
            <a:off x="7390701" y="2662725"/>
            <a:ext cx="3867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Development&gt;Save To Script</a:t>
            </a:r>
          </a:p>
          <a:p>
            <a:r>
              <a:rPr lang="ko-KR" altLang="en-US" dirty="0"/>
              <a:t>하면 실행 스크립트가 생성</a:t>
            </a:r>
          </a:p>
        </p:txBody>
      </p:sp>
      <p:pic>
        <p:nvPicPr>
          <p:cNvPr id="12" name="그림 11" descr="명령 프롬프트 - python.exe  E:\HabitatQuality.py">
            <a:extLst>
              <a:ext uri="{FF2B5EF4-FFF2-40B4-BE49-F238E27FC236}">
                <a16:creationId xmlns:a16="http://schemas.microsoft.com/office/drawing/2014/main" id="{4B0E8D3E-435D-4A24-B3BE-80B97E96A5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834" y="3387785"/>
            <a:ext cx="5335731" cy="278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783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003C1-380B-4157-B2EF-94D93620E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409" y="612257"/>
            <a:ext cx="11029616" cy="1188720"/>
          </a:xfrm>
        </p:spPr>
        <p:txBody>
          <a:bodyPr/>
          <a:lstStyle/>
          <a:p>
            <a:r>
              <a:rPr lang="en-US" altLang="ko-KR" dirty="0"/>
              <a:t>(2) </a:t>
            </a:r>
            <a:r>
              <a:rPr lang="en-US" altLang="ko-KR" b="1" dirty="0"/>
              <a:t>Habitat </a:t>
            </a:r>
            <a:r>
              <a:rPr lang="en-US" altLang="ko-KR" b="1"/>
              <a:t>risk assessment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869127-AFF1-40D1-98A5-80C9CB592BBF}"/>
              </a:ext>
            </a:extLst>
          </p:cNvPr>
          <p:cNvSpPr txBox="1"/>
          <p:nvPr/>
        </p:nvSpPr>
        <p:spPr>
          <a:xfrm>
            <a:off x="453004" y="1431133"/>
            <a:ext cx="114174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b="1" dirty="0" err="1"/>
              <a:t>InVEST</a:t>
            </a:r>
            <a:r>
              <a:rPr lang="en-US" altLang="ko-KR" b="1" dirty="0"/>
              <a:t> </a:t>
            </a:r>
            <a:r>
              <a:rPr lang="ko-KR" altLang="en-US" b="1" dirty="0"/>
              <a:t>서식지 및 종 위험 평가</a:t>
            </a:r>
            <a:r>
              <a:rPr lang="en-US" altLang="ko-KR" b="1" dirty="0"/>
              <a:t>(HRA / SRA) </a:t>
            </a:r>
            <a:r>
              <a:rPr lang="ko-KR" altLang="en-US" b="1" dirty="0"/>
              <a:t>모델을 통해 사용자는 인간 활동에 의해 서식지 및 종에 대해 누적된 위험을 평가하고 생태계서비스 및 생물다양성 제공에 대한 결과를 모니터링 할 수 있음</a:t>
            </a:r>
          </a:p>
          <a:p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2D41258-4318-4C7F-948A-711B1FDE5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506" y="-22149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F5DB914-7280-45E7-B71D-9D669B6CC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567" y="1827052"/>
            <a:ext cx="15828532" cy="392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46547224" descr="EMB00003a406cd3">
            <a:extLst>
              <a:ext uri="{FF2B5EF4-FFF2-40B4-BE49-F238E27FC236}">
                <a16:creationId xmlns:a16="http://schemas.microsoft.com/office/drawing/2014/main" id="{E082149D-F5E2-456B-84A0-8B303A93F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846" y="2196896"/>
            <a:ext cx="7255528" cy="4323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0510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003C1-380B-4157-B2EF-94D93620E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409" y="612257"/>
            <a:ext cx="11029616" cy="1188720"/>
          </a:xfrm>
        </p:spPr>
        <p:txBody>
          <a:bodyPr/>
          <a:lstStyle/>
          <a:p>
            <a:r>
              <a:rPr lang="en-US" altLang="ko-KR" dirty="0"/>
              <a:t>(3) </a:t>
            </a:r>
            <a:r>
              <a:rPr lang="en-US" altLang="ko-KR" dirty="0" err="1"/>
              <a:t>pOllination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869127-AFF1-40D1-98A5-80C9CB592BBF}"/>
              </a:ext>
            </a:extLst>
          </p:cNvPr>
          <p:cNvSpPr txBox="1"/>
          <p:nvPr/>
        </p:nvSpPr>
        <p:spPr>
          <a:xfrm>
            <a:off x="453004" y="1431133"/>
            <a:ext cx="11417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/>
              <a:t>INVEST </a:t>
            </a:r>
            <a:r>
              <a:rPr lang="ko-KR" altLang="en-US" dirty="0"/>
              <a:t>수분모델은 꿀벌 비행 범위 내에서 둥지와 꽃 자원의 이용 가능성에 대한 추정치를 사용하여 경관의 각 영역에 꿀벌의 수분생산 풍족도</a:t>
            </a:r>
            <a:r>
              <a:rPr lang="en-US" altLang="ko-KR" dirty="0"/>
              <a:t>(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수분 공급도</a:t>
            </a:r>
            <a:r>
              <a:rPr lang="en-US" altLang="ko-KR" dirty="0"/>
              <a:t>)</a:t>
            </a:r>
            <a:r>
              <a:rPr lang="ko-KR" altLang="en-US" dirty="0"/>
              <a:t>를 구할 수 있게 유도함</a:t>
            </a:r>
            <a:r>
              <a:rPr lang="en-US" altLang="ko-KR" dirty="0"/>
              <a:t>.(</a:t>
            </a:r>
            <a:r>
              <a:rPr lang="ko-KR" altLang="en-US" dirty="0"/>
              <a:t>충매화의 생산정도를 간접적으로 유추가능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2D41258-4318-4C7F-948A-711B1FDE5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506" y="-22149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F5DB914-7280-45E7-B71D-9D669B6CC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567" y="1827052"/>
            <a:ext cx="15828532" cy="392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D78B9B4-D414-473E-809D-02AC748BD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445" y="2016183"/>
            <a:ext cx="23850310" cy="41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206801984" descr="EMB00003a406cda">
            <a:extLst>
              <a:ext uri="{FF2B5EF4-FFF2-40B4-BE49-F238E27FC236}">
                <a16:creationId xmlns:a16="http://schemas.microsoft.com/office/drawing/2014/main" id="{5269A193-823C-4F06-A223-F45FA4E70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445" y="2473383"/>
            <a:ext cx="8307238" cy="4078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152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003C1-380B-4157-B2EF-94D93620E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409" y="612257"/>
            <a:ext cx="11029616" cy="1188720"/>
          </a:xfrm>
        </p:spPr>
        <p:txBody>
          <a:bodyPr/>
          <a:lstStyle/>
          <a:p>
            <a:r>
              <a:rPr lang="en-US" altLang="ko-KR" dirty="0"/>
              <a:t>(4) </a:t>
            </a:r>
            <a:r>
              <a:rPr lang="en-US" altLang="ko-KR" dirty="0" err="1"/>
              <a:t>ndr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869127-AFF1-40D1-98A5-80C9CB592BBF}"/>
              </a:ext>
            </a:extLst>
          </p:cNvPr>
          <p:cNvSpPr txBox="1"/>
          <p:nvPr/>
        </p:nvSpPr>
        <p:spPr>
          <a:xfrm>
            <a:off x="453004" y="1431133"/>
            <a:ext cx="11417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 err="1"/>
              <a:t>InVEST</a:t>
            </a:r>
            <a:r>
              <a:rPr lang="en-US" altLang="ko-KR" dirty="0"/>
              <a:t> </a:t>
            </a:r>
            <a:r>
              <a:rPr lang="ko-KR" altLang="en-US" dirty="0" err="1"/>
              <a:t>영양염류</a:t>
            </a:r>
            <a:r>
              <a:rPr lang="ko-KR" altLang="en-US" dirty="0"/>
              <a:t> 전달 모델의 목표는 유역과 그 운송에서 얻은 양분 원천을 하천에 매핑하는 역할을 함</a:t>
            </a:r>
            <a:r>
              <a:rPr lang="en-US" altLang="ko-KR" dirty="0"/>
              <a:t>. </a:t>
            </a:r>
            <a:r>
              <a:rPr lang="ko-KR" altLang="en-US" dirty="0"/>
              <a:t>분석과정에서 생성 된 공간 정보는 자연 식물에 의한 영양소 보존 서비스를 평가하는 데 사용될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2D41258-4318-4C7F-948A-711B1FDE5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506" y="-22149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F5DB914-7280-45E7-B71D-9D669B6CC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567" y="1827052"/>
            <a:ext cx="15828532" cy="392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D78B9B4-D414-473E-809D-02AC748BD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445" y="2016183"/>
            <a:ext cx="23850310" cy="41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7BD0F25-BBBF-4535-A82B-F5518EDD1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568" y="2219639"/>
            <a:ext cx="8577656" cy="427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985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003C1-380B-4157-B2EF-94D93620E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409" y="612257"/>
            <a:ext cx="11029616" cy="1188720"/>
          </a:xfrm>
        </p:spPr>
        <p:txBody>
          <a:bodyPr/>
          <a:lstStyle/>
          <a:p>
            <a:r>
              <a:rPr lang="en-US" altLang="ko-KR" dirty="0"/>
              <a:t>(4) </a:t>
            </a:r>
            <a:r>
              <a:rPr lang="en-US" altLang="ko-KR" dirty="0" err="1"/>
              <a:t>ndr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869127-AFF1-40D1-98A5-80C9CB592BBF}"/>
              </a:ext>
            </a:extLst>
          </p:cNvPr>
          <p:cNvSpPr txBox="1"/>
          <p:nvPr/>
        </p:nvSpPr>
        <p:spPr>
          <a:xfrm>
            <a:off x="453004" y="1431133"/>
            <a:ext cx="11417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 err="1"/>
              <a:t>InVEST</a:t>
            </a:r>
            <a:r>
              <a:rPr lang="en-US" altLang="ko-KR" dirty="0"/>
              <a:t> </a:t>
            </a:r>
            <a:r>
              <a:rPr lang="ko-KR" altLang="en-US" dirty="0" err="1"/>
              <a:t>영양염류</a:t>
            </a:r>
            <a:r>
              <a:rPr lang="ko-KR" altLang="en-US" dirty="0"/>
              <a:t> 전달 모델의 목표는 유역과 그 운송에서 얻은 양분 원천을 하천에 매핑하는 역할을 함</a:t>
            </a:r>
            <a:r>
              <a:rPr lang="en-US" altLang="ko-KR" dirty="0"/>
              <a:t>. </a:t>
            </a:r>
            <a:r>
              <a:rPr lang="ko-KR" altLang="en-US" dirty="0"/>
              <a:t>분석과정에서 생성 된 공간 정보는 자연 식물에 의한 영양소 보존 서비스를 평가하는 데 사용될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2D41258-4318-4C7F-948A-711B1FDE5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506" y="-22149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F5DB914-7280-45E7-B71D-9D669B6CC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567" y="1827052"/>
            <a:ext cx="15828532" cy="392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D78B9B4-D414-473E-809D-02AC748BD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445" y="2016183"/>
            <a:ext cx="23850310" cy="41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7BD0F25-BBBF-4535-A82B-F5518EDD1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568" y="2219639"/>
            <a:ext cx="8577656" cy="427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77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003C1-380B-4157-B2EF-94D93620E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409" y="612257"/>
            <a:ext cx="11029616" cy="1188720"/>
          </a:xfrm>
        </p:spPr>
        <p:txBody>
          <a:bodyPr/>
          <a:lstStyle/>
          <a:p>
            <a:r>
              <a:rPr lang="en-US" altLang="ko-KR" dirty="0"/>
              <a:t>(5) </a:t>
            </a:r>
            <a:r>
              <a:rPr lang="en-US" altLang="ko-KR" dirty="0" err="1"/>
              <a:t>sdr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869127-AFF1-40D1-98A5-80C9CB592BBF}"/>
              </a:ext>
            </a:extLst>
          </p:cNvPr>
          <p:cNvSpPr txBox="1"/>
          <p:nvPr/>
        </p:nvSpPr>
        <p:spPr>
          <a:xfrm>
            <a:off x="453004" y="1431133"/>
            <a:ext cx="11417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dirty="0"/>
              <a:t>육지의 퇴적물 생성 및 배출을 하천지형에 매핑을 함</a:t>
            </a:r>
            <a:r>
              <a:rPr lang="en-US" altLang="ko-KR" dirty="0"/>
              <a:t>. </a:t>
            </a:r>
            <a:r>
              <a:rPr lang="ko-KR" altLang="en-US" dirty="0"/>
              <a:t>이러한 정보는 </a:t>
            </a:r>
            <a:r>
              <a:rPr lang="ko-KR" altLang="en-US" dirty="0" err="1"/>
              <a:t>집수에서</a:t>
            </a:r>
            <a:r>
              <a:rPr lang="ko-KR" altLang="en-US" dirty="0"/>
              <a:t> 침전물 의 침전현상을  연구하는데 사용될 수 있음</a:t>
            </a:r>
            <a:r>
              <a:rPr lang="en-US" altLang="ko-KR" dirty="0"/>
              <a:t>. </a:t>
            </a:r>
            <a:r>
              <a:rPr lang="ko-KR" altLang="en-US" dirty="0"/>
              <a:t>이는 저수지 관리 및 수질 개선에 특히 중요하며 둘 다 경제적으로 가치가 있을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2D41258-4318-4C7F-948A-711B1FDE5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506" y="-22149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F5DB914-7280-45E7-B71D-9D669B6CC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567" y="1827052"/>
            <a:ext cx="15828532" cy="392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D78B9B4-D414-473E-809D-02AC748BD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445" y="2016183"/>
            <a:ext cx="23850310" cy="41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E075793-E8ED-4624-B5F8-909B9082B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4" y="2103539"/>
            <a:ext cx="8114999" cy="449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418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003C1-380B-4157-B2EF-94D93620E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INVEST Model </a:t>
            </a:r>
            <a:r>
              <a:rPr lang="ko-KR" altLang="en-US" dirty="0"/>
              <a:t>구성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506B56-4628-4637-AE59-562E552948AE}"/>
              </a:ext>
            </a:extLst>
          </p:cNvPr>
          <p:cNvSpPr txBox="1"/>
          <p:nvPr/>
        </p:nvSpPr>
        <p:spPr>
          <a:xfrm>
            <a:off x="713064" y="2214694"/>
            <a:ext cx="11115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모듈은 </a:t>
            </a:r>
            <a:r>
              <a:rPr lang="en-US" altLang="ko-KR" dirty="0"/>
              <a:t>UI </a:t>
            </a:r>
            <a:r>
              <a:rPr lang="ko-KR" altLang="en-US" dirty="0"/>
              <a:t>실행파일과 스크립트 실행환경으로 구성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9" name="그림 8" descr="Habitat Quality: loaded from autosave">
            <a:extLst>
              <a:ext uri="{FF2B5EF4-FFF2-40B4-BE49-F238E27FC236}">
                <a16:creationId xmlns:a16="http://schemas.microsoft.com/office/drawing/2014/main" id="{55938F49-D805-40C6-94A8-223D4390E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78" y="2704940"/>
            <a:ext cx="4615114" cy="33098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AE1068-2E81-48CD-A8A9-84C8C1BBEA59}"/>
              </a:ext>
            </a:extLst>
          </p:cNvPr>
          <p:cNvSpPr txBox="1"/>
          <p:nvPr/>
        </p:nvSpPr>
        <p:spPr>
          <a:xfrm>
            <a:off x="5872294" y="2776756"/>
            <a:ext cx="48740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dirty="0"/>
              <a:t>UI </a:t>
            </a:r>
            <a:r>
              <a:rPr lang="ko-KR" altLang="en-US" dirty="0"/>
              <a:t>가 편하긴 하나 작업 상황에 따라 스크립트 환경에서 실행 하는 것도 필요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/>
              <a:t> </a:t>
            </a:r>
            <a:r>
              <a:rPr lang="ko-KR" altLang="en-US" dirty="0"/>
              <a:t>스크립트 환경은 설치절차가 다소 까다로움 </a:t>
            </a:r>
            <a:endParaRPr lang="en-US" altLang="ko-KR" dirty="0"/>
          </a:p>
          <a:p>
            <a:r>
              <a:rPr lang="en-US" altLang="ko-KR" dirty="0"/>
              <a:t>   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4720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7B13B9-26A5-4D51-945A-74B5C9275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설치방법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C79BE3-35F6-47EB-998A-FE748D22D400}"/>
              </a:ext>
            </a:extLst>
          </p:cNvPr>
          <p:cNvSpPr txBox="1"/>
          <p:nvPr/>
        </p:nvSpPr>
        <p:spPr>
          <a:xfrm>
            <a:off x="1157681" y="1881962"/>
            <a:ext cx="374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(1) UI EXE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11FFD3-CD7C-4548-810A-7F00F3107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604" y="2487344"/>
            <a:ext cx="5062219" cy="36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940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CB50F8-B691-4F2D-83BD-DB444CAB3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 err="1"/>
              <a:t>실행시</a:t>
            </a:r>
            <a:r>
              <a:rPr lang="ko-KR" altLang="en-US" dirty="0"/>
              <a:t> 요런 에러가 뜨는 경우</a:t>
            </a: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397ABEDE-E2CE-4071-9577-543E2012EB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83" y="1890877"/>
            <a:ext cx="6198524" cy="320963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0E6FA3-AF5A-4859-A378-4E2C85A7A42B}"/>
              </a:ext>
            </a:extLst>
          </p:cNvPr>
          <p:cNvSpPr txBox="1"/>
          <p:nvPr/>
        </p:nvSpPr>
        <p:spPr>
          <a:xfrm>
            <a:off x="581192" y="5402510"/>
            <a:ext cx="10618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이미 설치 되어 있는 </a:t>
            </a:r>
            <a:r>
              <a:rPr lang="en-US" altLang="ko-KR" dirty="0" err="1"/>
              <a:t>gdal</a:t>
            </a:r>
            <a:r>
              <a:rPr lang="en-US" altLang="ko-KR" dirty="0"/>
              <a:t> </a:t>
            </a:r>
            <a:r>
              <a:rPr lang="ko-KR" altLang="en-US" dirty="0"/>
              <a:t>라이브러리가 충돌하는 경우</a:t>
            </a:r>
            <a:r>
              <a:rPr lang="en-US" altLang="ko-KR" dirty="0"/>
              <a:t>.(</a:t>
            </a:r>
            <a:r>
              <a:rPr lang="ko-KR" altLang="en-US" dirty="0"/>
              <a:t>환경변수 삭제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Anaconda </a:t>
            </a:r>
            <a:r>
              <a:rPr lang="ko-KR" altLang="en-US" dirty="0"/>
              <a:t>같은 가상 컴파일 소프트웨어에 </a:t>
            </a:r>
            <a:r>
              <a:rPr lang="en-US" altLang="ko-KR" dirty="0"/>
              <a:t>invest model </a:t>
            </a:r>
            <a:r>
              <a:rPr lang="ko-KR" altLang="en-US" dirty="0"/>
              <a:t>관련 연동 모듈이 있는 경우 </a:t>
            </a:r>
            <a:r>
              <a:rPr lang="en-US" altLang="ko-KR" dirty="0"/>
              <a:t>(anaconda</a:t>
            </a:r>
            <a:r>
              <a:rPr lang="ko-KR" altLang="en-US" dirty="0"/>
              <a:t>에서 지움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8950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9C7C3-54A6-4E9C-9C6A-A35B3AF64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(2) </a:t>
            </a:r>
            <a:r>
              <a:rPr lang="ko-KR" altLang="en-US" dirty="0"/>
              <a:t>스크립트 환경설정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EBF064-755C-4F56-864B-22B92F742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357" y="1829136"/>
            <a:ext cx="11029615" cy="3634486"/>
          </a:xfrm>
        </p:spPr>
        <p:txBody>
          <a:bodyPr/>
          <a:lstStyle/>
          <a:p>
            <a:r>
              <a:rPr lang="en-US" altLang="ko-KR" dirty="0"/>
              <a:t>Python 2.7</a:t>
            </a:r>
            <a:r>
              <a:rPr lang="ko-KR" altLang="en-US" dirty="0"/>
              <a:t> 이상 연동 함</a:t>
            </a:r>
            <a:endParaRPr lang="en-US" altLang="ko-KR" dirty="0"/>
          </a:p>
          <a:p>
            <a:r>
              <a:rPr lang="ko-KR" altLang="en-US" dirty="0"/>
              <a:t>필요한 라이브러리가 설치되어 있어야 함 </a:t>
            </a:r>
            <a:endParaRPr lang="en-US" altLang="ko-KR" dirty="0"/>
          </a:p>
          <a:p>
            <a:r>
              <a:rPr lang="ko-KR" altLang="en-US" dirty="0"/>
              <a:t>설치과정 중에 설치되어야 할 소프트웨어도 있음</a:t>
            </a:r>
            <a:r>
              <a:rPr lang="en-US" altLang="ko-KR" dirty="0"/>
              <a:t>(</a:t>
            </a:r>
            <a:r>
              <a:rPr lang="en-US" altLang="ko-KR" dirty="0">
                <a:hlinkClick r:id="rId2"/>
              </a:rPr>
              <a:t>https://www.microsoft.com/en-us/download/details.aspx?id=44266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환경변수 도 설정 되어야 함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113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5469F4-26A1-40C1-8585-76143716B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5F8CF68A-81A9-4BA3-A819-458DC9223B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81" y="2098282"/>
            <a:ext cx="3743019" cy="36337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7459B3-81D9-4D31-89E1-0D3B2B1E1F00}"/>
              </a:ext>
            </a:extLst>
          </p:cNvPr>
          <p:cNvSpPr txBox="1"/>
          <p:nvPr/>
        </p:nvSpPr>
        <p:spPr>
          <a:xfrm>
            <a:off x="5509536" y="2869035"/>
            <a:ext cx="595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제어판</a:t>
            </a:r>
            <a:r>
              <a:rPr lang="en-US" altLang="ko-KR" dirty="0"/>
              <a:t>&gt;</a:t>
            </a:r>
            <a:r>
              <a:rPr lang="ko-KR" altLang="en-US" dirty="0"/>
              <a:t>고급시스템 설정</a:t>
            </a:r>
            <a:r>
              <a:rPr lang="en-US" altLang="ko-KR" dirty="0"/>
              <a:t>&gt;</a:t>
            </a:r>
            <a:r>
              <a:rPr lang="ko-KR" altLang="en-US" dirty="0"/>
              <a:t>환경변수로 접근 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143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AB29C7-159C-4F5A-B71F-47792095B5AB}"/>
              </a:ext>
            </a:extLst>
          </p:cNvPr>
          <p:cNvSpPr txBox="1"/>
          <p:nvPr/>
        </p:nvSpPr>
        <p:spPr>
          <a:xfrm>
            <a:off x="620785" y="973123"/>
            <a:ext cx="110483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-Invest Model script </a:t>
            </a:r>
            <a:r>
              <a:rPr lang="ko-KR" altLang="en-US" dirty="0"/>
              <a:t>수행에 필요한 라이브러리 설치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필요라이브러리 확인 </a:t>
            </a:r>
            <a:r>
              <a:rPr lang="en-US" altLang="ko-KR" dirty="0"/>
              <a:t>(</a:t>
            </a:r>
            <a:r>
              <a:rPr lang="en-US" altLang="ko-KR" dirty="0">
                <a:hlinkClick r:id="rId2"/>
              </a:rPr>
              <a:t>https://bitbucket.org/natcap/invest/src/develop/requirements.txt</a:t>
            </a:r>
            <a:r>
              <a:rPr lang="en-US" altLang="ko-KR" dirty="0"/>
              <a:t>)</a:t>
            </a:r>
          </a:p>
          <a:p>
            <a:pPr marL="342900" indent="-342900">
              <a:buAutoNum type="arabicParenR"/>
            </a:pPr>
            <a:r>
              <a:rPr lang="ko-KR" altLang="en-US" dirty="0"/>
              <a:t>다음의 과정을 통하여 수행 함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DFAEA2D1-E8A0-4A35-90BA-3AA3576589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82671"/>
            <a:ext cx="10933650" cy="373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180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AB29C7-159C-4F5A-B71F-47792095B5AB}"/>
              </a:ext>
            </a:extLst>
          </p:cNvPr>
          <p:cNvSpPr txBox="1"/>
          <p:nvPr/>
        </p:nvSpPr>
        <p:spPr>
          <a:xfrm>
            <a:off x="620785" y="973123"/>
            <a:ext cx="110483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-Invest Model script </a:t>
            </a:r>
            <a:r>
              <a:rPr lang="ko-KR" altLang="en-US" dirty="0"/>
              <a:t>수행에 필요한 라이브러리 설치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필요라이브러리 확인 </a:t>
            </a:r>
            <a:r>
              <a:rPr lang="en-US" altLang="ko-KR" dirty="0"/>
              <a:t>(</a:t>
            </a:r>
            <a:r>
              <a:rPr lang="en-US" altLang="ko-KR" dirty="0">
                <a:hlinkClick r:id="rId2"/>
              </a:rPr>
              <a:t>https://bitbucket.org/natcap/invest/src/develop/requirements.txt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     </a:t>
            </a:r>
            <a:r>
              <a:rPr lang="en-US" altLang="ko-KR" dirty="0"/>
              <a:t>pip</a:t>
            </a:r>
            <a:r>
              <a:rPr lang="ko-KR" altLang="en-US" dirty="0"/>
              <a:t> </a:t>
            </a:r>
            <a:r>
              <a:rPr lang="en-US" altLang="ko-KR" dirty="0"/>
              <a:t>install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라이브러리명칭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r>
              <a:rPr lang="en-US" altLang="ko-KR" dirty="0"/>
              <a:t>2) </a:t>
            </a:r>
            <a:r>
              <a:rPr lang="ko-KR" altLang="en-US" dirty="0"/>
              <a:t>다음의 과정을 통하여 수행 함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AC154090-9702-4E80-8158-DE34C210C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66" y="2835478"/>
            <a:ext cx="8305071" cy="324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923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AB29C7-159C-4F5A-B71F-47792095B5AB}"/>
              </a:ext>
            </a:extLst>
          </p:cNvPr>
          <p:cNvSpPr txBox="1"/>
          <p:nvPr/>
        </p:nvSpPr>
        <p:spPr>
          <a:xfrm>
            <a:off x="620785" y="973123"/>
            <a:ext cx="110483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-Invest Model script </a:t>
            </a:r>
            <a:r>
              <a:rPr lang="ko-KR" altLang="en-US" dirty="0"/>
              <a:t>수행에 필요한 라이브러리 설치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3) </a:t>
            </a:r>
            <a:r>
              <a:rPr lang="ko-KR" altLang="en-US" dirty="0"/>
              <a:t>제대로 설치 되었는지 확인 </a:t>
            </a:r>
            <a:endParaRPr lang="en-US" altLang="ko-KR" dirty="0"/>
          </a:p>
          <a:p>
            <a:r>
              <a:rPr lang="en-US" altLang="ko-KR" dirty="0"/>
              <a:t>c:\Python27&gt;invest --h</a:t>
            </a:r>
          </a:p>
          <a:p>
            <a:r>
              <a:rPr lang="en-US" altLang="ko-KR" dirty="0"/>
              <a:t>usage: invest [-h] [--version] [-v | --debug] [--list] [-l] [-d [DATASTACK]]</a:t>
            </a:r>
          </a:p>
          <a:p>
            <a:r>
              <a:rPr lang="en-US" altLang="ko-KR" dirty="0"/>
              <a:t>              [-w [WORKSPACE]] [-q] [-y] [-n]</a:t>
            </a:r>
          </a:p>
          <a:p>
            <a:r>
              <a:rPr lang="en-US" altLang="ko-KR" dirty="0"/>
              <a:t>              [model]</a:t>
            </a:r>
          </a:p>
          <a:p>
            <a:endParaRPr lang="en-US" altLang="ko-KR" dirty="0"/>
          </a:p>
          <a:p>
            <a:r>
              <a:rPr lang="en-US" altLang="ko-KR" dirty="0"/>
              <a:t>*. </a:t>
            </a:r>
            <a:r>
              <a:rPr lang="en-US" altLang="ko-KR" dirty="0" err="1"/>
              <a:t>Rtree</a:t>
            </a:r>
            <a:r>
              <a:rPr lang="en-US" altLang="ko-KR" dirty="0"/>
              <a:t> </a:t>
            </a:r>
            <a:r>
              <a:rPr lang="ko-KR" altLang="en-US" dirty="0"/>
              <a:t>패키지를 수행하기 위하여 </a:t>
            </a:r>
            <a:r>
              <a:rPr lang="en-US" altLang="ko-KR" dirty="0" err="1"/>
              <a:t>libspatialindex</a:t>
            </a:r>
            <a:r>
              <a:rPr lang="ko-KR" altLang="en-US" dirty="0"/>
              <a:t> 다운받아 설치해야 함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https://libspatialindex.org/index.html#windows-builds</a:t>
            </a:r>
            <a:endParaRPr lang="ko-KR" altLang="en-US" dirty="0"/>
          </a:p>
        </p:txBody>
      </p:sp>
      <p:pic>
        <p:nvPicPr>
          <p:cNvPr id="5" name="그림 4" descr="Scripts">
            <a:extLst>
              <a:ext uri="{FF2B5EF4-FFF2-40B4-BE49-F238E27FC236}">
                <a16:creationId xmlns:a16="http://schemas.microsoft.com/office/drawing/2014/main" id="{2D7620B1-E4E8-4F9D-96BE-776B969381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324" y="3597967"/>
            <a:ext cx="4916313" cy="326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1589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861</Words>
  <Application>Microsoft Office PowerPoint</Application>
  <PresentationFormat>와이드스크린</PresentationFormat>
  <Paragraphs>107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KoPub돋움체 Light</vt:lpstr>
      <vt:lpstr>Gill Sans MT</vt:lpstr>
      <vt:lpstr>Wingdings 2</vt:lpstr>
      <vt:lpstr>DividendVTI</vt:lpstr>
      <vt:lpstr>생태계서비스 교육</vt:lpstr>
      <vt:lpstr>INVEST Model 구성 </vt:lpstr>
      <vt:lpstr>2. 설치방법 </vt:lpstr>
      <vt:lpstr>- 실행시 요런 에러가 뜨는 경우</vt:lpstr>
      <vt:lpstr>(2) 스크립트 환경설정</vt:lpstr>
      <vt:lpstr>PowerPoint 프레젠테이션</vt:lpstr>
      <vt:lpstr>PowerPoint 프레젠테이션</vt:lpstr>
      <vt:lpstr>PowerPoint 프레젠테이션</vt:lpstr>
      <vt:lpstr>PowerPoint 프레젠테이션</vt:lpstr>
      <vt:lpstr>Invest model 개요 </vt:lpstr>
      <vt:lpstr>Invest model 개요 </vt:lpstr>
      <vt:lpstr>(1) Habitat Qualty </vt:lpstr>
      <vt:lpstr>(2) Habitat risk assessment </vt:lpstr>
      <vt:lpstr>(3) pOllination </vt:lpstr>
      <vt:lpstr>(4) ndr </vt:lpstr>
      <vt:lpstr>(4) ndr </vt:lpstr>
      <vt:lpstr>(5) sdr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생태계서비스 교육안</dc:title>
  <dc:creator>kimjiyoon</dc:creator>
  <cp:lastModifiedBy>kimjiyoon</cp:lastModifiedBy>
  <cp:revision>29</cp:revision>
  <dcterms:created xsi:type="dcterms:W3CDTF">2019-09-16T06:49:34Z</dcterms:created>
  <dcterms:modified xsi:type="dcterms:W3CDTF">2019-09-19T04:14:57Z</dcterms:modified>
</cp:coreProperties>
</file>