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4592103" y="4975004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285720" y="991445"/>
            <a:ext cx="8446892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41401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444752" y="587044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679307" y="732603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5761043" y="5763522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3182551" y="720185"/>
            <a:ext cx="521671" cy="731084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893176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5715008" y="2071678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6858000" y="0"/>
            <a:ext cx="2286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6601968" y="164592"/>
            <a:ext cx="484632" cy="512064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6601968" y="6163056"/>
            <a:ext cx="484632" cy="512064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940296" y="685800"/>
            <a:ext cx="20574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265176" y="457200"/>
            <a:ext cx="6245352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162800" y="6419088"/>
            <a:ext cx="1527048" cy="301752"/>
          </a:xfrm>
        </p:spPr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159166" y="4955240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536430" y="201848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8130254" y="2967613"/>
            <a:ext cx="521671" cy="731084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393241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3333893" y="1461124"/>
            <a:ext cx="52167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6143636" y="200024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438150" y="3127248"/>
            <a:ext cx="550696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8156448" y="3127248"/>
            <a:ext cx="550696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5285232"/>
            <a:ext cx="77724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5016918" y="3740793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1679437" y="237567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071538" y="4929198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964614" y="169666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7286644" y="142852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457200" y="175564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4453128" y="4416552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5577840"/>
            <a:ext cx="4040188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7200" y="1581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5577840"/>
            <a:ext cx="4041775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645025" y="1581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934847" y="-40968"/>
            <a:ext cx="8209525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920240" y="73152"/>
            <a:ext cx="6931152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9144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448056" y="5742432"/>
            <a:ext cx="4572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8202168" y="5742432"/>
            <a:ext cx="475488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3986784" y="1700784"/>
            <a:ext cx="6858000" cy="346557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843016" y="1005840"/>
            <a:ext cx="3145536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96696"/>
            <a:ext cx="5184648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929384"/>
            <a:ext cx="3145536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1587894" y="5711303"/>
            <a:ext cx="748678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3166017" y="3590389"/>
            <a:ext cx="279251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442192" y="2586813"/>
            <a:ext cx="713833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4286248" y="128586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5431536" y="347472"/>
            <a:ext cx="484632" cy="512064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5431536" y="6052947"/>
            <a:ext cx="484632" cy="512064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554480" y="228600"/>
            <a:ext cx="64099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572768" y="1097280"/>
            <a:ext cx="6391656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9696" y="384048"/>
            <a:ext cx="5248656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020824" y="1380744"/>
            <a:ext cx="54864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020824" y="5184648"/>
            <a:ext cx="54864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719072" y="896112"/>
            <a:ext cx="356616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7452360" y="896112"/>
            <a:ext cx="356616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438150" y="859536"/>
            <a:ext cx="550696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8156448" y="859536"/>
            <a:ext cx="550696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556248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57200" y="641908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502152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IIwPM4Q_a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G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D%8A%B8%EB%9E%9C%EC%8A%A4%ED%8F%B0%EB%8D%94" TargetMode="External"/><Relationship Id="rId2" Type="http://schemas.openxmlformats.org/officeDocument/2006/relationships/hyperlink" Target="https://librewiki.net/wiki/%ED%95%AD%EB%A1%9C%ED%91%9C%EC%A7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l.se/aivdm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racter_encoding" TargetMode="External"/><Relationship Id="rId3" Type="http://schemas.openxmlformats.org/officeDocument/2006/relationships/hyperlink" Target="https://en.wikipedia.org/wiki/Well-known_text_representation_of_coordinate_reference_systems" TargetMode="External"/><Relationship Id="rId7" Type="http://schemas.openxmlformats.org/officeDocument/2006/relationships/hyperlink" Target="https://en.wikipedia.org/wiki/Geospatial_metadata" TargetMode="External"/><Relationship Id="rId12" Type="http://schemas.openxmlformats.org/officeDocument/2006/relationships/hyperlink" Target="https://en.wikipedia.org/wiki/Quadtree" TargetMode="External"/><Relationship Id="rId2" Type="http://schemas.openxmlformats.org/officeDocument/2006/relationships/hyperlink" Target="https://en.wikipedia.org/wiki/D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ML_schema" TargetMode="External"/><Relationship Id="rId11" Type="http://schemas.openxmlformats.org/officeDocument/2006/relationships/hyperlink" Target="https://en.wikipedia.org/wiki/GDAL" TargetMode="External"/><Relationship Id="rId5" Type="http://schemas.openxmlformats.org/officeDocument/2006/relationships/hyperlink" Target="https://en.wikipedia.org/wiki/ISO_19115" TargetMode="External"/><Relationship Id="rId10" Type="http://schemas.openxmlformats.org/officeDocument/2006/relationships/hyperlink" Target="https://en.wikipedia.org/wiki/MapServer" TargetMode="External"/><Relationship Id="rId4" Type="http://schemas.openxmlformats.org/officeDocument/2006/relationships/hyperlink" Target="https://en.wikipedia.org/wiki/Spatial_index" TargetMode="External"/><Relationship Id="rId9" Type="http://schemas.openxmlformats.org/officeDocument/2006/relationships/hyperlink" Target="https://en.wikipedia.org/wiki/Code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8425-FFDA-4CB4-8F87-1D02A8A8E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측량정보공학특론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F3FAE-46FA-4D7F-A487-8C1E7DF07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Nmea</a:t>
            </a:r>
            <a:r>
              <a:rPr lang="en-US" altLang="ko-KR" dirty="0"/>
              <a:t> sentence </a:t>
            </a:r>
            <a:r>
              <a:rPr lang="en-US" altLang="ko-KR" dirty="0" err="1"/>
              <a:t>Recordtable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E3A4E22-D29C-403F-9AF4-D0474A457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8" y="1283516"/>
            <a:ext cx="6250767" cy="5385732"/>
          </a:xfrm>
        </p:spPr>
      </p:pic>
    </p:spTree>
    <p:extLst>
      <p:ext uri="{BB962C8B-B14F-4D97-AF65-F5344CB8AC3E}">
        <p14:creationId xmlns:p14="http://schemas.microsoft.com/office/powerpoint/2010/main" val="170175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73588-9FD7-4CC3-A2DC-5F53FA41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알고리즘은 단순하다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nmea</a:t>
            </a:r>
            <a:r>
              <a:rPr lang="en-US" altLang="ko-KR" dirty="0"/>
              <a:t> </a:t>
            </a:r>
            <a:r>
              <a:rPr lang="ko-KR" altLang="en-US" dirty="0"/>
              <a:t>세번째 짜리는 </a:t>
            </a:r>
            <a:r>
              <a:rPr lang="en-US" altLang="ko-KR" dirty="0"/>
              <a:t>SUBSTRING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나머지 문자열은 </a:t>
            </a:r>
            <a:r>
              <a:rPr lang="en-US" altLang="ko-KR" dirty="0"/>
              <a:t>SPLIT </a:t>
            </a:r>
            <a:r>
              <a:rPr lang="ko-KR" altLang="en-US" dirty="0"/>
              <a:t>만 시킴 땡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문법은 다음 페이지 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https://www.gpsinformation.org/dale/nmea.htm#AAM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5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45871E5-AC5C-4705-A4B4-28AF29AA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889"/>
            <a:ext cx="9144000" cy="45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C0DF1-9E77-45E6-8B1E-F347C9D3EF50}"/>
              </a:ext>
            </a:extLst>
          </p:cNvPr>
          <p:cNvSpPr/>
          <p:nvPr/>
        </p:nvSpPr>
        <p:spPr>
          <a:xfrm>
            <a:off x="889233" y="1367407"/>
            <a:ext cx="670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https://www.gpsinformation.org/dale/nmea.htm#AAM</a:t>
            </a:r>
            <a:r>
              <a:rPr lang="en-US" altLang="ko-KR" dirty="0"/>
              <a:t> </a:t>
            </a:r>
            <a:r>
              <a:rPr lang="ko-KR" altLang="en-US" dirty="0"/>
              <a:t>를 참조해서 </a:t>
            </a:r>
            <a:r>
              <a:rPr lang="en-US" altLang="ko-KR" dirty="0"/>
              <a:t>APB,ALM,BOD</a:t>
            </a:r>
            <a:r>
              <a:rPr lang="ko-KR" altLang="en-US" dirty="0"/>
              <a:t>를 해석할 수 있는 코드를 자신이 제일 잘하는 </a:t>
            </a:r>
            <a:endParaRPr lang="en-US" altLang="ko-KR" dirty="0"/>
          </a:p>
          <a:p>
            <a:r>
              <a:rPr lang="ko-KR" altLang="en-US" dirty="0"/>
              <a:t>컴퓨터언어로 작성하세요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176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758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FB9F97-F487-4AE8-A20A-74AB0E06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28" y="1143000"/>
            <a:ext cx="5153744" cy="3210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4E8A33-2B1D-4D9D-9860-E0DF5A9838D4}"/>
              </a:ext>
            </a:extLst>
          </p:cNvPr>
          <p:cNvSpPr/>
          <p:nvPr/>
        </p:nvSpPr>
        <p:spPr>
          <a:xfrm>
            <a:off x="1296099" y="4476543"/>
            <a:ext cx="7990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위도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경도를 미리 알고 있는 위치에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설치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(GPS Base)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현재의 정확한 위치를 미리 알고 있으므로 수신된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 오차가 얼마인지 알 수 있음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 (ex.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전리층과 대류권 등 날씨에 의해서 위도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오차가 발생했다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송신 장치가 있어서 주변에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수신이 가능한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장치에게 오차를 전송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주변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GPS(GPS Rover)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오차율을 수신 받고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현재 수신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데이터에 오차 보정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6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913F-61C7-469C-A100-1E16FE4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 </a:t>
            </a:r>
            <a:r>
              <a:rPr lang="ko-KR" altLang="en-US" dirty="0"/>
              <a:t>장비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4814-42DA-4B92-8E58-9A6E850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https://www.youtube.com/watch?v=IIwPM4Q_apc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29F2D-B546-49D3-83BD-37FBFF3E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9" y="3098028"/>
            <a:ext cx="5128644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E69A7-1992-4553-8DC3-36E07F9B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1" y="2988680"/>
            <a:ext cx="2884400" cy="3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E083-A580-4E5A-987C-248A68DA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측량정보의 도면화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6519A-5DE7-490D-B369-AA1E860E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측량정보를 교환하고자 할 때 도면화를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도면화는 곧 자료의 디지털화를  뜻함</a:t>
            </a:r>
            <a:endParaRPr lang="en-US" altLang="ko-KR" dirty="0"/>
          </a:p>
          <a:p>
            <a:r>
              <a:rPr lang="en-US" altLang="ko-KR" dirty="0"/>
              <a:t> SHP,JSON,XML</a:t>
            </a:r>
            <a:r>
              <a:rPr lang="ko-KR" altLang="en-US" dirty="0"/>
              <a:t> 등이 </a:t>
            </a:r>
            <a:r>
              <a:rPr lang="ko-KR" altLang="en-US" dirty="0" err="1"/>
              <a:t>도면화된</a:t>
            </a:r>
            <a:r>
              <a:rPr lang="ko-KR" altLang="en-US" dirty="0"/>
              <a:t> 정보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이중 </a:t>
            </a:r>
            <a:r>
              <a:rPr lang="en-US" altLang="ko-KR" dirty="0"/>
              <a:t>GPX</a:t>
            </a:r>
            <a:r>
              <a:rPr lang="ko-KR" altLang="en-US" dirty="0"/>
              <a:t>는 </a:t>
            </a:r>
            <a:r>
              <a:rPr lang="en-US" altLang="ko-KR" b="1" dirty="0"/>
              <a:t>GPX</a:t>
            </a:r>
            <a:r>
              <a:rPr lang="en-US" altLang="ko-KR" dirty="0"/>
              <a:t>(GPS Exchange Format)</a:t>
            </a:r>
            <a:r>
              <a:rPr lang="ko-KR" altLang="en-US" dirty="0"/>
              <a:t>는 응용 소프트웨어의 공통 </a:t>
            </a:r>
            <a:r>
              <a:rPr lang="en-US" altLang="ko-KR" dirty="0"/>
              <a:t>GPS </a:t>
            </a:r>
            <a:r>
              <a:rPr lang="ko-KR" altLang="en-US" dirty="0"/>
              <a:t>데이터 형식으로 설계된 </a:t>
            </a:r>
            <a:r>
              <a:rPr lang="en-US" altLang="ko-KR" dirty="0"/>
              <a:t>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구체적인 표현이나 개별적인 용도를 위해 </a:t>
            </a:r>
            <a:r>
              <a:rPr lang="ko-KR" altLang="en-US" dirty="0" err="1"/>
              <a:t>웨이포인트</a:t>
            </a:r>
            <a:r>
              <a:rPr lang="en-US" altLang="ko-KR" dirty="0"/>
              <a:t>(waypoint), </a:t>
            </a:r>
            <a:r>
              <a:rPr lang="ko-KR" altLang="en-US" dirty="0"/>
              <a:t>트랙</a:t>
            </a:r>
            <a:r>
              <a:rPr lang="en-US" altLang="ko-KR" dirty="0"/>
              <a:t>(track) </a:t>
            </a:r>
            <a:r>
              <a:rPr lang="ko-KR" altLang="en-US" dirty="0"/>
              <a:t>및 루트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,route)</a:t>
            </a:r>
            <a:r>
              <a:rPr lang="ko-KR" altLang="en-US" dirty="0"/>
              <a:t>를 기술하는 데 </a:t>
            </a:r>
            <a:r>
              <a:rPr lang="ko-KR" altLang="en-US" dirty="0" err="1"/>
              <a:t>사용며하</a:t>
            </a:r>
            <a:r>
              <a:rPr lang="en-US" altLang="ko-KR" dirty="0"/>
              <a:t> </a:t>
            </a:r>
            <a:r>
              <a:rPr lang="ko-KR" altLang="en-US" dirty="0"/>
              <a:t>형식은 공개되어 있으며 라이센스 비용을 지불할 필요없이 사용할 수 있음</a:t>
            </a:r>
            <a:endParaRPr lang="en-US" altLang="ko-KR" dirty="0"/>
          </a:p>
          <a:p>
            <a:r>
              <a:rPr lang="ko-KR" altLang="en-US" dirty="0"/>
              <a:t>위치 데이터 </a:t>
            </a:r>
            <a:r>
              <a:rPr lang="en-US" altLang="ko-KR" dirty="0"/>
              <a:t>(</a:t>
            </a:r>
            <a:r>
              <a:rPr lang="ko-KR" altLang="en-US" dirty="0"/>
              <a:t>및 선택적으로 고도</a:t>
            </a:r>
            <a:r>
              <a:rPr lang="en-US" altLang="ko-KR" dirty="0"/>
              <a:t>, </a:t>
            </a:r>
            <a:r>
              <a:rPr lang="ko-KR" altLang="en-US" dirty="0"/>
              <a:t>시간 및 기타 정보</a:t>
            </a:r>
            <a:r>
              <a:rPr lang="en-US" altLang="ko-KR" dirty="0"/>
              <a:t>)</a:t>
            </a:r>
            <a:r>
              <a:rPr lang="ko-KR" altLang="en-US" dirty="0"/>
              <a:t>는 태그에 저장되며 </a:t>
            </a:r>
            <a:r>
              <a:rPr lang="en-US" altLang="ko-KR" dirty="0">
                <a:hlinkClick r:id="rId2" tooltip="GPS"/>
              </a:rPr>
              <a:t>GPS</a:t>
            </a:r>
            <a:r>
              <a:rPr lang="ko-KR" altLang="en-US" dirty="0"/>
              <a:t> 장치와 </a:t>
            </a:r>
            <a:r>
              <a:rPr lang="ko-KR" altLang="en-US" dirty="0" err="1"/>
              <a:t>소프트웨어간에</a:t>
            </a:r>
            <a:r>
              <a:rPr lang="ko-KR" altLang="en-US" dirty="0"/>
              <a:t> 상호 교환될 수 있다</a:t>
            </a:r>
            <a:r>
              <a:rPr lang="en-US" altLang="ko-KR" dirty="0"/>
              <a:t>. </a:t>
            </a:r>
            <a:r>
              <a:rPr lang="ko-KR" altLang="en-US" dirty="0"/>
              <a:t>데이터에 대한 일반적인 응용 소프트웨어에는 다양한 지도 소스에 투영된 트랙보기</a:t>
            </a:r>
            <a:r>
              <a:rPr lang="en-US" altLang="ko-KR" dirty="0"/>
              <a:t>,</a:t>
            </a:r>
            <a:r>
              <a:rPr lang="ko-KR" altLang="en-US" dirty="0"/>
              <a:t>지도 주석 달기</a:t>
            </a:r>
            <a:r>
              <a:rPr lang="en-US" altLang="ko-KR" dirty="0"/>
              <a:t>, </a:t>
            </a:r>
            <a:r>
              <a:rPr lang="ko-KR" altLang="en-US" dirty="0"/>
              <a:t>현위치에서 찍은 시간을 기준으로 사진의 위치 정보 태그 </a:t>
            </a:r>
            <a:r>
              <a:rPr lang="ko-KR" altLang="en-US" dirty="0" err="1"/>
              <a:t>지정등이</a:t>
            </a:r>
            <a:r>
              <a:rPr lang="ko-KR" altLang="en-US" dirty="0"/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183641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D3AA-D018-46D3-B060-2AAC9DD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gpx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960A388-2942-485F-98AD-86E66C38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3183"/>
            <a:ext cx="8229600" cy="5461232"/>
          </a:xfrm>
        </p:spPr>
      </p:pic>
    </p:spTree>
    <p:extLst>
      <p:ext uri="{BB962C8B-B14F-4D97-AF65-F5344CB8AC3E}">
        <p14:creationId xmlns:p14="http://schemas.microsoft.com/office/powerpoint/2010/main" val="7262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C04C-0442-49D6-B305-435323B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공간정보와 측량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7F75-CE26-4053-8B68-ED1BBD2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측량의 결과를 도면화 한 것이 지도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도면화의 과정은 다음과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측정 및 공간단위정의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원점과 </a:t>
            </a:r>
            <a:r>
              <a:rPr lang="ko-KR" altLang="en-US" dirty="0" err="1"/>
              <a:t>좌표계의정의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3) </a:t>
            </a:r>
            <a:r>
              <a:rPr lang="ko-KR" altLang="en-US" dirty="0"/>
              <a:t>도면 정보 구축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4) </a:t>
            </a:r>
            <a:r>
              <a:rPr lang="ko-KR" altLang="en-US" dirty="0"/>
              <a:t>품질 검사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7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B45E-CDA1-46C0-8EC2-09F749E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D02CA-53B1-4F68-88A2-7001C30F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가민 </a:t>
            </a:r>
            <a:r>
              <a:rPr lang="en-US" altLang="ko-KR" dirty="0"/>
              <a:t>GPS</a:t>
            </a:r>
            <a:r>
              <a:rPr lang="ko-KR" altLang="en-US" dirty="0"/>
              <a:t>에서 주로 찾아볼 수 있음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Waypoint </a:t>
            </a:r>
            <a:r>
              <a:rPr lang="ko-KR" altLang="en-US" dirty="0"/>
              <a:t>와 </a:t>
            </a:r>
            <a:r>
              <a:rPr lang="en-US" altLang="ko-KR" dirty="0"/>
              <a:t>Route</a:t>
            </a:r>
            <a:r>
              <a:rPr lang="ko-KR" altLang="en-US" dirty="0"/>
              <a:t>로 정보구성 되어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 형태로 구성됨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손쉽게 </a:t>
            </a:r>
            <a:r>
              <a:rPr lang="en-US" altLang="ko-KR" dirty="0"/>
              <a:t>waypoint</a:t>
            </a:r>
            <a:r>
              <a:rPr lang="ko-KR" altLang="en-US" dirty="0"/>
              <a:t>를 가지고 오려면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pip install </a:t>
            </a:r>
            <a:r>
              <a:rPr lang="en-US" altLang="ko-KR" dirty="0" err="1"/>
              <a:t>gpsxy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54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83A0-12A4-4010-ACE7-FD958DC1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2E9D5-B843-4D33-A1A3-118B1DF0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gpxpy.gpx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gpx_file</a:t>
            </a:r>
            <a:r>
              <a:rPr lang="en-US" altLang="ko-KR" dirty="0"/>
              <a:t> = open('E:\</a:t>
            </a:r>
            <a:r>
              <a:rPr lang="en-US" altLang="ko-KR" dirty="0" err="1"/>
              <a:t>kuhkopfsteig-fv.gpx</a:t>
            </a:r>
            <a:r>
              <a:rPr lang="en-US" altLang="ko-KR" dirty="0"/>
              <a:t>', 'r') </a:t>
            </a:r>
          </a:p>
          <a:p>
            <a:pPr marL="0" indent="0">
              <a:buNone/>
            </a:pPr>
            <a:r>
              <a:rPr lang="en-US" altLang="ko-KR" dirty="0" err="1"/>
              <a:t>gpx</a:t>
            </a:r>
            <a:r>
              <a:rPr lang="en-US" altLang="ko-KR" dirty="0"/>
              <a:t> = </a:t>
            </a:r>
            <a:r>
              <a:rPr lang="en-US" altLang="ko-KR" dirty="0" err="1"/>
              <a:t>gpxpy.parse</a:t>
            </a:r>
            <a:r>
              <a:rPr lang="en-US" altLang="ko-KR" dirty="0"/>
              <a:t>(</a:t>
            </a:r>
            <a:r>
              <a:rPr lang="en-US" altLang="ko-KR" dirty="0" err="1"/>
              <a:t>gpx_file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track in </a:t>
            </a:r>
            <a:r>
              <a:rPr lang="en-US" altLang="ko-KR" dirty="0" err="1"/>
              <a:t>gpx.tracks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for segment in </a:t>
            </a:r>
            <a:r>
              <a:rPr lang="en-US" altLang="ko-KR" dirty="0" err="1"/>
              <a:t>track.segments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for point in </a:t>
            </a:r>
            <a:r>
              <a:rPr lang="en-US" altLang="ko-KR" dirty="0" err="1"/>
              <a:t>segment.points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print 'Point at ({0},{1}) -&gt; {2}'.format(</a:t>
            </a:r>
            <a:r>
              <a:rPr lang="en-US" altLang="ko-KR" dirty="0" err="1"/>
              <a:t>point.latitude</a:t>
            </a:r>
            <a:r>
              <a:rPr lang="en-US" altLang="ko-KR" dirty="0"/>
              <a:t>, </a:t>
            </a:r>
            <a:r>
              <a:rPr lang="en-US" altLang="ko-KR" dirty="0" err="1"/>
              <a:t>point.longitude</a:t>
            </a:r>
            <a:r>
              <a:rPr lang="en-US" altLang="ko-KR" dirty="0"/>
              <a:t>, </a:t>
            </a:r>
            <a:r>
              <a:rPr lang="en-US" altLang="ko-KR" dirty="0" err="1"/>
              <a:t>point.elevation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waypoint in </a:t>
            </a:r>
            <a:r>
              <a:rPr lang="en-US" altLang="ko-KR" dirty="0" err="1"/>
              <a:t>gpx.waypoints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print 'waypoint {0} -&gt; ({1},{2})'.format(waypoint.name, </a:t>
            </a:r>
            <a:r>
              <a:rPr lang="en-US" altLang="ko-KR" dirty="0" err="1"/>
              <a:t>waypoint.latitude</a:t>
            </a:r>
            <a:r>
              <a:rPr lang="en-US" altLang="ko-KR" dirty="0"/>
              <a:t>, </a:t>
            </a:r>
            <a:r>
              <a:rPr lang="en-US" altLang="ko-KR" dirty="0" err="1"/>
              <a:t>waypoint.longitude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route in </a:t>
            </a:r>
            <a:r>
              <a:rPr lang="en-US" altLang="ko-KR" dirty="0" err="1"/>
              <a:t>gpx.routes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print 'Route:{0}'.format(route.name)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0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ABA19-B0C9-4B0C-B93D-7B9C04B6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8" y="1600199"/>
            <a:ext cx="8229600" cy="4525963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기본적으론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nmea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0183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프로토콜 정보를 기반으로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C510-F045-4559-9D05-2223E79BEFB7}"/>
              </a:ext>
            </a:extLst>
          </p:cNvPr>
          <p:cNvSpPr txBox="1"/>
          <p:nvPr/>
        </p:nvSpPr>
        <p:spPr>
          <a:xfrm>
            <a:off x="1103153" y="1398864"/>
            <a:ext cx="785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선박의 종류와 위치</a:t>
            </a:r>
            <a:r>
              <a:rPr lang="en-US" altLang="ko-KR" dirty="0"/>
              <a:t>. </a:t>
            </a:r>
            <a:r>
              <a:rPr lang="ko-KR" altLang="en-US" dirty="0"/>
              <a:t>침로 등의 관련 정보들을 자동으로 인근의 항로표지관리소나 </a:t>
            </a:r>
            <a:r>
              <a:rPr lang="ko-KR" altLang="en-US" dirty="0">
                <a:hlinkClick r:id="rId2" tooltip="항로표지"/>
              </a:rPr>
              <a:t>항로표지</a:t>
            </a:r>
            <a:r>
              <a:rPr lang="ko-KR" altLang="en-US" dirty="0"/>
              <a:t>로 전달하는 장비를 의미한다</a:t>
            </a:r>
            <a:r>
              <a:rPr lang="en-US" altLang="ko-KR" dirty="0"/>
              <a:t>. </a:t>
            </a:r>
            <a:r>
              <a:rPr lang="ko-KR" altLang="en-US" dirty="0"/>
              <a:t>주 장치는 </a:t>
            </a:r>
            <a:r>
              <a:rPr lang="ko-KR" altLang="en-US" dirty="0" err="1">
                <a:hlinkClick r:id="rId3" tooltip="트랜스폰더"/>
              </a:rPr>
              <a:t>트랜스폰더</a:t>
            </a:r>
            <a:r>
              <a:rPr lang="ko-KR" altLang="en-US" dirty="0" err="1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항공기용으로 개발된 장비였으나 이후 선박용으로도 개발되어서 사용되는 장치이기도 하다</a:t>
            </a:r>
            <a:r>
              <a:rPr lang="en-US" altLang="ko-KR" dirty="0"/>
              <a:t>.(</a:t>
            </a:r>
            <a:r>
              <a:rPr lang="ko-KR" altLang="en-US" dirty="0"/>
              <a:t>세월호 사건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42B04B-A8FC-419F-B6EB-3C6D6775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80" y="3333392"/>
            <a:ext cx="4928532" cy="34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4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50A29-7B4F-421A-A16D-3DB95C6F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5" y="1267496"/>
            <a:ext cx="6466225" cy="54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3197-5191-45C5-BF47-7B957FA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217AAD0-8AD0-4636-A158-1B75EBA4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22" y="1390475"/>
            <a:ext cx="5873509" cy="51585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689C-E833-42AE-8660-04A50A55B1DE}"/>
              </a:ext>
            </a:extLst>
          </p:cNvPr>
          <p:cNvSpPr/>
          <p:nvPr/>
        </p:nvSpPr>
        <p:spPr>
          <a:xfrm>
            <a:off x="4973917" y="1893707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https://rl.se/aivdm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8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D93C5-6EF4-4E75-9958-74F9623B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공간정보 자료화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A96CF-BD00-47D0-BCAD-C2E9C447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위치정보를 수집하면 자료공유를 위해     공간정보를 자료화 해야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자료화는 결국 도면화 혹은 전산화를 뜻함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자료화를 할 때 예전에는 각자 엔진에서  탑재 </a:t>
            </a:r>
            <a:r>
              <a:rPr lang="en-US" altLang="ko-KR" dirty="0"/>
              <a:t>(</a:t>
            </a:r>
            <a:r>
              <a:rPr lang="ko-KR" altLang="en-US" dirty="0"/>
              <a:t>표준의 부재</a:t>
            </a:r>
            <a:r>
              <a:rPr lang="en-US" altLang="ko-KR" dirty="0"/>
              <a:t>)-&gt; ESRI </a:t>
            </a:r>
            <a:r>
              <a:rPr lang="ko-KR" altLang="en-US" dirty="0"/>
              <a:t>시대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현재는 </a:t>
            </a:r>
            <a:r>
              <a:rPr lang="en-US" altLang="ko-KR" dirty="0"/>
              <a:t>OGC,ISOIEC </a:t>
            </a:r>
            <a:r>
              <a:rPr lang="ko-KR" altLang="en-US" dirty="0"/>
              <a:t>표준의 시대</a:t>
            </a:r>
          </a:p>
        </p:txBody>
      </p:sp>
    </p:spTree>
    <p:extLst>
      <p:ext uri="{BB962C8B-B14F-4D97-AF65-F5344CB8AC3E}">
        <p14:creationId xmlns:p14="http://schemas.microsoft.com/office/powerpoint/2010/main" val="266673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F1FC-E767-4814-BD07-C56C4283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5AB5-1033-4A52-BAF7-E717EDB6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자료화에 필요한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좌표계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도형정보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속성정보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메타 정보 </a:t>
            </a:r>
            <a:r>
              <a:rPr lang="en-US" altLang="ko-KR" dirty="0"/>
              <a:t>(</a:t>
            </a:r>
            <a:r>
              <a:rPr lang="ko-KR" altLang="en-US" dirty="0"/>
              <a:t>도면 생성 시에 기초정보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58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F1FC-E767-4814-BD07-C56C4283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5AB5-1033-4A52-BAF7-E717EDB6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자료화에 필요한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좌표계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도형정보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속성정보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메타 정보 </a:t>
            </a:r>
            <a:r>
              <a:rPr lang="en-US" altLang="ko-KR" dirty="0"/>
              <a:t>(</a:t>
            </a:r>
            <a:r>
              <a:rPr lang="ko-KR" altLang="en-US" dirty="0"/>
              <a:t>도면 생성 시에 기초정보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66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7D27F-32AB-47A1-B81B-47C3C4D9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6603E-C6BB-415B-A449-9725975F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공간정보 기본 포맷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파일계열 </a:t>
            </a:r>
            <a:r>
              <a:rPr lang="en-US" altLang="ko-KR" dirty="0"/>
              <a:t>: ESRI SHP,GML, </a:t>
            </a:r>
            <a:r>
              <a:rPr lang="en-US" altLang="ko-KR" dirty="0" err="1"/>
              <a:t>Geojson</a:t>
            </a:r>
            <a:r>
              <a:rPr lang="en-US" altLang="ko-KR" dirty="0"/>
              <a:t>(</a:t>
            </a:r>
            <a:r>
              <a:rPr lang="en-US" altLang="ko-KR" dirty="0" err="1"/>
              <a:t>ogc</a:t>
            </a:r>
            <a:r>
              <a:rPr lang="en-US" altLang="ko-KR" dirty="0"/>
              <a:t> </a:t>
            </a:r>
            <a:r>
              <a:rPr lang="ko-KR" altLang="en-US" dirty="0" err="1"/>
              <a:t>표준아님</a:t>
            </a:r>
            <a:r>
              <a:rPr lang="en-US" altLang="ko-KR" dirty="0"/>
              <a:t>)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DBMS </a:t>
            </a:r>
            <a:r>
              <a:rPr lang="ko-KR" altLang="en-US" dirty="0"/>
              <a:t>계열 </a:t>
            </a:r>
            <a:r>
              <a:rPr lang="en-US" altLang="ko-KR" dirty="0"/>
              <a:t>: Oracle Spatial, </a:t>
            </a:r>
            <a:r>
              <a:rPr lang="en-US" altLang="ko-KR" dirty="0" err="1"/>
              <a:t>PostGIS</a:t>
            </a:r>
            <a:r>
              <a:rPr lang="en-US" altLang="ko-KR" dirty="0"/>
              <a:t>, MS-</a:t>
            </a:r>
            <a:r>
              <a:rPr lang="en-US" altLang="ko-KR" dirty="0" err="1"/>
              <a:t>SQL,MySQL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Service </a:t>
            </a:r>
            <a:r>
              <a:rPr lang="ko-KR" altLang="en-US" dirty="0"/>
              <a:t>계열 </a:t>
            </a:r>
            <a:r>
              <a:rPr lang="en-US" altLang="ko-KR" dirty="0"/>
              <a:t>: WMS,WFS,WCS,WPS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02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1F87-78A4-412E-B4F3-CEE6A8B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Shp</a:t>
            </a:r>
            <a:r>
              <a:rPr lang="en-US" altLang="ko-KR" dirty="0"/>
              <a:t> File </a:t>
            </a:r>
            <a:r>
              <a:rPr lang="ko-KR" altLang="en-US" dirty="0"/>
              <a:t>구조 정의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60C95A-3BFE-4E3C-A46F-099F5B09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77096"/>
            <a:ext cx="8332328" cy="37721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필수 파일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모양 형식; 피처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지오메트리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자체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-형상 인덱스 형식; 앞뒤로 빠르게 탐색 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수있는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형상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지오메트리의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위치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속성 형식;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Base"/>
              </a:rPr>
              <a:t>dBase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IV 형식의 각 모양에 대한 열 속성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다른 파일들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prj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Well-known text representation of coordinate reference systems"/>
              </a:rPr>
              <a:t>좌표 참조 시스템의 잘 알려진 텍스트 표현을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사용한 투영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sbn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그리고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sbx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지형지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공간 인덱스"/>
              </a:rPr>
              <a:t>물의 공간 인덱스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fbn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fbx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읽기 전용 기능 공간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ain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aih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테이블에서 활성 필드의 속성 색인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ixs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읽기-쓰기 데이터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세트를위한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코딩 색인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mxs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읽기-쓰기 데이터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세트를위한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코딩 색인 (ODB 형식)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atx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형식의 파일에 대한 속성 색인 . 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열 이름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 이상)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atx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shp.xml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ISO 19115"/>
              </a:rPr>
              <a:t>ISO 19115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또는 기타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XML schema"/>
              </a:rPr>
              <a:t>XML 스키마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와 같은 XML 형식의 </a:t>
            </a:r>
            <a:r>
              <a:rPr kumimoji="0" lang="ko-KR" altLang="ko-KR" sz="1400" b="0" i="0" u="sng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지리 공간 메타 데이터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cpg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사용될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Character encoding"/>
              </a:rPr>
              <a:t>문자 인코딩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을 식별하기 위한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 tooltip="코드 페이지"/>
              </a:rPr>
              <a:t>코드 페이지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지정하는 데 사용됩니다 (에만 해당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qix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MapServer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및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GDAL"/>
              </a:rPr>
              <a:t>GDAL / OGR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소프트웨어에서 사용 하는 대체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쿼드 트리"/>
              </a:rPr>
              <a:t>쿼드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쿼드 트리"/>
              </a:rPr>
              <a:t> 트리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공간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0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BF53-52AC-4E78-8820-FDEFAC8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공간단위정의 및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B6E82-0F52-4814-9415-6E7D9CF0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위한단위는 좌표 와 거리 임</a:t>
            </a:r>
            <a:endParaRPr lang="en-US" altLang="ko-KR" dirty="0"/>
          </a:p>
          <a:p>
            <a:r>
              <a:rPr lang="ko-KR" altLang="en-US" dirty="0"/>
              <a:t>좌표와 거리를 측정하기 위하여 통상적으로 측량기계 와 측량기계에서 나오는 데이터를 해석할 수 있는 표준과 정보가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측량방법에 따라 표준은 달라짐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측량정보 데이터 표준 중 제일 유명한 표준은 </a:t>
            </a:r>
            <a:r>
              <a:rPr lang="en-US" altLang="ko-KR" dirty="0" err="1"/>
              <a:t>nmea</a:t>
            </a:r>
            <a:r>
              <a:rPr lang="en-US" altLang="ko-KR" dirty="0"/>
              <a:t> 0183 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49010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1F87-78A4-412E-B4F3-CEE6A8B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Shp</a:t>
            </a:r>
            <a:r>
              <a:rPr lang="en-US" altLang="ko-KR" dirty="0"/>
              <a:t> File </a:t>
            </a:r>
            <a:r>
              <a:rPr lang="ko-KR" altLang="en-US" dirty="0"/>
              <a:t>바이너리 구조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93BA7-E56F-46EC-BD3B-23223494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6" y="1504466"/>
            <a:ext cx="9021434" cy="46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1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4A00-E1DE-48B0-A57E-8A61BFB6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EFBB-FF25-4DA9-8878-268267C6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NMEA</a:t>
            </a:r>
            <a:r>
              <a:rPr lang="ko-KR" altLang="en-US" dirty="0"/>
              <a:t>는 </a:t>
            </a:r>
            <a:r>
              <a:rPr lang="en-US" altLang="ko-KR" dirty="0"/>
              <a:t>'National Marine Electronics Association'</a:t>
            </a:r>
            <a:r>
              <a:rPr lang="ko-KR" altLang="en-US" dirty="0"/>
              <a:t>의 </a:t>
            </a:r>
            <a:r>
              <a:rPr lang="ko-KR" altLang="en-US" dirty="0" err="1"/>
              <a:t>앞글자를</a:t>
            </a:r>
            <a:r>
              <a:rPr lang="ko-KR" altLang="en-US" dirty="0"/>
              <a:t> 딴 약자이다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해양 전자공학 산업의 발달과 교육을 위해 모인 비영리 단체</a:t>
            </a:r>
            <a:r>
              <a:rPr lang="ko-KR" altLang="en-US" dirty="0"/>
              <a:t>를 지칭한다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NMEA </a:t>
            </a:r>
            <a:r>
              <a:rPr lang="ko-KR" altLang="en-US" dirty="0"/>
              <a:t>표준은 ”해양 전자 장비 기자재들 간의 통신을 위해 정의된 전기적 인터페이스 및 데이터 프로토콜” 이라고 정의할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36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" y="14659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 nmea0183</a:t>
            </a:r>
            <a:r>
              <a:rPr lang="ko-KR" altLang="en-US" dirty="0"/>
              <a:t>는 다음과 같이 생겼음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B89E1B3-476D-4157-BFA9-7D185508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2" y="2704376"/>
            <a:ext cx="8021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A9B4F-CD35-4FEE-8C07-3F3F956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GNSS</a:t>
            </a:r>
            <a:r>
              <a:rPr lang="ko-KR" altLang="en-US" dirty="0"/>
              <a:t>에서는 언제 </a:t>
            </a:r>
            <a:r>
              <a:rPr lang="en-US" altLang="ko-KR" dirty="0"/>
              <a:t>NMEA-0183</a:t>
            </a:r>
            <a:r>
              <a:rPr lang="ko-KR" altLang="en-US" dirty="0"/>
              <a:t>을 사용하는가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위성신호를 해석해낸 </a:t>
            </a:r>
            <a:r>
              <a:rPr lang="en-US" altLang="ko-KR" dirty="0"/>
              <a:t>GPS</a:t>
            </a:r>
            <a:r>
              <a:rPr lang="ko-KR" altLang="en-US" dirty="0"/>
              <a:t>수신기가 해석한 정보를 외부에 알리는데 사용하는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 err="1"/>
              <a:t>측위가</a:t>
            </a:r>
            <a:r>
              <a:rPr lang="ko-KR" altLang="en-US" dirty="0"/>
              <a:t> 시작되면 </a:t>
            </a:r>
            <a:r>
              <a:rPr lang="en-US" altLang="ko-KR" dirty="0"/>
              <a:t>GPS</a:t>
            </a:r>
            <a:r>
              <a:rPr lang="ko-KR" altLang="en-US" dirty="0"/>
              <a:t>위성으로부터의 반송파에 실려오는 데이터를 </a:t>
            </a:r>
            <a:r>
              <a:rPr lang="en-US" altLang="ko-KR" dirty="0"/>
              <a:t>GPS</a:t>
            </a:r>
            <a:r>
              <a:rPr lang="ko-KR" altLang="en-US" dirty="0"/>
              <a:t>수신기는 해석을 </a:t>
            </a:r>
            <a:r>
              <a:rPr lang="ko-KR" altLang="en-US" dirty="0" err="1"/>
              <a:t>할텐데</a:t>
            </a:r>
            <a:r>
              <a:rPr lang="en-US" altLang="ko-KR" dirty="0"/>
              <a:t>, </a:t>
            </a:r>
            <a:r>
              <a:rPr lang="ko-KR" altLang="en-US" dirty="0"/>
              <a:t>해석되는 내용을 알려주는 방식이라고 이해하면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수신기는 이와 같은 내용을 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~ </a:t>
            </a:r>
            <a:r>
              <a:rPr lang="ko-KR" altLang="en-US" dirty="0"/>
              <a:t>수초마다 </a:t>
            </a:r>
            <a:r>
              <a:rPr lang="en-US" altLang="ko-KR" dirty="0"/>
              <a:t>Serial </a:t>
            </a:r>
            <a:r>
              <a:rPr lang="ko-KR" altLang="en-US" dirty="0"/>
              <a:t>출력의 형태로 내보낸다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예를 보면 </a:t>
            </a:r>
            <a:r>
              <a:rPr lang="en-US" altLang="ko-KR" dirty="0"/>
              <a:t>'$' </a:t>
            </a:r>
            <a:r>
              <a:rPr lang="ko-KR" altLang="en-US" dirty="0"/>
              <a:t>라는 문자로 시작되는데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$</a:t>
            </a:r>
            <a:r>
              <a:rPr lang="ko-KR" altLang="en-US" dirty="0"/>
              <a:t>로 시작되는 각각의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en-US" altLang="ko-KR" dirty="0"/>
              <a:t>'NMEA Sentence' </a:t>
            </a:r>
            <a:r>
              <a:rPr lang="ko-KR" altLang="en-US" dirty="0"/>
              <a:t>혹은 </a:t>
            </a:r>
            <a:r>
              <a:rPr lang="en-US" altLang="ko-KR" dirty="0"/>
              <a:t>'NMEA </a:t>
            </a:r>
            <a:r>
              <a:rPr lang="ko-KR" altLang="en-US" dirty="0"/>
              <a:t>문장</a:t>
            </a:r>
            <a:r>
              <a:rPr lang="en-US" altLang="ko-KR" dirty="0"/>
              <a:t>'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7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A52B2-8B86-4432-B7B9-AD986F5A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8956490" cy="36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6DC9-33F0-4E39-AC77-C2B2D2B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1000F-FD97-4F7B-B66F-E3FC15C4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2.7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</a:t>
            </a:r>
            <a:r>
              <a:rPr lang="en-US" altLang="ko-KR" dirty="0" err="1"/>
              <a:t>pynmea</a:t>
            </a:r>
            <a:r>
              <a:rPr lang="en-US" altLang="ko-KR" dirty="0"/>
              <a:t> 2.7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D77F3-C5D9-45DF-B0AD-CEC67151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" y="3485903"/>
            <a:ext cx="8473875" cy="28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8CB66-5BD3-4A38-BFDC-193B89E3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949C-8D9A-4644-81BF-949D7C64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CE7F-075C-48C3-AA49-431066D1E8F5}"/>
              </a:ext>
            </a:extLst>
          </p:cNvPr>
          <p:cNvSpPr txBox="1"/>
          <p:nvPr/>
        </p:nvSpPr>
        <p:spPr>
          <a:xfrm>
            <a:off x="738231" y="2457974"/>
            <a:ext cx="7776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pynmea2</a:t>
            </a:r>
          </a:p>
          <a:p>
            <a:r>
              <a:rPr lang="en-US" altLang="ko-KR" dirty="0"/>
              <a:t>msg = pynmea2.parse("$GPGGA,184353.07,1929.045,S,02410.506,E,1,04,2.6,100.00,M,-33.9,M,,0000*6D")</a:t>
            </a:r>
          </a:p>
          <a:p>
            <a:r>
              <a:rPr lang="en-US" altLang="ko-KR" dirty="0"/>
              <a:t>print(msg)</a:t>
            </a:r>
          </a:p>
          <a:p>
            <a:r>
              <a:rPr lang="en-US" altLang="ko-KR" dirty="0"/>
              <a:t>print('{0} is {1}'.format('latitude', </a:t>
            </a:r>
            <a:r>
              <a:rPr lang="en-US" altLang="ko-KR" dirty="0" err="1"/>
              <a:t>msg.latitude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{1}'.format('longitude', </a:t>
            </a:r>
            <a:r>
              <a:rPr lang="en-US" altLang="ko-KR" dirty="0" err="1"/>
              <a:t>msg.longitude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</a:t>
            </a:r>
            <a:r>
              <a:rPr lang="en-US" altLang="ko-KR" dirty="0" err="1"/>
              <a:t>satelitenum</a:t>
            </a:r>
            <a:r>
              <a:rPr lang="en-US" altLang="ko-KR" dirty="0"/>
              <a:t>', </a:t>
            </a:r>
            <a:r>
              <a:rPr lang="en-US" altLang="ko-KR" dirty="0" err="1"/>
              <a:t>msg.num_sats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{1}'.format('time', </a:t>
            </a:r>
            <a:r>
              <a:rPr lang="en-US" altLang="ko-KR" dirty="0" err="1"/>
              <a:t>msg.timestamp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1138</TotalTime>
  <Words>1292</Words>
  <Application>Microsoft Office PowerPoint</Application>
  <PresentationFormat>화면 슬라이드 쇼(4:3)</PresentationFormat>
  <Paragraphs>127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Arial Unicode MS</vt:lpstr>
      <vt:lpstr>Helvetica Neue</vt:lpstr>
      <vt:lpstr>굴림체</vt:lpstr>
      <vt:lpstr>Arial</vt:lpstr>
      <vt:lpstr>Berlin Sans FB</vt:lpstr>
      <vt:lpstr>Wingdings</vt:lpstr>
      <vt:lpstr>New_Education01</vt:lpstr>
      <vt:lpstr>측량정보공학특론</vt:lpstr>
      <vt:lpstr>공간정보와 측량</vt:lpstr>
      <vt:lpstr>공간단위정의 및 측정</vt:lpstr>
      <vt:lpstr>nmea0183</vt:lpstr>
      <vt:lpstr>nmea0183</vt:lpstr>
      <vt:lpstr>PowerPoint 프레젠테이션</vt:lpstr>
      <vt:lpstr>PowerPoint 프레젠테이션</vt:lpstr>
      <vt:lpstr>PowerPoint 프레젠테이션</vt:lpstr>
      <vt:lpstr>PowerPoint 프레젠테이션</vt:lpstr>
      <vt:lpstr>Nmea sentence Recordtable </vt:lpstr>
      <vt:lpstr>알고리즘</vt:lpstr>
      <vt:lpstr>알고리즘</vt:lpstr>
      <vt:lpstr>숙제</vt:lpstr>
      <vt:lpstr>RTK</vt:lpstr>
      <vt:lpstr>RTK</vt:lpstr>
      <vt:lpstr>RTK</vt:lpstr>
      <vt:lpstr>RTK 장비 구성</vt:lpstr>
      <vt:lpstr>측량정보의 도면화</vt:lpstr>
      <vt:lpstr>gpx</vt:lpstr>
      <vt:lpstr>PowerPoint 프레젠테이션</vt:lpstr>
      <vt:lpstr>PowerPoint 프레젠테이션</vt:lpstr>
      <vt:lpstr>AIS</vt:lpstr>
      <vt:lpstr>AIS</vt:lpstr>
      <vt:lpstr>PowerPoint 프레젠테이션</vt:lpstr>
      <vt:lpstr> 공간정보 자료화</vt:lpstr>
      <vt:lpstr>PowerPoint 프레젠테이션</vt:lpstr>
      <vt:lpstr>PowerPoint 프레젠테이션</vt:lpstr>
      <vt:lpstr>PowerPoint 프레젠테이션</vt:lpstr>
      <vt:lpstr>Shp File 구조 정의</vt:lpstr>
      <vt:lpstr>Shp File 바이너리 구조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측량정보공학특론</dc:title>
  <dc:creator>kimjiyoon</dc:creator>
  <cp:lastModifiedBy>Kim</cp:lastModifiedBy>
  <cp:revision>28</cp:revision>
  <dcterms:created xsi:type="dcterms:W3CDTF">2019-09-20T13:15:31Z</dcterms:created>
  <dcterms:modified xsi:type="dcterms:W3CDTF">2019-10-18T05:07:59Z</dcterms:modified>
</cp:coreProperties>
</file>