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5" r:id="rId26"/>
    <p:sldId id="306" r:id="rId27"/>
    <p:sldId id="307" r:id="rId28"/>
    <p:sldId id="308" r:id="rId29"/>
    <p:sldId id="30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9" r:id="rId38"/>
    <p:sldId id="288" r:id="rId39"/>
    <p:sldId id="290" r:id="rId40"/>
    <p:sldId id="292" r:id="rId41"/>
    <p:sldId id="291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2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4592103" y="4975004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285720" y="991445"/>
            <a:ext cx="8446892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41401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444752" y="587044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679307" y="732603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5761043" y="5763522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3182551" y="720185"/>
            <a:ext cx="521671" cy="731084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893176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5715008" y="2071678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6858000" y="0"/>
            <a:ext cx="2286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6601968" y="164592"/>
            <a:ext cx="484632" cy="512064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6601968" y="6163056"/>
            <a:ext cx="484632" cy="512064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940296" y="685800"/>
            <a:ext cx="20574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265176" y="457200"/>
            <a:ext cx="6245352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162800" y="6419088"/>
            <a:ext cx="1527048" cy="301752"/>
          </a:xfrm>
        </p:spPr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159166" y="4955240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536430" y="201848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8130254" y="2967613"/>
            <a:ext cx="521671" cy="731084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393241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3333893" y="1461124"/>
            <a:ext cx="52167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6143636" y="200024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438150" y="3127248"/>
            <a:ext cx="550696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8156448" y="3127248"/>
            <a:ext cx="550696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5285232"/>
            <a:ext cx="77724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5016918" y="3740793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1679437" y="237567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071538" y="4929198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964614" y="169666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7286644" y="142852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457200" y="175564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4453128" y="4416552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5577840"/>
            <a:ext cx="4040188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7200" y="1581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5577840"/>
            <a:ext cx="4041775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645025" y="1581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934847" y="-40968"/>
            <a:ext cx="8209525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920240" y="73152"/>
            <a:ext cx="6931152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9144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448056" y="5742432"/>
            <a:ext cx="4572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8202168" y="5742432"/>
            <a:ext cx="475488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3986784" y="1700784"/>
            <a:ext cx="6858000" cy="346557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843016" y="1005840"/>
            <a:ext cx="3145536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96696"/>
            <a:ext cx="5184648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929384"/>
            <a:ext cx="3145536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1587894" y="5711303"/>
            <a:ext cx="748678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3166017" y="3590389"/>
            <a:ext cx="279251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442192" y="2586813"/>
            <a:ext cx="713833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4286248" y="128586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5431536" y="347472"/>
            <a:ext cx="484632" cy="512064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5431536" y="6052947"/>
            <a:ext cx="484632" cy="512064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554480" y="228600"/>
            <a:ext cx="64099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572768" y="1097280"/>
            <a:ext cx="6391656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9696" y="384048"/>
            <a:ext cx="5248656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020824" y="1380744"/>
            <a:ext cx="54864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020824" y="5184648"/>
            <a:ext cx="54864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719072" y="896112"/>
            <a:ext cx="356616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7452360" y="896112"/>
            <a:ext cx="356616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438150" y="859536"/>
            <a:ext cx="550696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8156448" y="859536"/>
            <a:ext cx="550696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556248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52CB-19C3-4A3A-994A-21871B0592DB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57200" y="641908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502152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5B4F-32E0-4DE0-9C5F-40CC0EEFE0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sinformation.org/dale/nmea.htm#A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IIwPM4Q_a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G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D%8A%B8%EB%9E%9C%EC%8A%A4%ED%8F%B0%EB%8D%94" TargetMode="External"/><Relationship Id="rId2" Type="http://schemas.openxmlformats.org/officeDocument/2006/relationships/hyperlink" Target="https://librewiki.net/wiki/%ED%95%AD%EB%A1%9C%ED%91%9C%EC%A7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l.se/aivdm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hbFbxyOI1k?feature=oembe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racter_encoding" TargetMode="External"/><Relationship Id="rId3" Type="http://schemas.openxmlformats.org/officeDocument/2006/relationships/hyperlink" Target="https://en.wikipedia.org/wiki/Well-known_text_representation_of_coordinate_reference_systems" TargetMode="External"/><Relationship Id="rId7" Type="http://schemas.openxmlformats.org/officeDocument/2006/relationships/hyperlink" Target="https://en.wikipedia.org/wiki/Geospatial_metadata" TargetMode="External"/><Relationship Id="rId12" Type="http://schemas.openxmlformats.org/officeDocument/2006/relationships/hyperlink" Target="https://en.wikipedia.org/wiki/Quadtree" TargetMode="External"/><Relationship Id="rId2" Type="http://schemas.openxmlformats.org/officeDocument/2006/relationships/hyperlink" Target="https://en.wikipedia.org/wiki/D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ML_schema" TargetMode="External"/><Relationship Id="rId11" Type="http://schemas.openxmlformats.org/officeDocument/2006/relationships/hyperlink" Target="https://en.wikipedia.org/wiki/GDAL" TargetMode="External"/><Relationship Id="rId5" Type="http://schemas.openxmlformats.org/officeDocument/2006/relationships/hyperlink" Target="https://en.wikipedia.org/wiki/ISO_19115" TargetMode="External"/><Relationship Id="rId10" Type="http://schemas.openxmlformats.org/officeDocument/2006/relationships/hyperlink" Target="https://en.wikipedia.org/wiki/MapServer" TargetMode="External"/><Relationship Id="rId4" Type="http://schemas.openxmlformats.org/officeDocument/2006/relationships/hyperlink" Target="https://en.wikipedia.org/wiki/Spatial_index" TargetMode="External"/><Relationship Id="rId9" Type="http://schemas.openxmlformats.org/officeDocument/2006/relationships/hyperlink" Target="https://en.wikipedia.org/wiki/Code_pag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8425-FFDA-4CB4-8F87-1D02A8A8E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측량정보공학특론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F3FAE-46FA-4D7F-A487-8C1E7DF07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Nmea</a:t>
            </a:r>
            <a:r>
              <a:rPr lang="en-US" altLang="ko-KR" dirty="0"/>
              <a:t> sentence </a:t>
            </a:r>
            <a:r>
              <a:rPr lang="en-US" altLang="ko-KR" dirty="0" err="1"/>
              <a:t>Recordtable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E3A4E22-D29C-403F-9AF4-D0474A457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8" y="1283516"/>
            <a:ext cx="6250767" cy="5385732"/>
          </a:xfrm>
        </p:spPr>
      </p:pic>
    </p:spTree>
    <p:extLst>
      <p:ext uri="{BB962C8B-B14F-4D97-AF65-F5344CB8AC3E}">
        <p14:creationId xmlns:p14="http://schemas.microsoft.com/office/powerpoint/2010/main" val="170175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73588-9FD7-4CC3-A2DC-5F53FA41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알고리즘은 단순하다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nmea</a:t>
            </a:r>
            <a:r>
              <a:rPr lang="en-US" altLang="ko-KR" dirty="0"/>
              <a:t> </a:t>
            </a:r>
            <a:r>
              <a:rPr lang="ko-KR" altLang="en-US" dirty="0"/>
              <a:t>세번째 짜리는 </a:t>
            </a:r>
            <a:r>
              <a:rPr lang="en-US" altLang="ko-KR" dirty="0"/>
              <a:t>SUBSTRING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나머지 문자열은 </a:t>
            </a:r>
            <a:r>
              <a:rPr lang="en-US" altLang="ko-KR" dirty="0"/>
              <a:t>SPLIT </a:t>
            </a:r>
            <a:r>
              <a:rPr lang="ko-KR" altLang="en-US" dirty="0"/>
              <a:t>만 시킴 땡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문법은 다음 페이지 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https://www.gpsinformation.org/dale/nmea.htm#AAM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5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45871E5-AC5C-4705-A4B4-28AF29AA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889"/>
            <a:ext cx="9144000" cy="45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139D-DC65-4EF3-8FBB-2FBDF1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C0DF1-9E77-45E6-8B1E-F347C9D3EF50}"/>
              </a:ext>
            </a:extLst>
          </p:cNvPr>
          <p:cNvSpPr/>
          <p:nvPr/>
        </p:nvSpPr>
        <p:spPr>
          <a:xfrm>
            <a:off x="889233" y="1367407"/>
            <a:ext cx="6702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https://www.gpsinformation.org/dale/nmea.htm#AAM</a:t>
            </a:r>
            <a:r>
              <a:rPr lang="en-US" altLang="ko-KR" dirty="0"/>
              <a:t> </a:t>
            </a:r>
            <a:r>
              <a:rPr lang="ko-KR" altLang="en-US" dirty="0"/>
              <a:t>를 참조해서 </a:t>
            </a:r>
            <a:r>
              <a:rPr lang="en-US" altLang="ko-KR" dirty="0"/>
              <a:t>APB,ALM,BOD</a:t>
            </a:r>
            <a:r>
              <a:rPr lang="ko-KR" altLang="en-US" dirty="0"/>
              <a:t>를 해석할 수 있는 코드를 자신이 제일 잘하는 </a:t>
            </a:r>
            <a:endParaRPr lang="en-US" altLang="ko-KR" dirty="0"/>
          </a:p>
          <a:p>
            <a:r>
              <a:rPr lang="ko-KR" altLang="en-US" dirty="0"/>
              <a:t>컴퓨터언어로 작성하세요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16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176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B9682-9F73-4429-A298-213B17B3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GPS</a:t>
            </a:r>
            <a:r>
              <a:rPr lang="ko-KR" altLang="en-US" dirty="0"/>
              <a:t>는 전리층</a:t>
            </a:r>
            <a:r>
              <a:rPr lang="en-US" altLang="ko-KR" dirty="0"/>
              <a:t>/</a:t>
            </a:r>
            <a:r>
              <a:rPr lang="ko-KR" altLang="en-US" dirty="0"/>
              <a:t>대기권</a:t>
            </a:r>
            <a:r>
              <a:rPr lang="en-US" altLang="ko-KR" dirty="0"/>
              <a:t>/</a:t>
            </a:r>
            <a:r>
              <a:rPr lang="ko-KR" altLang="en-US" dirty="0"/>
              <a:t>위성오차 등의 여러 이유로 오차가 발생을 하고 있으며 </a:t>
            </a:r>
            <a:r>
              <a:rPr lang="en-US" altLang="ko-KR" dirty="0"/>
              <a:t>RTK GPS</a:t>
            </a:r>
            <a:r>
              <a:rPr lang="ko-KR" altLang="en-US" dirty="0"/>
              <a:t>는 이러한 오차를 </a:t>
            </a:r>
            <a:r>
              <a:rPr lang="en-US" altLang="ko-KR" dirty="0"/>
              <a:t>1-2cm</a:t>
            </a:r>
            <a:r>
              <a:rPr lang="ko-KR" altLang="en-US" dirty="0"/>
              <a:t>까지 줄일 수 있는 기술을 뜻함</a:t>
            </a:r>
            <a:endParaRPr lang="en-US" altLang="ko-KR" dirty="0"/>
          </a:p>
          <a:p>
            <a:r>
              <a:rPr lang="en-US" altLang="ko-KR" dirty="0"/>
              <a:t> GPS</a:t>
            </a:r>
            <a:r>
              <a:rPr lang="ko-KR" altLang="en-US" dirty="0"/>
              <a:t>가 </a:t>
            </a:r>
            <a:r>
              <a:rPr lang="ko-KR" altLang="en-US" dirty="0" err="1"/>
              <a:t>설치되어있는</a:t>
            </a:r>
            <a:r>
              <a:rPr lang="ko-KR" altLang="en-US" dirty="0"/>
              <a:t> 기준점의 정확한 위치를 알고 있다면 </a:t>
            </a:r>
            <a:r>
              <a:rPr lang="en-US" altLang="ko-KR" dirty="0"/>
              <a:t>GPS </a:t>
            </a:r>
            <a:r>
              <a:rPr lang="ko-KR" altLang="en-US" dirty="0"/>
              <a:t>위상 오차를 알 수 있다는 의미</a:t>
            </a:r>
            <a:r>
              <a:rPr lang="en-US" altLang="ko-KR" dirty="0"/>
              <a:t>. </a:t>
            </a:r>
            <a:r>
              <a:rPr lang="ko-KR" altLang="en-US" dirty="0"/>
              <a:t>그래서 그 위상 오차를 주변에 이동국</a:t>
            </a:r>
            <a:r>
              <a:rPr lang="en-US" altLang="ko-KR" dirty="0"/>
              <a:t>(Rover)</a:t>
            </a:r>
            <a:r>
              <a:rPr lang="ko-KR" altLang="en-US" dirty="0"/>
              <a:t>라는 곳에 전달해서 오차 보정할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7583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94A1-CA82-4D0D-BC20-07A4B51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FB9F97-F487-4AE8-A20A-74AB0E06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28" y="1143000"/>
            <a:ext cx="5153744" cy="3210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94E8A33-2B1D-4D9D-9860-E0DF5A9838D4}"/>
              </a:ext>
            </a:extLst>
          </p:cNvPr>
          <p:cNvSpPr/>
          <p:nvPr/>
        </p:nvSpPr>
        <p:spPr>
          <a:xfrm>
            <a:off x="1296099" y="4476543"/>
            <a:ext cx="7990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위도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경도를 미리 알고 있는 위치에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설치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(GPS Base)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현재의 정확한 위치를 미리 알고 있으므로 수신된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 오차가 얼마인지 알 수 있음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 (ex.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전리층과 대류권 등 날씨에 의해서 위도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고도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경도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xx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오차가 발생했다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.)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3. GPS Base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송신 장치가 있어서 주변에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RF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수신이 가능한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장치에게 오차를 전송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주변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GPS(GPS Rover)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에서는 오차율을 수신 받고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현재 수신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GPS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데이터에 오차 보정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66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8913F-61C7-469C-A100-1E16FE4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RTK </a:t>
            </a:r>
            <a:r>
              <a:rPr lang="ko-KR" altLang="en-US" dirty="0"/>
              <a:t>장비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4814-42DA-4B92-8E58-9A6E850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https://www.youtube.com/watch?v=IIwPM4Q_apc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29F2D-B546-49D3-83BD-37FBFF3E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9" y="3098028"/>
            <a:ext cx="5128644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AE69A7-1992-4553-8DC3-36E07F9B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11" y="2988680"/>
            <a:ext cx="2884400" cy="3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E083-A580-4E5A-987C-248A68DA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측량정보의 도면화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6519A-5DE7-490D-B369-AA1E860E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측량정보를 교환하고자 할 때 도면화를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도면화는 곧 자료의 디지털화를  뜻함</a:t>
            </a:r>
            <a:endParaRPr lang="en-US" altLang="ko-KR" dirty="0"/>
          </a:p>
          <a:p>
            <a:r>
              <a:rPr lang="en-US" altLang="ko-KR" dirty="0"/>
              <a:t> SHP,JSON,XML</a:t>
            </a:r>
            <a:r>
              <a:rPr lang="ko-KR" altLang="en-US" dirty="0"/>
              <a:t> 등이 </a:t>
            </a:r>
            <a:r>
              <a:rPr lang="ko-KR" altLang="en-US" dirty="0" err="1"/>
              <a:t>도면화된</a:t>
            </a:r>
            <a:r>
              <a:rPr lang="ko-KR" altLang="en-US" dirty="0"/>
              <a:t> 정보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이중 </a:t>
            </a:r>
            <a:r>
              <a:rPr lang="en-US" altLang="ko-KR" dirty="0"/>
              <a:t>GPX</a:t>
            </a:r>
            <a:r>
              <a:rPr lang="ko-KR" altLang="en-US" dirty="0"/>
              <a:t>는 </a:t>
            </a:r>
            <a:r>
              <a:rPr lang="en-US" altLang="ko-KR" b="1" dirty="0"/>
              <a:t>GPX</a:t>
            </a:r>
            <a:r>
              <a:rPr lang="en-US" altLang="ko-KR" dirty="0"/>
              <a:t>(GPS Exchange Format)</a:t>
            </a:r>
            <a:r>
              <a:rPr lang="ko-KR" altLang="en-US" dirty="0"/>
              <a:t>는 응용 소프트웨어의 공통 </a:t>
            </a:r>
            <a:r>
              <a:rPr lang="en-US" altLang="ko-KR" dirty="0"/>
              <a:t>GPS </a:t>
            </a:r>
            <a:r>
              <a:rPr lang="ko-KR" altLang="en-US" dirty="0"/>
              <a:t>데이터 형식으로 설계된 </a:t>
            </a:r>
            <a:r>
              <a:rPr lang="en-US" altLang="ko-KR" dirty="0"/>
              <a:t>XML </a:t>
            </a:r>
            <a:r>
              <a:rPr lang="ko-KR" altLang="en-US" dirty="0"/>
              <a:t>스키마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구체적인 표현이나 개별적인 용도를 위해 </a:t>
            </a:r>
            <a:r>
              <a:rPr lang="ko-KR" altLang="en-US" dirty="0" err="1"/>
              <a:t>웨이포인트</a:t>
            </a:r>
            <a:r>
              <a:rPr lang="en-US" altLang="ko-KR" dirty="0"/>
              <a:t>(waypoint), </a:t>
            </a:r>
            <a:r>
              <a:rPr lang="ko-KR" altLang="en-US" dirty="0"/>
              <a:t>트랙</a:t>
            </a:r>
            <a:r>
              <a:rPr lang="en-US" altLang="ko-KR" dirty="0"/>
              <a:t>(track) </a:t>
            </a:r>
            <a:r>
              <a:rPr lang="ko-KR" altLang="en-US" dirty="0"/>
              <a:t>및 루트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,route)</a:t>
            </a:r>
            <a:r>
              <a:rPr lang="ko-KR" altLang="en-US" dirty="0"/>
              <a:t>를 기술하는 데 </a:t>
            </a:r>
            <a:r>
              <a:rPr lang="ko-KR" altLang="en-US" dirty="0" err="1"/>
              <a:t>사용며하</a:t>
            </a:r>
            <a:r>
              <a:rPr lang="en-US" altLang="ko-KR" dirty="0"/>
              <a:t> </a:t>
            </a:r>
            <a:r>
              <a:rPr lang="ko-KR" altLang="en-US" dirty="0"/>
              <a:t>형식은 공개되어 있으며 라이센스 비용을 지불할 필요없이 사용할 수 있음</a:t>
            </a:r>
            <a:endParaRPr lang="en-US" altLang="ko-KR" dirty="0"/>
          </a:p>
          <a:p>
            <a:r>
              <a:rPr lang="ko-KR" altLang="en-US" dirty="0"/>
              <a:t>위치 데이터 </a:t>
            </a:r>
            <a:r>
              <a:rPr lang="en-US" altLang="ko-KR" dirty="0"/>
              <a:t>(</a:t>
            </a:r>
            <a:r>
              <a:rPr lang="ko-KR" altLang="en-US" dirty="0"/>
              <a:t>및 선택적으로 고도</a:t>
            </a:r>
            <a:r>
              <a:rPr lang="en-US" altLang="ko-KR" dirty="0"/>
              <a:t>, </a:t>
            </a:r>
            <a:r>
              <a:rPr lang="ko-KR" altLang="en-US" dirty="0"/>
              <a:t>시간 및 기타 정보</a:t>
            </a:r>
            <a:r>
              <a:rPr lang="en-US" altLang="ko-KR" dirty="0"/>
              <a:t>)</a:t>
            </a:r>
            <a:r>
              <a:rPr lang="ko-KR" altLang="en-US" dirty="0"/>
              <a:t>는 태그에 저장되며 </a:t>
            </a:r>
            <a:r>
              <a:rPr lang="en-US" altLang="ko-KR" dirty="0">
                <a:hlinkClick r:id="rId2" tooltip="GPS"/>
              </a:rPr>
              <a:t>GPS</a:t>
            </a:r>
            <a:r>
              <a:rPr lang="ko-KR" altLang="en-US" dirty="0"/>
              <a:t> 장치와 </a:t>
            </a:r>
            <a:r>
              <a:rPr lang="ko-KR" altLang="en-US" dirty="0" err="1"/>
              <a:t>소프트웨어간에</a:t>
            </a:r>
            <a:r>
              <a:rPr lang="ko-KR" altLang="en-US" dirty="0"/>
              <a:t> 상호 교환될 수 있다</a:t>
            </a:r>
            <a:r>
              <a:rPr lang="en-US" altLang="ko-KR" dirty="0"/>
              <a:t>. </a:t>
            </a:r>
            <a:r>
              <a:rPr lang="ko-KR" altLang="en-US" dirty="0"/>
              <a:t>데이터에 대한 일반적인 응용 소프트웨어에는 다양한 지도 소스에 투영된 트랙보기</a:t>
            </a:r>
            <a:r>
              <a:rPr lang="en-US" altLang="ko-KR" dirty="0"/>
              <a:t>,</a:t>
            </a:r>
            <a:r>
              <a:rPr lang="ko-KR" altLang="en-US" dirty="0"/>
              <a:t>지도 주석 달기</a:t>
            </a:r>
            <a:r>
              <a:rPr lang="en-US" altLang="ko-KR" dirty="0"/>
              <a:t>, </a:t>
            </a:r>
            <a:r>
              <a:rPr lang="ko-KR" altLang="en-US" dirty="0"/>
              <a:t>현위치에서 찍은 시간을 기준으로 사진의 위치 정보 태그 </a:t>
            </a:r>
            <a:r>
              <a:rPr lang="ko-KR" altLang="en-US" dirty="0" err="1"/>
              <a:t>지정등이</a:t>
            </a:r>
            <a:r>
              <a:rPr lang="ko-KR" altLang="en-US" dirty="0"/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183641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D3AA-D018-46D3-B060-2AAC9DD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gpx</a:t>
            </a:r>
            <a:endParaRPr lang="ko-KR" altLang="en-US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960A388-2942-485F-98AD-86E66C383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3183"/>
            <a:ext cx="8229600" cy="5461232"/>
          </a:xfrm>
        </p:spPr>
      </p:pic>
    </p:spTree>
    <p:extLst>
      <p:ext uri="{BB962C8B-B14F-4D97-AF65-F5344CB8AC3E}">
        <p14:creationId xmlns:p14="http://schemas.microsoft.com/office/powerpoint/2010/main" val="7262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C04C-0442-49D6-B305-435323B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공간정보와 측량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7F75-CE26-4053-8B68-ED1BBD2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측량의 결과를 도면화 한 것이 지도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도면화의 과정은 다음과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ko-KR" altLang="en-US" dirty="0"/>
              <a:t>측정 및 공간단위정의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</a:t>
            </a:r>
            <a:r>
              <a:rPr lang="ko-KR" altLang="en-US" dirty="0"/>
              <a:t>원점과 </a:t>
            </a:r>
            <a:r>
              <a:rPr lang="ko-KR" altLang="en-US" dirty="0" err="1"/>
              <a:t>좌표계의정의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3) </a:t>
            </a:r>
            <a:r>
              <a:rPr lang="ko-KR" altLang="en-US" dirty="0"/>
              <a:t>도면 정보 구축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4) </a:t>
            </a:r>
            <a:r>
              <a:rPr lang="ko-KR" altLang="en-US" dirty="0"/>
              <a:t>품질 검사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7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B45E-CDA1-46C0-8EC2-09F749E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D02CA-53B1-4F68-88A2-7001C30F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가민 </a:t>
            </a:r>
            <a:r>
              <a:rPr lang="en-US" altLang="ko-KR" dirty="0"/>
              <a:t>GPS</a:t>
            </a:r>
            <a:r>
              <a:rPr lang="ko-KR" altLang="en-US" dirty="0"/>
              <a:t>에서 주로 찾아볼 수 있음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Waypoint </a:t>
            </a:r>
            <a:r>
              <a:rPr lang="ko-KR" altLang="en-US" dirty="0"/>
              <a:t>와 </a:t>
            </a:r>
            <a:r>
              <a:rPr lang="en-US" altLang="ko-KR" dirty="0"/>
              <a:t>Route</a:t>
            </a:r>
            <a:r>
              <a:rPr lang="ko-KR" altLang="en-US" dirty="0"/>
              <a:t>로 정보구성 되어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Xml</a:t>
            </a:r>
            <a:r>
              <a:rPr lang="ko-KR" altLang="en-US" dirty="0"/>
              <a:t> 형태로 구성됨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손쉽게 </a:t>
            </a:r>
            <a:r>
              <a:rPr lang="en-US" altLang="ko-KR" dirty="0"/>
              <a:t>waypoint</a:t>
            </a:r>
            <a:r>
              <a:rPr lang="ko-KR" altLang="en-US" dirty="0"/>
              <a:t>를 가지고 오려면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pip install </a:t>
            </a:r>
            <a:r>
              <a:rPr lang="en-US" altLang="ko-KR" dirty="0" err="1"/>
              <a:t>gpsxy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54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83A0-12A4-4010-ACE7-FD958DC1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2E9D5-B843-4D33-A1A3-118B1DF0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gpxpy.gpx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gpx_file</a:t>
            </a:r>
            <a:r>
              <a:rPr lang="en-US" altLang="ko-KR" dirty="0"/>
              <a:t> = open('E:\</a:t>
            </a:r>
            <a:r>
              <a:rPr lang="en-US" altLang="ko-KR" dirty="0" err="1"/>
              <a:t>kuhkopfsteig-fv.gpx</a:t>
            </a:r>
            <a:r>
              <a:rPr lang="en-US" altLang="ko-KR" dirty="0"/>
              <a:t>', 'r') </a:t>
            </a:r>
          </a:p>
          <a:p>
            <a:pPr marL="0" indent="0">
              <a:buNone/>
            </a:pPr>
            <a:r>
              <a:rPr lang="en-US" altLang="ko-KR" dirty="0" err="1"/>
              <a:t>gpx</a:t>
            </a:r>
            <a:r>
              <a:rPr lang="en-US" altLang="ko-KR" dirty="0"/>
              <a:t> = </a:t>
            </a:r>
            <a:r>
              <a:rPr lang="en-US" altLang="ko-KR" dirty="0" err="1"/>
              <a:t>gpxpy.parse</a:t>
            </a:r>
            <a:r>
              <a:rPr lang="en-US" altLang="ko-KR" dirty="0"/>
              <a:t>(</a:t>
            </a:r>
            <a:r>
              <a:rPr lang="en-US" altLang="ko-KR" dirty="0" err="1"/>
              <a:t>gpx_file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track in </a:t>
            </a:r>
            <a:r>
              <a:rPr lang="en-US" altLang="ko-KR" dirty="0" err="1"/>
              <a:t>gpx.tracks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for segment in </a:t>
            </a:r>
            <a:r>
              <a:rPr lang="en-US" altLang="ko-KR" dirty="0" err="1"/>
              <a:t>track.segments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for point in </a:t>
            </a:r>
            <a:r>
              <a:rPr lang="en-US" altLang="ko-KR" dirty="0" err="1"/>
              <a:t>segment.points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print 'Point at ({0},{1}) -&gt; {2}'.format(</a:t>
            </a:r>
            <a:r>
              <a:rPr lang="en-US" altLang="ko-KR" dirty="0" err="1"/>
              <a:t>point.latitude</a:t>
            </a:r>
            <a:r>
              <a:rPr lang="en-US" altLang="ko-KR" dirty="0"/>
              <a:t>, </a:t>
            </a:r>
            <a:r>
              <a:rPr lang="en-US" altLang="ko-KR" dirty="0" err="1"/>
              <a:t>point.longitude</a:t>
            </a:r>
            <a:r>
              <a:rPr lang="en-US" altLang="ko-KR" dirty="0"/>
              <a:t>, </a:t>
            </a:r>
            <a:r>
              <a:rPr lang="en-US" altLang="ko-KR" dirty="0" err="1"/>
              <a:t>point.elevation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waypoint in </a:t>
            </a:r>
            <a:r>
              <a:rPr lang="en-US" altLang="ko-KR" dirty="0" err="1"/>
              <a:t>gpx.waypoints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print 'waypoint {0} -&gt; ({1},{2})'.format(waypoint.name, </a:t>
            </a:r>
            <a:r>
              <a:rPr lang="en-US" altLang="ko-KR" dirty="0" err="1"/>
              <a:t>waypoint.latitude</a:t>
            </a:r>
            <a:r>
              <a:rPr lang="en-US" altLang="ko-KR" dirty="0"/>
              <a:t>, </a:t>
            </a:r>
            <a:r>
              <a:rPr lang="en-US" altLang="ko-KR" dirty="0" err="1"/>
              <a:t>waypoint.longitude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for route in </a:t>
            </a:r>
            <a:r>
              <a:rPr lang="en-US" altLang="ko-KR" dirty="0" err="1"/>
              <a:t>gpx.routes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print 'Route:{0}'.format(route.name)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0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ABA19-B0C9-4B0C-B93D-7B9C04B6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8" y="1600199"/>
            <a:ext cx="8229600" cy="4525963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기본적으론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nmea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0183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프로토콜 정보를 기반으로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C510-F045-4559-9D05-2223E79BEFB7}"/>
              </a:ext>
            </a:extLst>
          </p:cNvPr>
          <p:cNvSpPr txBox="1"/>
          <p:nvPr/>
        </p:nvSpPr>
        <p:spPr>
          <a:xfrm>
            <a:off x="1103153" y="1398864"/>
            <a:ext cx="785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선박의 종류와 위치</a:t>
            </a:r>
            <a:r>
              <a:rPr lang="en-US" altLang="ko-KR" dirty="0"/>
              <a:t>. </a:t>
            </a:r>
            <a:r>
              <a:rPr lang="ko-KR" altLang="en-US" dirty="0"/>
              <a:t>침로 등의 관련 정보들을 자동으로 인근의 항로표지관리소나 </a:t>
            </a:r>
            <a:r>
              <a:rPr lang="ko-KR" altLang="en-US" dirty="0">
                <a:hlinkClick r:id="rId2" tooltip="항로표지"/>
              </a:rPr>
              <a:t>항로표지</a:t>
            </a:r>
            <a:r>
              <a:rPr lang="ko-KR" altLang="en-US" dirty="0"/>
              <a:t>로 전달하는 장비를 의미한다</a:t>
            </a:r>
            <a:r>
              <a:rPr lang="en-US" altLang="ko-KR" dirty="0"/>
              <a:t>. </a:t>
            </a:r>
            <a:r>
              <a:rPr lang="ko-KR" altLang="en-US" dirty="0"/>
              <a:t>주 장치는 </a:t>
            </a:r>
            <a:r>
              <a:rPr lang="ko-KR" altLang="en-US" dirty="0" err="1">
                <a:hlinkClick r:id="rId3" tooltip="트랜스폰더"/>
              </a:rPr>
              <a:t>트랜스폰더</a:t>
            </a:r>
            <a:r>
              <a:rPr lang="ko-KR" altLang="en-US" dirty="0" err="1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항공기용으로 개발된 장비였으나 이후 선박용으로도 개발되어서 사용되는 장치이기도 하다</a:t>
            </a:r>
            <a:r>
              <a:rPr lang="en-US" altLang="ko-KR" dirty="0"/>
              <a:t>.(</a:t>
            </a:r>
            <a:r>
              <a:rPr lang="ko-KR" altLang="en-US" dirty="0"/>
              <a:t>세월호 사건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42B04B-A8FC-419F-B6EB-3C6D6775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80" y="3333392"/>
            <a:ext cx="4928532" cy="341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4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6F22-1A7F-4B45-8DA2-9C67E91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050A29-7B4F-421A-A16D-3DB95C6F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5" y="1267496"/>
            <a:ext cx="6466225" cy="54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3197-5191-45C5-BF47-7B957FAE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217AAD0-8AD0-4636-A158-1B75EBA4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22" y="1390475"/>
            <a:ext cx="5873509" cy="51585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06689C-E833-42AE-8660-04A50A55B1DE}"/>
              </a:ext>
            </a:extLst>
          </p:cNvPr>
          <p:cNvSpPr/>
          <p:nvPr/>
        </p:nvSpPr>
        <p:spPr>
          <a:xfrm>
            <a:off x="4973917" y="1893707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https://rl.se/aivdm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38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91F5-E689-40AE-B746-AED5DC34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Lidar</a:t>
            </a:r>
            <a:r>
              <a:rPr lang="ko-KR" altLang="en-US" dirty="0"/>
              <a:t>와 </a:t>
            </a:r>
            <a:r>
              <a:rPr lang="en-US" altLang="ko-KR" dirty="0"/>
              <a:t>Radar </a:t>
            </a:r>
            <a:r>
              <a:rPr lang="ko-KR" altLang="en-US" dirty="0"/>
              <a:t>차이점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F0E03E-68F7-46B6-B0A8-651B4F2ED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2" y="1685658"/>
            <a:ext cx="4414230" cy="3817833"/>
          </a:xfrm>
        </p:spPr>
      </p:pic>
      <p:pic>
        <p:nvPicPr>
          <p:cNvPr id="7" name="그림 6" descr="전자기기, 컴퓨터, 주차장, 측정기이(가) 표시된 사진&#10;&#10;자동 생성된 설명">
            <a:extLst>
              <a:ext uri="{FF2B5EF4-FFF2-40B4-BE49-F238E27FC236}">
                <a16:creationId xmlns:a16="http://schemas.microsoft.com/office/drawing/2014/main" id="{702142C8-EF06-4B8B-82B6-8F916C72F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12" y="1685658"/>
            <a:ext cx="4336650" cy="3817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D9632-1F83-4DE7-BADA-CDE487B41C65}"/>
              </a:ext>
            </a:extLst>
          </p:cNvPr>
          <p:cNvSpPr txBox="1"/>
          <p:nvPr/>
        </p:nvSpPr>
        <p:spPr>
          <a:xfrm>
            <a:off x="457200" y="5845323"/>
            <a:ext cx="85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Radar</a:t>
            </a:r>
            <a:r>
              <a:rPr lang="ko-KR" altLang="en-US" dirty="0"/>
              <a:t>는 전자기 파 </a:t>
            </a:r>
            <a:r>
              <a:rPr lang="en-US" altLang="ko-KR" dirty="0"/>
              <a:t>, Lidar</a:t>
            </a:r>
            <a:r>
              <a:rPr lang="ko-KR" altLang="en-US" dirty="0"/>
              <a:t>는 빛</a:t>
            </a:r>
          </a:p>
        </p:txBody>
      </p:sp>
    </p:spTree>
    <p:extLst>
      <p:ext uri="{BB962C8B-B14F-4D97-AF65-F5344CB8AC3E}">
        <p14:creationId xmlns:p14="http://schemas.microsoft.com/office/powerpoint/2010/main" val="401473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FA99F-7926-483F-ACA3-897DC7AE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확대이미지">
            <a:extLst>
              <a:ext uri="{FF2B5EF4-FFF2-40B4-BE49-F238E27FC236}">
                <a16:creationId xmlns:a16="http://schemas.microsoft.com/office/drawing/2014/main" id="{BE6B35C0-07CB-4D33-AE3F-9448613C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88" y="1598686"/>
            <a:ext cx="6191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8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B5C40-32FB-4C0E-8BD6-F6EC50D1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0273C-5624-4F8B-B995-39A409F6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3500" dirty="0"/>
              <a:t>거리</a:t>
            </a:r>
            <a:r>
              <a:rPr lang="en-US" altLang="ko-KR" sz="3500" dirty="0"/>
              <a:t>: </a:t>
            </a:r>
            <a:r>
              <a:rPr lang="ko-KR" altLang="en-US" sz="3500" dirty="0" err="1"/>
              <a:t>라이다와</a:t>
            </a:r>
            <a:r>
              <a:rPr lang="ko-KR" altLang="en-US" sz="3500" dirty="0"/>
              <a:t> 레이더 시스템은 수 </a:t>
            </a:r>
            <a:r>
              <a:rPr lang="en-US" altLang="ko-KR" sz="3500" dirty="0"/>
              <a:t>m</a:t>
            </a:r>
            <a:r>
              <a:rPr lang="ko-KR" altLang="en-US" sz="3500" dirty="0"/>
              <a:t>부터 </a:t>
            </a:r>
            <a:r>
              <a:rPr lang="en-US" altLang="ko-KR" sz="3500" dirty="0"/>
              <a:t>200m </a:t>
            </a:r>
            <a:r>
              <a:rPr lang="ko-KR" altLang="en-US" sz="3500" dirty="0"/>
              <a:t>이상까지 떨어져 있는 물체를 감지할 수 있다</a:t>
            </a:r>
            <a:r>
              <a:rPr lang="en-US" altLang="ko-KR" sz="3500" dirty="0"/>
              <a:t>. </a:t>
            </a:r>
            <a:r>
              <a:rPr lang="ko-KR" altLang="en-US" sz="3500" dirty="0"/>
              <a:t>라이다는 근거리 물체를 감지하기 어렵다</a:t>
            </a:r>
            <a:r>
              <a:rPr lang="en-US" altLang="ko-KR" sz="3500" dirty="0"/>
              <a:t>. </a:t>
            </a:r>
            <a:r>
              <a:rPr lang="ko-KR" altLang="en-US" sz="3500" dirty="0"/>
              <a:t>레이더는 </a:t>
            </a:r>
            <a:r>
              <a:rPr lang="en-US" altLang="ko-KR" sz="3500" dirty="0"/>
              <a:t>1m</a:t>
            </a:r>
            <a:r>
              <a:rPr lang="ko-KR" altLang="en-US" sz="3500" dirty="0"/>
              <a:t>도 안 되는 거리의 물체부터 </a:t>
            </a:r>
            <a:r>
              <a:rPr lang="en-US" altLang="ko-KR" sz="3500" dirty="0"/>
              <a:t>200m </a:t>
            </a:r>
            <a:r>
              <a:rPr lang="ko-KR" altLang="en-US" sz="3500" dirty="0"/>
              <a:t>이상 떨어진 물체까지 감지할 수 있지만</a:t>
            </a:r>
            <a:r>
              <a:rPr lang="en-US" altLang="ko-KR" sz="3500" dirty="0"/>
              <a:t>, </a:t>
            </a:r>
            <a:r>
              <a:rPr lang="ko-KR" altLang="en-US" sz="3500" dirty="0"/>
              <a:t>그 거리는 단거리</a:t>
            </a:r>
            <a:r>
              <a:rPr lang="en-US" altLang="ko-KR" sz="3500" dirty="0"/>
              <a:t>·</a:t>
            </a:r>
            <a:r>
              <a:rPr lang="ko-KR" altLang="en-US" sz="3500" dirty="0"/>
              <a:t>중거리</a:t>
            </a:r>
            <a:r>
              <a:rPr lang="en-US" altLang="ko-KR" sz="3500" dirty="0"/>
              <a:t>·</a:t>
            </a:r>
            <a:r>
              <a:rPr lang="ko-KR" altLang="en-US" sz="3500" dirty="0"/>
              <a:t>장거리 레이더 등 시스템의 유형에 따라 달라진다</a:t>
            </a:r>
            <a:r>
              <a:rPr lang="en-US" altLang="ko-KR" sz="3500" dirty="0"/>
              <a:t>.</a:t>
            </a:r>
            <a:br>
              <a:rPr lang="ko-KR" altLang="en-US" sz="3500" dirty="0"/>
            </a:br>
            <a:br>
              <a:rPr lang="ko-KR" altLang="en-US" sz="3500" dirty="0"/>
            </a:br>
            <a:r>
              <a:rPr lang="ko-KR" altLang="en-US" sz="3500" dirty="0"/>
              <a:t>공간 분해능</a:t>
            </a:r>
            <a:r>
              <a:rPr lang="en-US" altLang="ko-KR" sz="3500" dirty="0"/>
              <a:t>: </a:t>
            </a:r>
            <a:r>
              <a:rPr lang="ko-KR" altLang="en-US" sz="3500" dirty="0"/>
              <a:t>라이다가 두각을 나타내는 부분이 바로 이 부분이다</a:t>
            </a:r>
            <a:r>
              <a:rPr lang="en-US" altLang="ko-KR" sz="3500" dirty="0"/>
              <a:t>. </a:t>
            </a:r>
            <a:r>
              <a:rPr lang="ko-KR" altLang="en-US" sz="3500" dirty="0"/>
              <a:t>레이저 광을 조준할 수 있는 능력과 </a:t>
            </a:r>
            <a:r>
              <a:rPr lang="en-US" altLang="ko-KR" sz="3500" dirty="0"/>
              <a:t>905~1550nm</a:t>
            </a:r>
            <a:r>
              <a:rPr lang="ko-KR" altLang="en-US" sz="3500" dirty="0"/>
              <a:t>의 짧은 파장 때문에 </a:t>
            </a:r>
            <a:r>
              <a:rPr lang="ko-KR" altLang="en-US" sz="3500" dirty="0" err="1"/>
              <a:t>라이다의</a:t>
            </a:r>
            <a:r>
              <a:rPr lang="ko-KR" altLang="en-US" sz="3500" dirty="0"/>
              <a:t> 적외선</a:t>
            </a:r>
            <a:r>
              <a:rPr lang="en-US" altLang="ko-KR" sz="3500" dirty="0"/>
              <a:t>(Infrared) </a:t>
            </a:r>
            <a:r>
              <a:rPr lang="ko-KR" altLang="en-US" sz="3500" dirty="0"/>
              <a:t>공간 분해능은 </a:t>
            </a:r>
            <a:r>
              <a:rPr lang="en-US" altLang="ko-KR" sz="3500" dirty="0"/>
              <a:t>0.1° </a:t>
            </a:r>
            <a:r>
              <a:rPr lang="ko-KR" altLang="en-US" sz="3500" dirty="0"/>
              <a:t>단위까지 나눌 수 있다</a:t>
            </a:r>
            <a:r>
              <a:rPr lang="en-US" altLang="ko-KR" sz="3500" dirty="0"/>
              <a:t>. </a:t>
            </a:r>
            <a:r>
              <a:rPr lang="ko-KR" altLang="en-US" sz="3500" dirty="0"/>
              <a:t>이는 백</a:t>
            </a:r>
            <a:r>
              <a:rPr lang="en-US" altLang="ko-KR" sz="3500" dirty="0"/>
              <a:t>-</a:t>
            </a:r>
            <a:r>
              <a:rPr lang="ko-KR" altLang="en-US" sz="3500" dirty="0"/>
              <a:t>엔드 프로세싱 없이도 물체들의 특징을 한 장면으로 </a:t>
            </a:r>
            <a:r>
              <a:rPr lang="en-US" altLang="ko-KR" sz="3500" dirty="0"/>
              <a:t>3D </a:t>
            </a:r>
            <a:r>
              <a:rPr lang="ko-KR" altLang="en-US" sz="3500" dirty="0"/>
              <a:t>묘사할 수 있다는 것이다</a:t>
            </a:r>
            <a:r>
              <a:rPr lang="en-US" altLang="ko-KR" sz="3500" dirty="0"/>
              <a:t>. </a:t>
            </a:r>
            <a:r>
              <a:rPr lang="ko-KR" altLang="en-US" sz="3500" dirty="0"/>
              <a:t>반면 레이더의 파장</a:t>
            </a:r>
            <a:r>
              <a:rPr lang="en-US" altLang="ko-KR" sz="3500" dirty="0"/>
              <a:t>(4mm for 77GHz)</a:t>
            </a:r>
            <a:r>
              <a:rPr lang="ko-KR" altLang="en-US" sz="3500" dirty="0"/>
              <a:t>은 거리가 늘어날수록 작은 특징들을 분석하는데 애를 먹게 된다</a:t>
            </a:r>
            <a:r>
              <a:rPr lang="en-US" altLang="ko-KR" sz="3500" dirty="0"/>
              <a:t>.</a:t>
            </a:r>
            <a:br>
              <a:rPr lang="ko-KR" altLang="en-US" sz="3500" dirty="0"/>
            </a:br>
            <a:br>
              <a:rPr lang="ko-KR" altLang="en-US" sz="3500" dirty="0"/>
            </a:br>
            <a:r>
              <a:rPr lang="en-US" altLang="ko-KR" sz="3500" dirty="0"/>
              <a:t>FOV(Field of View): </a:t>
            </a:r>
            <a:r>
              <a:rPr lang="ko-KR" altLang="en-US" sz="3500" dirty="0"/>
              <a:t>고정형</a:t>
            </a:r>
            <a:r>
              <a:rPr lang="en-US" altLang="ko-KR" sz="3500" dirty="0"/>
              <a:t>(Solid-State) </a:t>
            </a:r>
            <a:r>
              <a:rPr lang="ko-KR" altLang="en-US" sz="3500" dirty="0" err="1"/>
              <a:t>라이다와</a:t>
            </a:r>
            <a:r>
              <a:rPr lang="ko-KR" altLang="en-US" sz="3500" dirty="0"/>
              <a:t> 레이더는 둘 다 뛰어난 수평 </a:t>
            </a:r>
            <a:r>
              <a:rPr lang="en-US" altLang="ko-KR" sz="3500" dirty="0"/>
              <a:t>FOV(</a:t>
            </a:r>
            <a:r>
              <a:rPr lang="ko-KR" altLang="en-US" sz="3500" dirty="0"/>
              <a:t>방위각</a:t>
            </a:r>
            <a:r>
              <a:rPr lang="en-US" altLang="ko-KR" sz="3500" dirty="0"/>
              <a:t>)</a:t>
            </a:r>
            <a:r>
              <a:rPr lang="ko-KR" altLang="en-US" sz="3500" dirty="0"/>
              <a:t>를 가지고 있지만</a:t>
            </a:r>
            <a:r>
              <a:rPr lang="en-US" altLang="ko-KR" sz="3500" dirty="0"/>
              <a:t>, 360° </a:t>
            </a:r>
            <a:r>
              <a:rPr lang="ko-KR" altLang="en-US" sz="3500" dirty="0"/>
              <a:t>회전을 하는 기계식 라이다 시스템은 모든 </a:t>
            </a:r>
            <a:r>
              <a:rPr lang="en-US" altLang="ko-KR" sz="3500" dirty="0"/>
              <a:t>ADAS(Advanced Driver Assistance Systems) </a:t>
            </a:r>
            <a:r>
              <a:rPr lang="ko-KR" altLang="en-US" sz="3500" dirty="0"/>
              <a:t>기술 중에서도 가장 넓은 </a:t>
            </a:r>
            <a:r>
              <a:rPr lang="en-US" altLang="ko-KR" sz="3500" dirty="0"/>
              <a:t>FOV</a:t>
            </a:r>
            <a:r>
              <a:rPr lang="ko-KR" altLang="en-US" sz="3500" dirty="0"/>
              <a:t>를 가지고 있다</a:t>
            </a:r>
            <a:r>
              <a:rPr lang="en-US" altLang="ko-KR" sz="3500" dirty="0"/>
              <a:t>. </a:t>
            </a:r>
            <a:r>
              <a:rPr lang="ko-KR" altLang="en-US" sz="3500" dirty="0"/>
              <a:t>라이다는 수직 </a:t>
            </a:r>
            <a:r>
              <a:rPr lang="en-US" altLang="ko-KR" sz="3500" dirty="0"/>
              <a:t>FOV(</a:t>
            </a:r>
            <a:r>
              <a:rPr lang="ko-KR" altLang="en-US" sz="3500" dirty="0"/>
              <a:t>고도</a:t>
            </a:r>
            <a:r>
              <a:rPr lang="en-US" altLang="ko-KR" sz="3500" dirty="0"/>
              <a:t>)</a:t>
            </a:r>
            <a:r>
              <a:rPr lang="ko-KR" altLang="en-US" sz="3500" dirty="0"/>
              <a:t>에서 레이더보다 뛰어나다</a:t>
            </a:r>
            <a:r>
              <a:rPr lang="en-US" altLang="ko-KR" sz="3500" dirty="0"/>
              <a:t>. </a:t>
            </a:r>
            <a:r>
              <a:rPr lang="ko-KR" altLang="en-US" sz="3500" dirty="0"/>
              <a:t>또한</a:t>
            </a:r>
            <a:r>
              <a:rPr lang="en-US" altLang="ko-KR" sz="3500" dirty="0"/>
              <a:t>, </a:t>
            </a:r>
            <a:r>
              <a:rPr lang="ko-KR" altLang="en-US" sz="3500" dirty="0"/>
              <a:t>라이다는</a:t>
            </a:r>
            <a:r>
              <a:rPr lang="en-US" altLang="ko-KR" sz="3500" dirty="0"/>
              <a:t>(</a:t>
            </a:r>
            <a:r>
              <a:rPr lang="ko-KR" altLang="en-US" sz="3500" dirty="0"/>
              <a:t>방위각과 고도 모든</a:t>
            </a:r>
            <a:r>
              <a:rPr lang="en-US" altLang="ko-KR" sz="3500" dirty="0"/>
              <a:t>) </a:t>
            </a:r>
            <a:r>
              <a:rPr lang="ko-KR" altLang="en-US" sz="3500" dirty="0"/>
              <a:t>각도 분해 능에서도 레이더보다 우위에 있다</a:t>
            </a:r>
            <a:r>
              <a:rPr lang="en-US" altLang="ko-KR" sz="3500" dirty="0"/>
              <a:t>. </a:t>
            </a:r>
            <a:r>
              <a:rPr lang="ko-KR" altLang="en-US" sz="3500" dirty="0"/>
              <a:t>이것은 물체 분류를 개선하는데 꼭 필요한 핵심 기능이다</a:t>
            </a:r>
            <a:r>
              <a:rPr lang="en-US" altLang="ko-KR" sz="3500" dirty="0"/>
              <a:t>.</a:t>
            </a:r>
            <a:br>
              <a:rPr lang="ko-KR" altLang="en-US" sz="3500" dirty="0"/>
            </a:br>
            <a:br>
              <a:rPr lang="ko-KR" altLang="en-US" sz="3500" dirty="0"/>
            </a:br>
            <a:r>
              <a:rPr lang="ko-KR" altLang="en-US" sz="3500" dirty="0"/>
              <a:t>날씨 조건</a:t>
            </a:r>
            <a:r>
              <a:rPr lang="en-US" altLang="ko-KR" sz="3500" dirty="0"/>
              <a:t>: </a:t>
            </a:r>
            <a:r>
              <a:rPr lang="ko-KR" altLang="en-US" sz="3500" dirty="0"/>
              <a:t>레이더 시스템의 가장 큰 장점 중 하나가 비</a:t>
            </a:r>
            <a:r>
              <a:rPr lang="en-US" altLang="ko-KR" sz="3500" dirty="0"/>
              <a:t>, </a:t>
            </a:r>
            <a:r>
              <a:rPr lang="ko-KR" altLang="en-US" sz="3500" dirty="0"/>
              <a:t>안개</a:t>
            </a:r>
            <a:r>
              <a:rPr lang="en-US" altLang="ko-KR" sz="3500" dirty="0"/>
              <a:t>, </a:t>
            </a:r>
            <a:r>
              <a:rPr lang="ko-KR" altLang="en-US" sz="3500" dirty="0"/>
              <a:t>눈에 강하다는 것이다</a:t>
            </a:r>
            <a:r>
              <a:rPr lang="en-US" altLang="ko-KR" sz="3500" dirty="0"/>
              <a:t>. </a:t>
            </a:r>
            <a:r>
              <a:rPr lang="ko-KR" altLang="en-US" sz="3500" dirty="0"/>
              <a:t>라이다는 대개 이러한 날씨 조건에서 성능이 하락한다</a:t>
            </a:r>
            <a:r>
              <a:rPr lang="en-US" altLang="ko-KR" sz="3500" dirty="0"/>
              <a:t>. 1550nm</a:t>
            </a:r>
            <a:r>
              <a:rPr lang="ko-KR" altLang="en-US" sz="3500" dirty="0"/>
              <a:t>의 적외선 파장을 이용하면 악천후에서 </a:t>
            </a:r>
            <a:r>
              <a:rPr lang="ko-KR" altLang="en-US" sz="3500" dirty="0" err="1"/>
              <a:t>라이다의</a:t>
            </a:r>
            <a:r>
              <a:rPr lang="ko-KR" altLang="en-US" sz="3500" dirty="0"/>
              <a:t> 성능을 개선할 수 있다</a:t>
            </a:r>
            <a:r>
              <a:rPr lang="en-US" altLang="ko-KR" sz="3500" dirty="0"/>
              <a:t>.</a:t>
            </a:r>
            <a:br>
              <a:rPr lang="ko-KR" altLang="en-US" sz="3500" dirty="0"/>
            </a:br>
            <a:br>
              <a:rPr lang="ko-KR" altLang="en-US" sz="3500" dirty="0"/>
            </a:br>
            <a:r>
              <a:rPr lang="ko-KR" altLang="en-US" sz="3500" dirty="0"/>
              <a:t>기타 요소들</a:t>
            </a:r>
            <a:r>
              <a:rPr lang="en-US" altLang="ko-KR" sz="3500" dirty="0"/>
              <a:t>: </a:t>
            </a:r>
            <a:r>
              <a:rPr lang="ko-KR" altLang="en-US" sz="3500" dirty="0" err="1"/>
              <a:t>라이다와</a:t>
            </a:r>
            <a:r>
              <a:rPr lang="ko-KR" altLang="en-US" sz="3500" dirty="0"/>
              <a:t> 카메라는 둘 다 주변 광 조건에 영향을 받기 쉽다</a:t>
            </a:r>
            <a:r>
              <a:rPr lang="en-US" altLang="ko-KR" sz="3500" dirty="0"/>
              <a:t>. </a:t>
            </a:r>
            <a:r>
              <a:rPr lang="ko-KR" altLang="en-US" sz="3500" dirty="0"/>
              <a:t>그렇지만 야간의 경우</a:t>
            </a:r>
            <a:r>
              <a:rPr lang="en-US" altLang="ko-KR" sz="3500" dirty="0"/>
              <a:t>, </a:t>
            </a:r>
            <a:r>
              <a:rPr lang="ko-KR" altLang="en-US" sz="3500" dirty="0"/>
              <a:t>라이다 시스템은 매우 높은 성능을 낼 수 있다</a:t>
            </a:r>
            <a:r>
              <a:rPr lang="en-US" altLang="ko-KR" sz="3500" dirty="0"/>
              <a:t>. </a:t>
            </a:r>
            <a:r>
              <a:rPr lang="ko-KR" altLang="en-US" sz="3500" dirty="0"/>
              <a:t>레이더와 변조된 라이다 기술들은 다른 센서들의 간섭에 강하다</a:t>
            </a:r>
            <a:r>
              <a:rPr lang="en-US" altLang="ko-KR" sz="3500" dirty="0"/>
              <a:t>.</a:t>
            </a:r>
            <a:br>
              <a:rPr lang="ko-KR" altLang="en-US" sz="3500" dirty="0"/>
            </a:br>
            <a:br>
              <a:rPr lang="ko-KR" altLang="en-US" sz="3500" dirty="0"/>
            </a:br>
            <a:r>
              <a:rPr lang="ko-KR" altLang="en-US" sz="3500" dirty="0"/>
              <a:t>비용과 크기</a:t>
            </a:r>
            <a:r>
              <a:rPr lang="en-US" altLang="ko-KR" sz="3500" dirty="0"/>
              <a:t>: </a:t>
            </a:r>
            <a:r>
              <a:rPr lang="ko-KR" altLang="en-US" sz="3500" dirty="0"/>
              <a:t>레이더 시스템은 최근 몇 년간 대세가 됐고 고도로 소형화되고 </a:t>
            </a:r>
            <a:r>
              <a:rPr lang="ko-KR" altLang="en-US" sz="3500" dirty="0" err="1"/>
              <a:t>저렴해졌다</a:t>
            </a:r>
            <a:r>
              <a:rPr lang="en-US" altLang="ko-KR" sz="3500" dirty="0"/>
              <a:t>. </a:t>
            </a:r>
            <a:r>
              <a:rPr lang="ko-KR" altLang="en-US" sz="3500" dirty="0"/>
              <a:t>라이다가 인기를 얻게 되면서 비용이 가파르게 떨어졌고 가격은 </a:t>
            </a:r>
            <a:r>
              <a:rPr lang="en-US" altLang="ko-KR" sz="3500" dirty="0"/>
              <a:t>5</a:t>
            </a:r>
            <a:r>
              <a:rPr lang="ko-KR" altLang="en-US" sz="3500" dirty="0"/>
              <a:t>만 달러에서 </a:t>
            </a:r>
            <a:r>
              <a:rPr lang="en-US" altLang="ko-KR" sz="3500" dirty="0"/>
              <a:t>1</a:t>
            </a:r>
            <a:r>
              <a:rPr lang="ko-KR" altLang="en-US" sz="3500" dirty="0"/>
              <a:t>만 달러 아래까지 떨어졌다</a:t>
            </a:r>
            <a:r>
              <a:rPr lang="en-US" altLang="ko-KR" sz="3500" dirty="0"/>
              <a:t>. </a:t>
            </a:r>
            <a:r>
              <a:rPr lang="ko-KR" altLang="en-US" sz="3500" dirty="0"/>
              <a:t>일부 전문가들은 라이다 모듈의 비용이 </a:t>
            </a:r>
            <a:r>
              <a:rPr lang="en-US" altLang="ko-KR" sz="3500" dirty="0"/>
              <a:t>2022</a:t>
            </a:r>
            <a:r>
              <a:rPr lang="ko-KR" altLang="en-US" sz="3500" dirty="0"/>
              <a:t>년까지 </a:t>
            </a:r>
            <a:r>
              <a:rPr lang="en-US" altLang="ko-KR" sz="3500" dirty="0"/>
              <a:t>200</a:t>
            </a:r>
            <a:r>
              <a:rPr lang="ko-KR" altLang="en-US" sz="3500" dirty="0"/>
              <a:t>달러 아래로 떨어질 것이라 내다보고 있다</a:t>
            </a:r>
            <a:r>
              <a:rPr lang="en-US" altLang="ko-KR" sz="3500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5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1CAA-518B-46D7-9D52-6983456C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온라인 미디어 3" title="Getting Started with LIDAR">
            <a:hlinkClick r:id="" action="ppaction://media"/>
            <a:extLst>
              <a:ext uri="{FF2B5EF4-FFF2-40B4-BE49-F238E27FC236}">
                <a16:creationId xmlns:a16="http://schemas.microsoft.com/office/drawing/2014/main" id="{6495D51E-EBBB-40DC-99AF-F1A8CC70BB7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9275" y="1600200"/>
            <a:ext cx="80454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9BBD-6E92-4A78-A8E7-BB5474B3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3CBD8B6-7844-4DF5-872F-C2C4838C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4" y="1600200"/>
            <a:ext cx="6828732" cy="4525963"/>
          </a:xfrm>
        </p:spPr>
      </p:pic>
    </p:spTree>
    <p:extLst>
      <p:ext uri="{BB962C8B-B14F-4D97-AF65-F5344CB8AC3E}">
        <p14:creationId xmlns:p14="http://schemas.microsoft.com/office/powerpoint/2010/main" val="117172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BF53-52AC-4E78-8820-FDEFAC8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공간단위정의 및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B6E82-0F52-4814-9415-6E7D9CF0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측정을 위한단위는 좌표 와 거리 임</a:t>
            </a:r>
            <a:endParaRPr lang="en-US" altLang="ko-KR" dirty="0"/>
          </a:p>
          <a:p>
            <a:r>
              <a:rPr lang="ko-KR" altLang="en-US" dirty="0"/>
              <a:t>좌표와 거리를 측정하기 위하여 통상적으로 측량기계 와 측량기계에서 나오는 데이터를 해석할 수 있는 표준과 정보가 필요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측량방법에 따라 표준은 달라짐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측량정보 데이터 표준 중 제일 유명한 표준은 </a:t>
            </a:r>
            <a:r>
              <a:rPr lang="en-US" altLang="ko-KR" dirty="0" err="1"/>
              <a:t>nmea</a:t>
            </a:r>
            <a:r>
              <a:rPr lang="en-US" altLang="ko-KR" dirty="0"/>
              <a:t> 0183 </a:t>
            </a:r>
            <a:r>
              <a:rPr lang="ko-KR" altLang="en-US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490104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D93C5-6EF4-4E75-9958-74F9623B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공간정보 자료화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A96CF-BD00-47D0-BCAD-C2E9C447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위치정보를 수집하면 자료공유를 위해     공간정보를 자료화 해야 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자료화는 결국 도면화 혹은 전산화를 뜻함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자료화를 할 때 예전에는 각자 엔진에서  탑재 </a:t>
            </a:r>
            <a:r>
              <a:rPr lang="en-US" altLang="ko-KR" dirty="0"/>
              <a:t>(</a:t>
            </a:r>
            <a:r>
              <a:rPr lang="ko-KR" altLang="en-US" dirty="0"/>
              <a:t>표준의 부재</a:t>
            </a:r>
            <a:r>
              <a:rPr lang="en-US" altLang="ko-KR" dirty="0"/>
              <a:t>)-&gt; ESRI </a:t>
            </a:r>
            <a:r>
              <a:rPr lang="ko-KR" altLang="en-US" dirty="0"/>
              <a:t>시대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엔진마다 다른 데이터를 전용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현재는 </a:t>
            </a:r>
            <a:r>
              <a:rPr lang="en-US" altLang="ko-KR" dirty="0"/>
              <a:t>OGC,ISOIEC </a:t>
            </a:r>
            <a:r>
              <a:rPr lang="ko-KR" altLang="en-US" dirty="0"/>
              <a:t>표준의 시대</a:t>
            </a:r>
          </a:p>
        </p:txBody>
      </p:sp>
    </p:spTree>
    <p:extLst>
      <p:ext uri="{BB962C8B-B14F-4D97-AF65-F5344CB8AC3E}">
        <p14:creationId xmlns:p14="http://schemas.microsoft.com/office/powerpoint/2010/main" val="266673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9F1FC-E767-4814-BD07-C56C4283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5AB5-1033-4A52-BAF7-E717EDB6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자료화에 필요한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좌표계 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도형정보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속성정보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메타 정보 </a:t>
            </a:r>
            <a:r>
              <a:rPr lang="en-US" altLang="ko-KR" dirty="0"/>
              <a:t>(</a:t>
            </a:r>
            <a:r>
              <a:rPr lang="ko-KR" altLang="en-US" dirty="0"/>
              <a:t>도면 생성 시에 기초정보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586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7D27F-32AB-47A1-B81B-47C3C4D9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6603E-C6BB-415B-A449-9725975F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공간정보 기본 포맷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파일계열 </a:t>
            </a:r>
            <a:r>
              <a:rPr lang="en-US" altLang="ko-KR" dirty="0"/>
              <a:t>: ESRI SHP,GML, </a:t>
            </a:r>
            <a:r>
              <a:rPr lang="en-US" altLang="ko-KR" dirty="0" err="1"/>
              <a:t>Geojson</a:t>
            </a:r>
            <a:r>
              <a:rPr lang="en-US" altLang="ko-KR" dirty="0"/>
              <a:t>(</a:t>
            </a:r>
            <a:r>
              <a:rPr lang="en-US" altLang="ko-KR" dirty="0" err="1"/>
              <a:t>ogc</a:t>
            </a:r>
            <a:r>
              <a:rPr lang="en-US" altLang="ko-KR" dirty="0"/>
              <a:t> </a:t>
            </a:r>
            <a:r>
              <a:rPr lang="ko-KR" altLang="en-US" dirty="0" err="1"/>
              <a:t>표준아님</a:t>
            </a:r>
            <a:r>
              <a:rPr lang="en-US" altLang="ko-KR" dirty="0"/>
              <a:t>)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DBMS </a:t>
            </a:r>
            <a:r>
              <a:rPr lang="ko-KR" altLang="en-US" dirty="0"/>
              <a:t>계열 </a:t>
            </a:r>
            <a:r>
              <a:rPr lang="en-US" altLang="ko-KR" dirty="0"/>
              <a:t>: Oracle Spatial, </a:t>
            </a:r>
            <a:r>
              <a:rPr lang="en-US" altLang="ko-KR" dirty="0" err="1"/>
              <a:t>PostGIS</a:t>
            </a:r>
            <a:r>
              <a:rPr lang="en-US" altLang="ko-KR" dirty="0"/>
              <a:t>, MS-</a:t>
            </a:r>
            <a:r>
              <a:rPr lang="en-US" altLang="ko-KR" dirty="0" err="1"/>
              <a:t>SQL,MySQL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Service </a:t>
            </a:r>
            <a:r>
              <a:rPr lang="ko-KR" altLang="en-US" dirty="0"/>
              <a:t>계열 </a:t>
            </a:r>
            <a:r>
              <a:rPr lang="en-US" altLang="ko-KR" dirty="0"/>
              <a:t>: WMS,WFS,WCS,WPS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0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1F87-78A4-412E-B4F3-CEE6A8B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Shp</a:t>
            </a:r>
            <a:r>
              <a:rPr lang="en-US" altLang="ko-KR" dirty="0"/>
              <a:t> File </a:t>
            </a:r>
            <a:r>
              <a:rPr lang="ko-KR" altLang="en-US" dirty="0"/>
              <a:t>구조 정의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60C95A-3BFE-4E3C-A46F-099F5B09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77096"/>
            <a:ext cx="8332328" cy="37721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필수 파일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모양 형식; 피처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지오메트리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자체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-형상 인덱스 형식; 앞뒤로 빠르게 탐색 할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수있는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형상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지오메트리의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위치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속성 형식;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DBase"/>
              </a:rPr>
              <a:t>dBase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IV 형식의 각 모양에 대한 열 속성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다른 파일들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prj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Well-known text representation of coordinate reference systems"/>
              </a:rPr>
              <a:t>좌표 참조 시스템의 잘 알려진 텍스트 표현을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사용한 투영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sbn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그리고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sbx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지형지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공간 인덱스"/>
              </a:rPr>
              <a:t>물의 공간 인덱스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fbn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fbx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읽기 전용 기능 공간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ain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및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aih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테이블에서 활성 필드의 속성 색인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ixs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읽기-쓰기 데이터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세트를위한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코딩 색인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mxs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읽기-쓰기 데이터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세트를위한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코딩 색인 (ODB 형식)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atx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형식의 파일에 대한 속성 색인 . 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열 이름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 이상)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atx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shp.xml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ISO 19115"/>
              </a:rPr>
              <a:t>ISO 19115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또는 기타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XML schema"/>
              </a:rPr>
              <a:t>XML 스키마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와 같은 XML 형식의 </a:t>
            </a:r>
            <a:r>
              <a:rPr kumimoji="0" lang="ko-KR" altLang="ko-KR" sz="1400" b="0" i="0" u="sng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지리 공간 메타 데이터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cpg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사용될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Character encoding"/>
              </a:rPr>
              <a:t>문자 인코딩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을 식별하기 위한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 tooltip="코드 페이지"/>
              </a:rPr>
              <a:t>코드 페이지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지정하는 데 사용됩니다 (에만 해당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dbf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qix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MapServer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및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GDAL"/>
              </a:rPr>
              <a:t>GDAL / OGR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소프트웨어에서 사용 하는 대체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쿼드 트리"/>
              </a:rPr>
              <a:t>쿼드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쿼드 트리"/>
              </a:rPr>
              <a:t> 트리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공간 인덱스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07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1F87-78A4-412E-B4F3-CEE6A8B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Shp</a:t>
            </a:r>
            <a:r>
              <a:rPr lang="en-US" altLang="ko-KR" dirty="0"/>
              <a:t> File </a:t>
            </a:r>
            <a:r>
              <a:rPr lang="ko-KR" altLang="en-US" dirty="0"/>
              <a:t>바이너리 구조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193BA7-E56F-46EC-BD3B-23223494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6" y="1504466"/>
            <a:ext cx="9021434" cy="46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1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4A00-E1DE-48B0-A57E-8A61BFB6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Ogr</a:t>
            </a:r>
            <a:r>
              <a:rPr lang="ko-KR" altLang="en-US" dirty="0"/>
              <a:t> 을 이용한 메타 분석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EFBB-FF25-4DA9-8878-268267C6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osgeo.ogr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shapefile = </a:t>
            </a:r>
            <a:r>
              <a:rPr lang="en-US" altLang="ko-KR" dirty="0" err="1"/>
              <a:t>osgeo.ogr.Open</a:t>
            </a:r>
            <a:r>
              <a:rPr lang="en-US" altLang="ko-KR" dirty="0"/>
              <a:t>("</a:t>
            </a:r>
            <a:r>
              <a:rPr lang="en-US" altLang="ko-KR" dirty="0" err="1"/>
              <a:t>GP_ETC.shp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layer = </a:t>
            </a:r>
            <a:r>
              <a:rPr lang="en-US" altLang="ko-KR" dirty="0" err="1"/>
              <a:t>shapefile.GetLayer</a:t>
            </a:r>
            <a:r>
              <a:rPr lang="en-US" altLang="ko-KR" dirty="0"/>
              <a:t>(0)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layer.GetFeatureCount</a:t>
            </a:r>
            <a:r>
              <a:rPr lang="en-US" altLang="ko-KR" dirty="0"/>
              <a:t>()):</a:t>
            </a:r>
          </a:p>
          <a:p>
            <a:pPr marL="0" indent="0">
              <a:buNone/>
            </a:pPr>
            <a:r>
              <a:rPr lang="en-US" altLang="ko-KR" dirty="0"/>
              <a:t>	feature =</a:t>
            </a:r>
            <a:r>
              <a:rPr lang="en-US" altLang="ko-KR" dirty="0" err="1"/>
              <a:t>layer.GetFeature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geometry = </a:t>
            </a:r>
            <a:r>
              <a:rPr lang="en-US" altLang="ko-KR" dirty="0" err="1"/>
              <a:t>feature.GetGeometryRef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geometry_type</a:t>
            </a:r>
            <a:r>
              <a:rPr lang="en-US" altLang="ko-KR" dirty="0"/>
              <a:t> =</a:t>
            </a:r>
            <a:r>
              <a:rPr lang="en-US" altLang="ko-KR" dirty="0" err="1"/>
              <a:t>geometry.GetGeometryName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 'geometry ({0},{1})'.format(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geometry_type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7">
            <a:extLst>
              <a:ext uri="{FF2B5EF4-FFF2-40B4-BE49-F238E27FC236}">
                <a16:creationId xmlns:a16="http://schemas.microsoft.com/office/drawing/2014/main" id="{CC158B78-8A12-4203-82F2-37185B9B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2525" y="6126163"/>
            <a:ext cx="7998950" cy="7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3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EC144-9185-49F9-A209-5F66E691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공간측정및</a:t>
            </a:r>
            <a:r>
              <a:rPr lang="ko-KR" altLang="en-US" dirty="0"/>
              <a:t> 공간연산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B19B8E-042A-4FC6-9364-2E6EB42E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공간정보는 </a:t>
            </a:r>
            <a:r>
              <a:rPr lang="ko-KR" altLang="en-US" dirty="0" err="1"/>
              <a:t>거리및</a:t>
            </a:r>
            <a:r>
              <a:rPr lang="ko-KR" altLang="en-US" dirty="0"/>
              <a:t> 영역을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거리 및 영역 연산을 통하여 공간측정 및 </a:t>
            </a:r>
            <a:r>
              <a:rPr lang="ko-KR" altLang="en-US" dirty="0" err="1"/>
              <a:t>공간간의</a:t>
            </a:r>
            <a:r>
              <a:rPr lang="ko-KR" altLang="en-US" dirty="0"/>
              <a:t> 관계를 정의 할 </a:t>
            </a:r>
            <a:r>
              <a:rPr lang="ko-KR" altLang="en-US" dirty="0" err="1"/>
              <a:t>수있음</a:t>
            </a:r>
            <a:endParaRPr lang="en-US" altLang="ko-KR" dirty="0"/>
          </a:p>
          <a:p>
            <a:r>
              <a:rPr lang="en-US" altLang="ko-KR" dirty="0"/>
              <a:t> Shapely </a:t>
            </a:r>
            <a:r>
              <a:rPr lang="ko-KR" altLang="en-US" dirty="0"/>
              <a:t>패키지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08C5B8-B827-4260-A376-1E413B540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7" y="4820876"/>
            <a:ext cx="4846032" cy="873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CD631C-4CC8-4B2B-873E-D3D7AA986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7" y="3945525"/>
            <a:ext cx="4846032" cy="8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8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90F0-A5D6-47EE-94FE-519CFF8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76B63-26EA-407A-A436-061647C6198E}"/>
              </a:ext>
            </a:extLst>
          </p:cNvPr>
          <p:cNvSpPr txBox="1"/>
          <p:nvPr/>
        </p:nvSpPr>
        <p:spPr>
          <a:xfrm>
            <a:off x="675314" y="3092856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*.</a:t>
            </a:r>
            <a:r>
              <a:rPr lang="ko-KR" altLang="en-US" dirty="0"/>
              <a:t>공간연산의 종류</a:t>
            </a:r>
            <a:endParaRPr lang="en-US" altLang="ko-KR" dirty="0"/>
          </a:p>
          <a:p>
            <a:r>
              <a:rPr lang="en-US" altLang="ko-KR" b="1" dirty="0"/>
              <a:t>Intersects </a:t>
            </a:r>
            <a:r>
              <a:rPr lang="en-US" altLang="ko-KR" dirty="0"/>
              <a:t>- 2</a:t>
            </a:r>
            <a:r>
              <a:rPr lang="ko-KR" altLang="en-US" dirty="0"/>
              <a:t>개의 공간 객체가 교차 하는지 검사</a:t>
            </a:r>
          </a:p>
          <a:p>
            <a:r>
              <a:rPr lang="en-US" altLang="ko-KR" b="1" dirty="0"/>
              <a:t>Disjoint </a:t>
            </a:r>
            <a:r>
              <a:rPr lang="en-US" altLang="ko-KR" dirty="0"/>
              <a:t>- 2</a:t>
            </a:r>
            <a:r>
              <a:rPr lang="ko-KR" altLang="en-US" dirty="0"/>
              <a:t>개의 공간 객체에 공통 요소가 없는지 검사</a:t>
            </a:r>
          </a:p>
          <a:p>
            <a:r>
              <a:rPr lang="en-US" altLang="ko-KR" b="1" dirty="0"/>
              <a:t>Contains </a:t>
            </a:r>
            <a:r>
              <a:rPr lang="en-US" altLang="ko-KR" dirty="0"/>
              <a:t>- </a:t>
            </a:r>
            <a:r>
              <a:rPr lang="ko-KR" altLang="en-US" dirty="0"/>
              <a:t>공간 객체가 다른 객체를 포함 하는지 검사</a:t>
            </a:r>
          </a:p>
          <a:p>
            <a:r>
              <a:rPr lang="en-US" altLang="ko-KR" b="1" dirty="0"/>
              <a:t>Within </a:t>
            </a:r>
            <a:r>
              <a:rPr lang="en-US" altLang="ko-KR" dirty="0"/>
              <a:t>- </a:t>
            </a:r>
            <a:r>
              <a:rPr lang="ko-KR" altLang="en-US" dirty="0"/>
              <a:t>공간 객체가 다른 객체 내부에 있는지 검사</a:t>
            </a:r>
          </a:p>
          <a:p>
            <a:r>
              <a:rPr lang="en-US" altLang="ko-KR" b="1" dirty="0"/>
              <a:t>Touches </a:t>
            </a:r>
            <a:r>
              <a:rPr lang="en-US" altLang="ko-KR" dirty="0"/>
              <a:t>- 2</a:t>
            </a:r>
            <a:r>
              <a:rPr lang="ko-KR" altLang="en-US" dirty="0"/>
              <a:t>개의 공간 객체가 맞닿아 있는지 검사</a:t>
            </a:r>
          </a:p>
          <a:p>
            <a:r>
              <a:rPr lang="en-US" altLang="ko-KR" b="1" dirty="0"/>
              <a:t>Crosses </a:t>
            </a:r>
            <a:r>
              <a:rPr lang="en-US" altLang="ko-KR" dirty="0"/>
              <a:t>- 2</a:t>
            </a:r>
            <a:r>
              <a:rPr lang="ko-KR" altLang="en-US" dirty="0"/>
              <a:t>개의 공간 객체가 서로 횡단하는지 검사</a:t>
            </a:r>
          </a:p>
          <a:p>
            <a:r>
              <a:rPr lang="en-US" altLang="ko-KR" b="1" dirty="0"/>
              <a:t>Overlaps </a:t>
            </a:r>
            <a:r>
              <a:rPr lang="en-US" altLang="ko-KR" dirty="0"/>
              <a:t>- 2</a:t>
            </a:r>
            <a:r>
              <a:rPr lang="ko-KR" altLang="en-US" dirty="0"/>
              <a:t>개의 공간 객체가 서로 겹치는지 검사</a:t>
            </a:r>
          </a:p>
          <a:p>
            <a:r>
              <a:rPr lang="en-US" altLang="ko-KR" b="1" dirty="0"/>
              <a:t>Equals </a:t>
            </a:r>
            <a:r>
              <a:rPr lang="en-US" altLang="ko-KR" dirty="0"/>
              <a:t>- 2</a:t>
            </a:r>
            <a:r>
              <a:rPr lang="ko-KR" altLang="en-US" dirty="0"/>
              <a:t>개의 공간 객체가 위상적으로 동일한지 검사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56C372-31DF-479D-8042-7A4960E95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" y="1753126"/>
            <a:ext cx="6786720" cy="9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6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90F0-A5D6-47EE-94FE-519CFF8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개체, 시계이(가) 표시된 사진&#10;&#10;자동 생성된 설명">
            <a:extLst>
              <a:ext uri="{FF2B5EF4-FFF2-40B4-BE49-F238E27FC236}">
                <a16:creationId xmlns:a16="http://schemas.microsoft.com/office/drawing/2014/main" id="{26F67175-862D-468D-9684-EF6E4447D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47" y="1525878"/>
            <a:ext cx="5881951" cy="4178636"/>
          </a:xfrm>
        </p:spPr>
      </p:pic>
    </p:spTree>
    <p:extLst>
      <p:ext uri="{BB962C8B-B14F-4D97-AF65-F5344CB8AC3E}">
        <p14:creationId xmlns:p14="http://schemas.microsoft.com/office/powerpoint/2010/main" val="1151629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90F0-A5D6-47EE-94FE-519CFF8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92C1A9F-E60F-46FC-9436-E5E5045E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2" y="1786855"/>
            <a:ext cx="6556998" cy="3691156"/>
          </a:xfrm>
        </p:spPr>
      </p:pic>
    </p:spTree>
    <p:extLst>
      <p:ext uri="{BB962C8B-B14F-4D97-AF65-F5344CB8AC3E}">
        <p14:creationId xmlns:p14="http://schemas.microsoft.com/office/powerpoint/2010/main" val="200071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NMEA</a:t>
            </a:r>
            <a:r>
              <a:rPr lang="ko-KR" altLang="en-US" dirty="0"/>
              <a:t>는 </a:t>
            </a:r>
            <a:r>
              <a:rPr lang="en-US" altLang="ko-KR" dirty="0"/>
              <a:t>'National Marine Electronics Association'</a:t>
            </a:r>
            <a:r>
              <a:rPr lang="ko-KR" altLang="en-US" dirty="0"/>
              <a:t>의 </a:t>
            </a:r>
            <a:r>
              <a:rPr lang="ko-KR" altLang="en-US" dirty="0" err="1"/>
              <a:t>앞글자를</a:t>
            </a:r>
            <a:r>
              <a:rPr lang="ko-KR" altLang="en-US" dirty="0"/>
              <a:t> 딴 약자이다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해양 전자공학 산업의 발달과 교육을 위해 모인 비영리 단체</a:t>
            </a:r>
            <a:r>
              <a:rPr lang="ko-KR" altLang="en-US" dirty="0"/>
              <a:t>를 지칭한다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NMEA </a:t>
            </a:r>
            <a:r>
              <a:rPr lang="ko-KR" altLang="en-US" dirty="0"/>
              <a:t>표준은 ”해양 전자 장비 기자재들 간의 통신을 위해 정의된 전기적 인터페이스 및 데이터 프로토콜” 이라고 정의할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36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4934-5B5D-4A1C-A2FE-A69EF932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459A1B-054C-40CC-AB97-C44F4E30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1292414"/>
            <a:ext cx="7327101" cy="5334889"/>
          </a:xfrm>
        </p:spPr>
      </p:pic>
    </p:spTree>
    <p:extLst>
      <p:ext uri="{BB962C8B-B14F-4D97-AF65-F5344CB8AC3E}">
        <p14:creationId xmlns:p14="http://schemas.microsoft.com/office/powerpoint/2010/main" val="2684308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506C7-E146-48E3-A3CC-C6726C52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개체, 시계이(가) 표시된 사진&#10;&#10;자동 생성된 설명">
            <a:extLst>
              <a:ext uri="{FF2B5EF4-FFF2-40B4-BE49-F238E27FC236}">
                <a16:creationId xmlns:a16="http://schemas.microsoft.com/office/drawing/2014/main" id="{9A05ADC9-E691-4A59-8944-660DA1B8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8" y="1481495"/>
            <a:ext cx="7069019" cy="1143000"/>
          </a:xfrm>
        </p:spPr>
      </p:pic>
    </p:spTree>
    <p:extLst>
      <p:ext uri="{BB962C8B-B14F-4D97-AF65-F5344CB8AC3E}">
        <p14:creationId xmlns:p14="http://schemas.microsoft.com/office/powerpoint/2010/main" val="3848745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04E2-3B45-4F26-A1FD-E5A0F62A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88C18-8D35-4009-A800-50695C53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좌표계 가 필요한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단위를 위치로 표현해야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위치단위</a:t>
            </a:r>
            <a:r>
              <a:rPr lang="en-US" altLang="ko-KR" dirty="0"/>
              <a:t>,</a:t>
            </a:r>
            <a:r>
              <a:rPr lang="ko-KR" altLang="en-US" dirty="0"/>
              <a:t>지구모양이 다름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지역 좌표계의 존재가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  </a:t>
            </a:r>
            <a:r>
              <a:rPr lang="ko-KR" altLang="en-US" dirty="0"/>
              <a:t>세계 측지계의 존재 때문에 서로 단위       와 위치 교환이 필요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68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56A67-A67A-40AD-81E9-4507FCE5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5DC9D-78F9-4BD3-B96A-4DC8A0A8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dirty="0"/>
              <a:t>Projection </a:t>
            </a:r>
            <a:r>
              <a:rPr lang="ko-KR" altLang="en-US" dirty="0"/>
              <a:t>정보는 좌표계 정보를 가지고 있음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07CC2C7-424E-48CB-9C82-A4C07723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3" y="2322390"/>
            <a:ext cx="7587174" cy="31220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1DFB51-CAE3-4103-8D72-81739F804CFD}"/>
              </a:ext>
            </a:extLst>
          </p:cNvPr>
          <p:cNvSpPr/>
          <p:nvPr/>
        </p:nvSpPr>
        <p:spPr>
          <a:xfrm>
            <a:off x="1379989" y="11501306"/>
            <a:ext cx="6805617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237C5D5-32C2-4AA8-93E4-63D70D24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06" y="5874853"/>
            <a:ext cx="8098387" cy="251310"/>
          </a:xfrm>
          <a:prstGeom prst="rect">
            <a:avLst/>
          </a:prstGeom>
          <a:solidFill>
            <a:srgbClr val="F3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proj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tmerc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 +lat_0=38 +lon_0=127.5 +k=0.9996 +x_0=1000000 +y_0=2000000 +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ellps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=GRS80 +towgs84=0,0,0,0,0,0,0 +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units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 +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DA4B4"/>
                </a:solidFill>
                <a:effectLst/>
                <a:latin typeface="Arial Unicode MS"/>
              </a:rPr>
              <a:t>no_defs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7CCCE31-043E-4D66-861F-DB3C6889A537}"/>
              </a:ext>
            </a:extLst>
          </p:cNvPr>
          <p:cNvSpPr/>
          <p:nvPr/>
        </p:nvSpPr>
        <p:spPr>
          <a:xfrm>
            <a:off x="4253218" y="5444455"/>
            <a:ext cx="69628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1760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7A9AC-D637-493D-AF6E-F9FE5388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E21FF1-36B0-4D3A-9923-EC9589F49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2" y="1538023"/>
            <a:ext cx="4205045" cy="4023877"/>
          </a:xfrm>
        </p:spPr>
      </p:pic>
      <p:pic>
        <p:nvPicPr>
          <p:cNvPr id="7" name="그림 6" descr="우리, 건물이(가) 표시된 사진&#10;&#10;자동 생성된 설명">
            <a:extLst>
              <a:ext uri="{FF2B5EF4-FFF2-40B4-BE49-F238E27FC236}">
                <a16:creationId xmlns:a16="http://schemas.microsoft.com/office/drawing/2014/main" id="{437C7702-A8DF-4A78-BFD0-EB1EAFCFA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3" y="1538023"/>
            <a:ext cx="4513277" cy="392613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D3AE4BA-36B8-4815-BBB9-56C728A9E79C}"/>
              </a:ext>
            </a:extLst>
          </p:cNvPr>
          <p:cNvSpPr/>
          <p:nvPr/>
        </p:nvSpPr>
        <p:spPr>
          <a:xfrm>
            <a:off x="3825380" y="2919369"/>
            <a:ext cx="1476462" cy="1006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08FAA62-11DC-4F66-8CCA-93890F693FA8}"/>
              </a:ext>
            </a:extLst>
          </p:cNvPr>
          <p:cNvSpPr/>
          <p:nvPr/>
        </p:nvSpPr>
        <p:spPr>
          <a:xfrm rot="10800000">
            <a:off x="3919056" y="3813494"/>
            <a:ext cx="1476462" cy="1006679"/>
          </a:xfrm>
          <a:prstGeom prst="rightArrow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97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D332-EC3D-4D5E-BFB7-0CE86DEE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A6375C0-9055-4729-9259-2099B0B89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1477401"/>
            <a:ext cx="8059275" cy="420111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E9B11F-C9F9-4F02-AA71-232218AD9CC8}"/>
              </a:ext>
            </a:extLst>
          </p:cNvPr>
          <p:cNvSpPr/>
          <p:nvPr/>
        </p:nvSpPr>
        <p:spPr>
          <a:xfrm>
            <a:off x="542362" y="1744910"/>
            <a:ext cx="3053593" cy="52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52CE29-7DFA-4657-97AB-98AD0F76E50D}"/>
              </a:ext>
            </a:extLst>
          </p:cNvPr>
          <p:cNvSpPr/>
          <p:nvPr/>
        </p:nvSpPr>
        <p:spPr>
          <a:xfrm>
            <a:off x="745096" y="2761376"/>
            <a:ext cx="3969517" cy="139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7AC4C1-18E8-441E-9E38-7770B5FB73BE}"/>
              </a:ext>
            </a:extLst>
          </p:cNvPr>
          <p:cNvSpPr/>
          <p:nvPr/>
        </p:nvSpPr>
        <p:spPr>
          <a:xfrm>
            <a:off x="542363" y="4699129"/>
            <a:ext cx="6923840" cy="1072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37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71B3C-EAE5-4F97-BC7F-EA8CC4C7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공간데이터 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16DB9-5BFD-4B95-95BE-B13F907D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파일로 가지고 있음 자료공유가 어려움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기본적으로 자료를 공유하기 위하여 공간정보를 </a:t>
            </a:r>
            <a:r>
              <a:rPr lang="en-US" altLang="ko-KR" dirty="0"/>
              <a:t>RDBMS</a:t>
            </a:r>
            <a:r>
              <a:rPr lang="ko-KR" altLang="en-US" dirty="0"/>
              <a:t>에 데이터를 저장하고 조회하기 시작 함</a:t>
            </a:r>
            <a:endParaRPr lang="en-US" altLang="ko-KR" dirty="0"/>
          </a:p>
          <a:p>
            <a:r>
              <a:rPr lang="en-US" altLang="ko-KR" dirty="0"/>
              <a:t> OGC </a:t>
            </a:r>
            <a:r>
              <a:rPr lang="ko-KR" altLang="en-US" dirty="0"/>
              <a:t>표준은 </a:t>
            </a:r>
            <a:r>
              <a:rPr lang="en-US" altLang="ko-KR" dirty="0" err="1"/>
              <a:t>ST_Geometry</a:t>
            </a:r>
            <a:r>
              <a:rPr lang="ko-KR" altLang="en-US" dirty="0"/>
              <a:t>를 </a:t>
            </a:r>
            <a:r>
              <a:rPr lang="en-US" altLang="ko-KR" dirty="0"/>
              <a:t>RDBMS</a:t>
            </a:r>
            <a:r>
              <a:rPr lang="ko-KR" altLang="en-US" dirty="0"/>
              <a:t>에 저장하고 조회하는 것을 권장 함</a:t>
            </a:r>
            <a:endParaRPr lang="en-US" altLang="ko-KR" dirty="0"/>
          </a:p>
          <a:p>
            <a:r>
              <a:rPr lang="en-US" altLang="ko-KR" dirty="0"/>
              <a:t> POSTGIS, MYSQL </a:t>
            </a:r>
            <a:r>
              <a:rPr lang="ko-KR" altLang="en-US" dirty="0"/>
              <a:t>등이 이방식을 차용 함</a:t>
            </a:r>
          </a:p>
        </p:txBody>
      </p:sp>
    </p:spTree>
    <p:extLst>
      <p:ext uri="{BB962C8B-B14F-4D97-AF65-F5344CB8AC3E}">
        <p14:creationId xmlns:p14="http://schemas.microsoft.com/office/powerpoint/2010/main" val="224135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C519-5187-431A-83ED-EA9B13DB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7397390-04AC-4562-A39A-691DE0A4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91" y="1974907"/>
            <a:ext cx="6519980" cy="3877216"/>
          </a:xfrm>
        </p:spPr>
      </p:pic>
    </p:spTree>
    <p:extLst>
      <p:ext uri="{BB962C8B-B14F-4D97-AF65-F5344CB8AC3E}">
        <p14:creationId xmlns:p14="http://schemas.microsoft.com/office/powerpoint/2010/main" val="941601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8AE39-D259-46D3-8104-D2A9D707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0C42C-3EF2-4DBD-B62D-4D8CAA86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면적 재기 </a:t>
            </a:r>
            <a:r>
              <a:rPr lang="en-US" altLang="ko-KR" dirty="0"/>
              <a:t>/</a:t>
            </a:r>
            <a:r>
              <a:rPr lang="ko-KR" altLang="en-US" dirty="0"/>
              <a:t>길이재기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ST_Area</a:t>
            </a:r>
            <a:r>
              <a:rPr lang="en-US" altLang="ko-KR" dirty="0"/>
              <a:t>, </a:t>
            </a:r>
            <a:r>
              <a:rPr lang="en-US" altLang="ko-KR" dirty="0" err="1"/>
              <a:t>ST_Length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ST_astext</a:t>
            </a:r>
            <a:r>
              <a:rPr lang="en-US" altLang="ko-KR" dirty="0"/>
              <a:t> : geometry </a:t>
            </a:r>
            <a:r>
              <a:rPr lang="ko-KR" altLang="en-US" dirty="0"/>
              <a:t>정보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C8681DE-C43A-4482-996E-31499D239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0667"/>
            <a:ext cx="9021434" cy="23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9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90EE-0E6E-417D-B7D8-342E346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 </a:t>
            </a:r>
            <a:r>
              <a:rPr lang="ko-KR" altLang="en-US" dirty="0"/>
              <a:t>정보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9EF1A-38D8-4823-98E2-7F712B7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쉽게 이야기하면 이미지 정보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격자모양 이미지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초기에는 항공사진에서 출발해서 위성영상 </a:t>
            </a:r>
            <a:r>
              <a:rPr lang="en-US" altLang="ko-KR" dirty="0"/>
              <a:t>, </a:t>
            </a:r>
            <a:r>
              <a:rPr lang="ko-KR" altLang="en-US" dirty="0"/>
              <a:t>라이다 영상 까지 발전함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자료 촬영 </a:t>
            </a:r>
            <a:r>
              <a:rPr lang="en-US" altLang="ko-KR" dirty="0"/>
              <a:t>-&gt; </a:t>
            </a:r>
            <a:r>
              <a:rPr lang="ko-KR" altLang="en-US" dirty="0"/>
              <a:t>자료보정 </a:t>
            </a:r>
            <a:r>
              <a:rPr lang="en-US" altLang="ko-KR" dirty="0"/>
              <a:t>-&gt; </a:t>
            </a:r>
            <a:r>
              <a:rPr lang="ko-KR" altLang="en-US" dirty="0" err="1"/>
              <a:t>벡터라이징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도화 단계로 구축 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최근에는 보정단계를 자동화 함</a:t>
            </a:r>
          </a:p>
        </p:txBody>
      </p:sp>
    </p:spTree>
    <p:extLst>
      <p:ext uri="{BB962C8B-B14F-4D97-AF65-F5344CB8AC3E}">
        <p14:creationId xmlns:p14="http://schemas.microsoft.com/office/powerpoint/2010/main" val="233876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DC41E-28AD-44FD-B672-4E411D3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nmea0183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A0250-9129-4D0E-88C5-96550526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36" y="14659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 nmea0183</a:t>
            </a:r>
            <a:r>
              <a:rPr lang="ko-KR" altLang="en-US" dirty="0"/>
              <a:t>는 다음과 같이 생겼음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B89E1B3-476D-4157-BFA9-7D185508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2" y="2704376"/>
            <a:ext cx="8021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5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8971-4988-40B5-8B93-22821B7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모니터, 화면, 대형, 검은색이(가) 표시된 사진&#10;&#10;자동 생성된 설명">
            <a:extLst>
              <a:ext uri="{FF2B5EF4-FFF2-40B4-BE49-F238E27FC236}">
                <a16:creationId xmlns:a16="http://schemas.microsoft.com/office/drawing/2014/main" id="{081D5241-C0D6-4530-BD83-59FA7A65D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" y="1526453"/>
            <a:ext cx="7221195" cy="5199088"/>
          </a:xfrm>
        </p:spPr>
      </p:pic>
    </p:spTree>
    <p:extLst>
      <p:ext uri="{BB962C8B-B14F-4D97-AF65-F5344CB8AC3E}">
        <p14:creationId xmlns:p14="http://schemas.microsoft.com/office/powerpoint/2010/main" val="3745190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8971-4988-40B5-8B93-22821B7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기본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565B0-6ED6-49F5-9C14-C2A25A8E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/>
              <a:t>영상 조작 </a:t>
            </a:r>
            <a:r>
              <a:rPr lang="en-US" altLang="ko-KR" dirty="0"/>
              <a:t>(Image Manipulation)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영상 </a:t>
            </a:r>
            <a:r>
              <a:rPr lang="ko-KR" altLang="en-US" dirty="0" err="1"/>
              <a:t>획득시</a:t>
            </a:r>
            <a:r>
              <a:rPr lang="ko-KR" altLang="en-US" dirty="0"/>
              <a:t> 주위의 환경의 영향으로 영상이 흐리거나 너무 어두울 경우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잡영이</a:t>
            </a:r>
            <a:r>
              <a:rPr lang="ko-KR" altLang="en-US" dirty="0"/>
              <a:t> 많이 섞인 경우 우리는 원하는 영상을 얻기 위해 영상을 조작하는데 이를 영상 조작이라 한다</a:t>
            </a:r>
            <a:r>
              <a:rPr lang="en-US" altLang="ko-KR" dirty="0"/>
              <a:t>. </a:t>
            </a:r>
            <a:r>
              <a:rPr lang="ko-KR" altLang="en-US" dirty="0"/>
              <a:t>이는 영상 처리에 있어 매우 기본적이면서도 중요한 부분이다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영상 분석 </a:t>
            </a:r>
            <a:r>
              <a:rPr lang="en-US" altLang="ko-KR" dirty="0"/>
              <a:t>(Image Analysis)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영상 조작에 의해 보정된 영상에서 특징을 찾아 내는 것으로</a:t>
            </a:r>
            <a:r>
              <a:rPr lang="en-US" altLang="ko-KR" dirty="0"/>
              <a:t>, </a:t>
            </a:r>
            <a:r>
              <a:rPr lang="ko-KR" altLang="en-US" dirty="0"/>
              <a:t>인쇄되거나 </a:t>
            </a:r>
            <a:r>
              <a:rPr lang="ko-KR" altLang="en-US" dirty="0" err="1"/>
              <a:t>필기된</a:t>
            </a:r>
            <a:r>
              <a:rPr lang="ko-KR" altLang="en-US" dirty="0"/>
              <a:t> 글자를 </a:t>
            </a:r>
            <a:r>
              <a:rPr lang="ko-KR" altLang="en-US" dirty="0" err="1"/>
              <a:t>실별하거나</a:t>
            </a:r>
            <a:r>
              <a:rPr lang="en-US" altLang="ko-KR" dirty="0"/>
              <a:t>, </a:t>
            </a:r>
            <a:r>
              <a:rPr lang="ko-KR" altLang="en-US" dirty="0"/>
              <a:t>카메라를 통해 부품의 치수를 측정하고 </a:t>
            </a:r>
            <a:r>
              <a:rPr lang="en-US" altLang="ko-KR" dirty="0"/>
              <a:t>PCB</a:t>
            </a:r>
            <a:r>
              <a:rPr lang="ko-KR" altLang="en-US" dirty="0"/>
              <a:t>기판의 정밀도를 체크하거나</a:t>
            </a:r>
            <a:r>
              <a:rPr lang="en-US" altLang="ko-KR" dirty="0"/>
              <a:t>, </a:t>
            </a:r>
            <a:r>
              <a:rPr lang="ko-KR" altLang="en-US" dirty="0"/>
              <a:t>의료분야에서의 </a:t>
            </a:r>
            <a:r>
              <a:rPr lang="ko-KR" altLang="en-US" dirty="0" err="1"/>
              <a:t>세포분석등</a:t>
            </a:r>
            <a:r>
              <a:rPr lang="ko-KR" altLang="en-US" dirty="0"/>
              <a:t> 영상을 분석하는 영역을 말한다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</a:t>
            </a:r>
            <a:r>
              <a:rPr lang="ko-KR" altLang="en-US" dirty="0"/>
              <a:t>영상 인식 </a:t>
            </a:r>
            <a:r>
              <a:rPr lang="en-US" altLang="ko-KR" dirty="0"/>
              <a:t>(Scene Analysis)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사람의 눈으로는 식별이 불가능한 것들</a:t>
            </a:r>
            <a:r>
              <a:rPr lang="en-US" altLang="ko-KR" dirty="0"/>
              <a:t>, </a:t>
            </a:r>
            <a:r>
              <a:rPr lang="ko-KR" altLang="en-US" dirty="0"/>
              <a:t>즉 미세한 영상물의 차이점을 발견하고 영상물의 비교하여 다른 영상과 </a:t>
            </a:r>
            <a:r>
              <a:rPr lang="ko-KR" altLang="en-US" dirty="0" err="1"/>
              <a:t>비교분석하며</a:t>
            </a:r>
            <a:r>
              <a:rPr lang="ko-KR" altLang="en-US" dirty="0"/>
              <a:t> 특징을 찾아 영상을 인식하는 것을 말한다</a:t>
            </a:r>
            <a:r>
              <a:rPr lang="en-US" altLang="ko-KR" dirty="0"/>
              <a:t>. </a:t>
            </a:r>
            <a:r>
              <a:rPr lang="ko-KR" altLang="en-US" dirty="0"/>
              <a:t>예로</a:t>
            </a:r>
            <a:r>
              <a:rPr lang="en-US" altLang="ko-KR" dirty="0"/>
              <a:t>, </a:t>
            </a:r>
            <a:r>
              <a:rPr lang="ko-KR" altLang="en-US" dirty="0"/>
              <a:t>지문 인식 시스템을 이용하여 범죄현장의 지문과 정부의 </a:t>
            </a:r>
            <a:r>
              <a:rPr lang="en-US" altLang="ko-KR" dirty="0"/>
              <a:t>DB</a:t>
            </a:r>
            <a:r>
              <a:rPr lang="ko-KR" altLang="en-US" dirty="0"/>
              <a:t>안의지문과 비교하여 범인을 추적하는 시스템</a:t>
            </a:r>
            <a:r>
              <a:rPr lang="en-US" altLang="ko-KR" dirty="0"/>
              <a:t>, </a:t>
            </a:r>
            <a:r>
              <a:rPr lang="ko-KR" altLang="en-US" dirty="0" err="1"/>
              <a:t>로복의</a:t>
            </a:r>
            <a:r>
              <a:rPr lang="ko-KR" altLang="en-US" dirty="0"/>
              <a:t> 시각 시스템과 무인 자동차의 </a:t>
            </a:r>
            <a:r>
              <a:rPr lang="ko-KR" altLang="en-US" dirty="0" err="1"/>
              <a:t>전자눈</a:t>
            </a:r>
            <a:r>
              <a:rPr lang="ko-KR" altLang="en-US" dirty="0"/>
              <a:t> 등이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</a:t>
            </a:r>
            <a:r>
              <a:rPr lang="ko-KR" altLang="en-US" dirty="0"/>
              <a:t>영상 통신 </a:t>
            </a:r>
            <a:r>
              <a:rPr lang="en-US" altLang="ko-KR" dirty="0"/>
              <a:t>(Image Transmission)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영상을 전송함에 있어 어떻게 효율적으로 전송할 것인가를 연구하는 분야로 영상 압축을 이용하여 영상을 처리</a:t>
            </a:r>
            <a:r>
              <a:rPr lang="en-US" altLang="ko-KR" dirty="0"/>
              <a:t>/ </a:t>
            </a:r>
            <a:r>
              <a:rPr lang="ko-KR" altLang="en-US" dirty="0"/>
              <a:t>전송하는 영역이다</a:t>
            </a:r>
            <a:r>
              <a:rPr lang="en-US" altLang="ko-KR" dirty="0"/>
              <a:t>. </a:t>
            </a:r>
            <a:r>
              <a:rPr lang="ko-KR" altLang="en-US" dirty="0"/>
              <a:t>디지털 영사의 막대한 용량을 압축시키는 영상압축 및 보정 기술을 필요로 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80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98971-4988-40B5-8B93-22821B7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관련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3F9D6-43E2-4FC0-87C4-7CDF0C6F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Rasterio</a:t>
            </a:r>
            <a:endParaRPr lang="en-US" altLang="ko-KR" dirty="0"/>
          </a:p>
          <a:p>
            <a:r>
              <a:rPr lang="en-US" altLang="ko-KR" dirty="0" err="1"/>
              <a:t>Gdal</a:t>
            </a:r>
            <a:endParaRPr lang="en-US" altLang="ko-KR" dirty="0"/>
          </a:p>
          <a:p>
            <a:r>
              <a:rPr lang="en-US" altLang="ko-KR" dirty="0" err="1"/>
              <a:t>Opencv</a:t>
            </a:r>
            <a:endParaRPr lang="en-US" altLang="ko-KR" dirty="0"/>
          </a:p>
          <a:p>
            <a:r>
              <a:rPr lang="en-US" altLang="ko-KR" dirty="0"/>
              <a:t>Lidar</a:t>
            </a:r>
          </a:p>
          <a:p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533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6F0AB-9DCA-4665-A225-69B6FAAD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8633-0E35-460F-B35D-7E4DB67C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 데이터 </a:t>
            </a:r>
            <a:r>
              <a:rPr lang="ko-KR" altLang="en-US" dirty="0" err="1"/>
              <a:t>가지고오기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B99A5-C593-4B80-B4B9-09B55388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0" y="2380988"/>
            <a:ext cx="5893203" cy="1048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DE43CC-8DED-41A9-A6CC-148EAEF79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2" y="3874404"/>
            <a:ext cx="7464569" cy="25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A9B4F-CD35-4FEE-8C07-3F3F9564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GNSS</a:t>
            </a:r>
            <a:r>
              <a:rPr lang="ko-KR" altLang="en-US" dirty="0"/>
              <a:t>에서는 언제 </a:t>
            </a:r>
            <a:r>
              <a:rPr lang="en-US" altLang="ko-KR" dirty="0"/>
              <a:t>NMEA-0183</a:t>
            </a:r>
            <a:r>
              <a:rPr lang="ko-KR" altLang="en-US" dirty="0"/>
              <a:t>을 사용하는가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위성신호를 해석해낸 </a:t>
            </a:r>
            <a:r>
              <a:rPr lang="en-US" altLang="ko-KR" dirty="0"/>
              <a:t>GPS</a:t>
            </a:r>
            <a:r>
              <a:rPr lang="ko-KR" altLang="en-US" dirty="0"/>
              <a:t>수신기가 해석한 정보를 외부에 알리는데 사용하는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 err="1"/>
              <a:t>측위가</a:t>
            </a:r>
            <a:r>
              <a:rPr lang="ko-KR" altLang="en-US" dirty="0"/>
              <a:t> 시작되면 </a:t>
            </a:r>
            <a:r>
              <a:rPr lang="en-US" altLang="ko-KR" dirty="0"/>
              <a:t>GPS</a:t>
            </a:r>
            <a:r>
              <a:rPr lang="ko-KR" altLang="en-US" dirty="0"/>
              <a:t>위성으로부터의 반송파에 실려오는 데이터를 </a:t>
            </a:r>
            <a:r>
              <a:rPr lang="en-US" altLang="ko-KR" dirty="0"/>
              <a:t>GPS</a:t>
            </a:r>
            <a:r>
              <a:rPr lang="ko-KR" altLang="en-US" dirty="0"/>
              <a:t>수신기는 해석을 </a:t>
            </a:r>
            <a:r>
              <a:rPr lang="ko-KR" altLang="en-US" dirty="0" err="1"/>
              <a:t>할텐데</a:t>
            </a:r>
            <a:r>
              <a:rPr lang="en-US" altLang="ko-KR" dirty="0"/>
              <a:t>, </a:t>
            </a:r>
            <a:r>
              <a:rPr lang="ko-KR" altLang="en-US" dirty="0"/>
              <a:t>해석되는 내용을 알려주는 방식이라고 이해하면 쉽다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수신기는 이와 같은 내용을 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~ </a:t>
            </a:r>
            <a:r>
              <a:rPr lang="ko-KR" altLang="en-US" dirty="0"/>
              <a:t>수초마다 </a:t>
            </a:r>
            <a:r>
              <a:rPr lang="en-US" altLang="ko-KR" dirty="0"/>
              <a:t>Serial </a:t>
            </a:r>
            <a:r>
              <a:rPr lang="ko-KR" altLang="en-US" dirty="0"/>
              <a:t>출력의 형태로 내보낸다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예를 보면 </a:t>
            </a:r>
            <a:r>
              <a:rPr lang="en-US" altLang="ko-KR" dirty="0"/>
              <a:t>'$' </a:t>
            </a:r>
            <a:r>
              <a:rPr lang="ko-KR" altLang="en-US" dirty="0"/>
              <a:t>라는 문자로 시작되는데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$</a:t>
            </a:r>
            <a:r>
              <a:rPr lang="ko-KR" altLang="en-US" dirty="0"/>
              <a:t>로 시작되는 각각의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en-US" altLang="ko-KR" dirty="0"/>
              <a:t>'NMEA Sentence' </a:t>
            </a:r>
            <a:r>
              <a:rPr lang="ko-KR" altLang="en-US" dirty="0"/>
              <a:t>혹은 </a:t>
            </a:r>
            <a:r>
              <a:rPr lang="en-US" altLang="ko-KR" dirty="0"/>
              <a:t>'NMEA </a:t>
            </a:r>
            <a:r>
              <a:rPr lang="ko-KR" altLang="en-US" dirty="0"/>
              <a:t>문장</a:t>
            </a:r>
            <a:r>
              <a:rPr lang="en-US" altLang="ko-KR" dirty="0"/>
              <a:t>'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7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A689E-F57B-4F9F-A587-6AF9BD9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A52B2-8B86-4432-B7B9-AD986F5A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8956490" cy="36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76DC9-33F0-4E39-AC77-C2B2D2B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1000F-FD97-4F7B-B66F-E3FC15C4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2.7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Python </a:t>
            </a:r>
            <a:r>
              <a:rPr lang="en-US" altLang="ko-KR" dirty="0" err="1"/>
              <a:t>pynmea</a:t>
            </a:r>
            <a:r>
              <a:rPr lang="en-US" altLang="ko-KR" dirty="0"/>
              <a:t> 2.7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6D77F3-C5D9-45DF-B0AD-CEC67151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" y="3485903"/>
            <a:ext cx="8473875" cy="28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8CB66-5BD3-4A38-BFDC-193B89E3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949C-8D9A-4644-81BF-949D7C64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9CE7F-075C-48C3-AA49-431066D1E8F5}"/>
              </a:ext>
            </a:extLst>
          </p:cNvPr>
          <p:cNvSpPr txBox="1"/>
          <p:nvPr/>
        </p:nvSpPr>
        <p:spPr>
          <a:xfrm>
            <a:off x="738231" y="2457974"/>
            <a:ext cx="7776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pynmea2</a:t>
            </a:r>
          </a:p>
          <a:p>
            <a:r>
              <a:rPr lang="en-US" altLang="ko-KR" dirty="0"/>
              <a:t>msg = pynmea2.parse("$GPGGA,184353.07,1929.045,S,02410.506,E,1,04,2.6,100.00,M,-33.9,M,,0000*6D")</a:t>
            </a:r>
          </a:p>
          <a:p>
            <a:r>
              <a:rPr lang="en-US" altLang="ko-KR" dirty="0"/>
              <a:t>print(msg)</a:t>
            </a:r>
          </a:p>
          <a:p>
            <a:r>
              <a:rPr lang="en-US" altLang="ko-KR" dirty="0"/>
              <a:t>print('{0} is {1}'.format('latitude', </a:t>
            </a:r>
            <a:r>
              <a:rPr lang="en-US" altLang="ko-KR" dirty="0" err="1"/>
              <a:t>msg.latitude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{1}'.format('longitude', </a:t>
            </a:r>
            <a:r>
              <a:rPr lang="en-US" altLang="ko-KR" dirty="0" err="1"/>
              <a:t>msg.longitude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</a:t>
            </a:r>
            <a:r>
              <a:rPr lang="en-US" altLang="ko-KR" dirty="0" err="1"/>
              <a:t>satelitenum</a:t>
            </a:r>
            <a:r>
              <a:rPr lang="en-US" altLang="ko-KR" dirty="0"/>
              <a:t>', </a:t>
            </a:r>
            <a:r>
              <a:rPr lang="en-US" altLang="ko-KR" dirty="0" err="1"/>
              <a:t>msg.num_sats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print('{0} is {1}'.format('time', </a:t>
            </a:r>
            <a:r>
              <a:rPr lang="en-US" altLang="ko-KR" dirty="0" err="1"/>
              <a:t>msg.timestamp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02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4528</TotalTime>
  <Words>2170</Words>
  <Application>Microsoft Office PowerPoint</Application>
  <PresentationFormat>화면 슬라이드 쇼(4:3)</PresentationFormat>
  <Paragraphs>186</Paragraphs>
  <Slides>53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Arial Unicode MS</vt:lpstr>
      <vt:lpstr>Helvetica Neue</vt:lpstr>
      <vt:lpstr>굴림체</vt:lpstr>
      <vt:lpstr>Arial</vt:lpstr>
      <vt:lpstr>Berlin Sans FB</vt:lpstr>
      <vt:lpstr>Wingdings</vt:lpstr>
      <vt:lpstr>New_Education01</vt:lpstr>
      <vt:lpstr>측량정보공학특론</vt:lpstr>
      <vt:lpstr>공간정보와 측량</vt:lpstr>
      <vt:lpstr>공간단위정의 및 측정</vt:lpstr>
      <vt:lpstr>nmea0183</vt:lpstr>
      <vt:lpstr>nmea0183</vt:lpstr>
      <vt:lpstr>PowerPoint 프레젠테이션</vt:lpstr>
      <vt:lpstr>PowerPoint 프레젠테이션</vt:lpstr>
      <vt:lpstr>PowerPoint 프레젠테이션</vt:lpstr>
      <vt:lpstr>PowerPoint 프레젠테이션</vt:lpstr>
      <vt:lpstr>Nmea sentence Recordtable </vt:lpstr>
      <vt:lpstr>알고리즘</vt:lpstr>
      <vt:lpstr>알고리즘</vt:lpstr>
      <vt:lpstr>숙제</vt:lpstr>
      <vt:lpstr>RTK</vt:lpstr>
      <vt:lpstr>RTK</vt:lpstr>
      <vt:lpstr>RTK</vt:lpstr>
      <vt:lpstr>RTK 장비 구성</vt:lpstr>
      <vt:lpstr>측량정보의 도면화</vt:lpstr>
      <vt:lpstr>gpx</vt:lpstr>
      <vt:lpstr>PowerPoint 프레젠테이션</vt:lpstr>
      <vt:lpstr>PowerPoint 프레젠테이션</vt:lpstr>
      <vt:lpstr>AIS</vt:lpstr>
      <vt:lpstr>AIS</vt:lpstr>
      <vt:lpstr>PowerPoint 프레젠테이션</vt:lpstr>
      <vt:lpstr>Lidar와 Radar 차이점</vt:lpstr>
      <vt:lpstr>PowerPoint 프레젠테이션</vt:lpstr>
      <vt:lpstr>PowerPoint 프레젠테이션</vt:lpstr>
      <vt:lpstr>PowerPoint 프레젠테이션</vt:lpstr>
      <vt:lpstr>PowerPoint 프레젠테이션</vt:lpstr>
      <vt:lpstr> 공간정보 자료화</vt:lpstr>
      <vt:lpstr>PowerPoint 프레젠테이션</vt:lpstr>
      <vt:lpstr>PowerPoint 프레젠테이션</vt:lpstr>
      <vt:lpstr>Shp File 구조 정의</vt:lpstr>
      <vt:lpstr>Shp File 바이너리 구조 정의</vt:lpstr>
      <vt:lpstr>Ogr 을 이용한 메타 분석 </vt:lpstr>
      <vt:lpstr>공간측정및 공간연산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좌표계</vt:lpstr>
      <vt:lpstr>PowerPoint 프레젠테이션</vt:lpstr>
      <vt:lpstr>PowerPoint 프레젠테이션</vt:lpstr>
      <vt:lpstr>PowerPoint 프레젠테이션</vt:lpstr>
      <vt:lpstr>공간데이터 베이스</vt:lpstr>
      <vt:lpstr>PowerPoint 프레젠테이션</vt:lpstr>
      <vt:lpstr>PowerPoint 프레젠테이션</vt:lpstr>
      <vt:lpstr>Raster 정보 </vt:lpstr>
      <vt:lpstr>PowerPoint 프레젠테이션</vt:lpstr>
      <vt:lpstr>영상처리 기본</vt:lpstr>
      <vt:lpstr>영상처리 관련 라이브러리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측량정보공학특론</dc:title>
  <dc:creator>kimjiyoon</dc:creator>
  <cp:lastModifiedBy>kim jiyoon</cp:lastModifiedBy>
  <cp:revision>55</cp:revision>
  <dcterms:created xsi:type="dcterms:W3CDTF">2019-09-20T13:15:31Z</dcterms:created>
  <dcterms:modified xsi:type="dcterms:W3CDTF">2019-10-20T14:10:49Z</dcterms:modified>
</cp:coreProperties>
</file>