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324" r:id="rId5"/>
    <p:sldId id="302" r:id="rId6"/>
    <p:sldId id="315" r:id="rId7"/>
    <p:sldId id="325" r:id="rId8"/>
    <p:sldId id="295" r:id="rId9"/>
    <p:sldId id="329" r:id="rId10"/>
    <p:sldId id="327" r:id="rId11"/>
    <p:sldId id="330" r:id="rId12"/>
    <p:sldId id="331" r:id="rId13"/>
    <p:sldId id="332" r:id="rId14"/>
    <p:sldId id="333" r:id="rId15"/>
    <p:sldId id="334" r:id="rId16"/>
    <p:sldId id="335" r:id="rId17"/>
    <p:sldId id="310" r:id="rId18"/>
    <p:sldId id="352" r:id="rId19"/>
    <p:sldId id="338" r:id="rId20"/>
    <p:sldId id="353" r:id="rId21"/>
    <p:sldId id="339" r:id="rId22"/>
    <p:sldId id="340" r:id="rId23"/>
    <p:sldId id="341" r:id="rId24"/>
    <p:sldId id="342" r:id="rId25"/>
    <p:sldId id="345" r:id="rId26"/>
    <p:sldId id="343" r:id="rId27"/>
    <p:sldId id="346" r:id="rId28"/>
    <p:sldId id="347" r:id="rId29"/>
    <p:sldId id="348" r:id="rId30"/>
    <p:sldId id="354" r:id="rId31"/>
    <p:sldId id="350" r:id="rId32"/>
    <p:sldId id="349" r:id="rId33"/>
    <p:sldId id="351" r:id="rId34"/>
    <p:sldId id="355" r:id="rId35"/>
    <p:sldId id="356" r:id="rId36"/>
    <p:sldId id="357" r:id="rId37"/>
    <p:sldId id="358" r:id="rId38"/>
    <p:sldId id="359" r:id="rId39"/>
    <p:sldId id="360" r:id="rId40"/>
    <p:sldId id="3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.hassan" initials="A" lastIdx="2" clrIdx="0">
    <p:extLst>
      <p:ext uri="{19B8F6BF-5375-455C-9EA6-DF929625EA0E}">
        <p15:presenceInfo xmlns:p15="http://schemas.microsoft.com/office/powerpoint/2012/main" userId="ALI.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00:04:22.00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00:04:23.0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00:12:08.30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3T00:16:33.84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12/17/2022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Student Placement</a:t>
            </a:r>
            <a:br>
              <a:rPr lang="en-US" sz="4800" dirty="0"/>
            </a:br>
            <a:r>
              <a:rPr lang="en-US" sz="4800" dirty="0"/>
              <a:t>in campus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00" y="383093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relationship between Students numbers and Salary using </a:t>
            </a:r>
            <a:r>
              <a:rPr lang="en-US" b="1" dirty="0" err="1">
                <a:solidFill>
                  <a:schemeClr val="tx1"/>
                </a:solidFill>
              </a:rPr>
              <a:t>HistPlot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86466-29F4-F639-086E-9F5500F1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5" y="1348528"/>
            <a:ext cx="9500565" cy="51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62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Salary Analysis based on different criteria using </a:t>
            </a:r>
            <a:r>
              <a:rPr lang="en-US" b="1" dirty="0" err="1">
                <a:solidFill>
                  <a:schemeClr val="tx1"/>
                </a:solidFill>
              </a:rPr>
              <a:t>SwarmPlot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DDFEF-6F8E-53D5-3DD7-A1AD3048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4125"/>
            <a:ext cx="5572502" cy="55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43FF9-113D-1221-264D-6E1252B2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9" y="1124125"/>
            <a:ext cx="5438206" cy="5391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CF7CE9-2ACE-3E0D-580A-D88F675CFF4B}"/>
                  </a:ext>
                </a:extLst>
              </p14:cNvPr>
              <p14:cNvContentPartPr/>
              <p14:nvPr/>
            </p14:nvContentPartPr>
            <p14:xfrm>
              <a:off x="5947415" y="651788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CF7CE9-2ACE-3E0D-580A-D88F675CFF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775" y="6139889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31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62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Relationship between HSC And Degree for different criteria using 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2F0C4-BC03-EB18-16F1-D42CCEB9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785"/>
            <a:ext cx="12192000" cy="41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/>
              <a:t>K-Nearest Neighbors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328297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endParaRPr lang="en-US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6" y="1910124"/>
            <a:ext cx="5060162" cy="3626610"/>
          </a:xfrm>
        </p:spPr>
        <p:txBody>
          <a:bodyPr/>
          <a:lstStyle/>
          <a:p>
            <a:r>
              <a:rPr lang="en-US" dirty="0"/>
              <a:t>KNN is used to predict category for new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uses similarity between old and new data to predict the correct category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eculidean</a:t>
            </a:r>
            <a:r>
              <a:rPr lang="en-US" dirty="0"/>
              <a:t> distance determine which neighbors are the closest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98873E77-56D9-7B8B-3E56-45BD5741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248" y="1910124"/>
            <a:ext cx="6974577" cy="35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7" y="540391"/>
            <a:ext cx="7730488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 The optimal K to apply on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B7E89-D7E4-6E3B-4610-1FB372D095F3}"/>
              </a:ext>
            </a:extLst>
          </p:cNvPr>
          <p:cNvSpPr txBox="1"/>
          <p:nvPr/>
        </p:nvSpPr>
        <p:spPr>
          <a:xfrm>
            <a:off x="7038362" y="2021746"/>
            <a:ext cx="453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We can see that k with value 8 is the optimal one and most accurate while performing on the training data by comparing different number of k neighbors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3294106-507D-F7B4-1B8D-BA31645F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604149"/>
            <a:ext cx="5435935" cy="43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209" y="2172478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46876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endParaRPr lang="en-US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174" y="1968846"/>
            <a:ext cx="5067300" cy="3379265"/>
          </a:xfrm>
        </p:spPr>
        <p:txBody>
          <a:bodyPr/>
          <a:lstStyle/>
          <a:p>
            <a:r>
              <a:rPr lang="en-US" dirty="0"/>
              <a:t>It’s a supervised ML algorithm 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Used to split and classify categories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support vector is the line that represents the end of each half </a:t>
            </a:r>
          </a:p>
          <a:p>
            <a:r>
              <a:rPr lang="en-US" dirty="0"/>
              <a:t>Maximum margin is the distance between the 2 closest points from each class </a:t>
            </a:r>
          </a:p>
          <a:p>
            <a:r>
              <a:rPr lang="en-US" dirty="0"/>
              <a:t>The optimal hyperplane is the line at which the margin is maximum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32A9C-B959-A208-CCA0-BB7A7CA5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84" y="1560513"/>
            <a:ext cx="4388753" cy="43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7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0E1BFC9-CD3A-E8E6-6F38-A4B526353FDC}"/>
              </a:ext>
            </a:extLst>
          </p:cNvPr>
          <p:cNvSpPr txBox="1"/>
          <p:nvPr/>
        </p:nvSpPr>
        <p:spPr>
          <a:xfrm>
            <a:off x="1392572" y="293615"/>
            <a:ext cx="903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Comparing the accuracy for KNN And SVM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5BF87-2153-5751-57A6-FE3E132E7A8C}"/>
              </a:ext>
            </a:extLst>
          </p:cNvPr>
          <p:cNvSpPr txBox="1"/>
          <p:nvPr/>
        </p:nvSpPr>
        <p:spPr>
          <a:xfrm>
            <a:off x="1937857" y="1661020"/>
            <a:ext cx="2298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KNN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98AC3-FF60-4A80-056D-606336B7EFC8}"/>
              </a:ext>
            </a:extLst>
          </p:cNvPr>
          <p:cNvSpPr txBox="1"/>
          <p:nvPr/>
        </p:nvSpPr>
        <p:spPr>
          <a:xfrm>
            <a:off x="8766495" y="1599465"/>
            <a:ext cx="2416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B9877-A815-716A-62DB-0F6A63DF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4" y="2818701"/>
            <a:ext cx="4963761" cy="2038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B0645-5161-3298-225D-B3AAF968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0" y="2818700"/>
            <a:ext cx="4901597" cy="20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6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Linear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8355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04" y="71880"/>
            <a:ext cx="4275138" cy="8309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8679" y="797916"/>
            <a:ext cx="4275138" cy="5770013"/>
          </a:xfrm>
        </p:spPr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Naïve-Bayes</a:t>
            </a:r>
          </a:p>
          <a:p>
            <a:r>
              <a:rPr lang="en-US" dirty="0"/>
              <a:t>Association Rules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FBA94FE-B875-C77E-6612-9EB0F6FD6E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765" r="20765"/>
          <a:stretch>
            <a:fillRect/>
          </a:stretch>
        </p:blipFill>
        <p:spPr>
          <a:xfrm>
            <a:off x="5464968" y="613214"/>
            <a:ext cx="5855754" cy="5631571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6EB8A6-E1CC-378C-14EF-EEB56249FE7B}"/>
                  </a:ext>
                </a:extLst>
              </p14:cNvPr>
              <p14:cNvContentPartPr/>
              <p14:nvPr/>
            </p14:nvContentPartPr>
            <p14:xfrm>
              <a:off x="4084960" y="43031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6EB8A6-E1CC-378C-14EF-EEB56249F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320" y="419516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EFAAB0-3924-EC1C-C441-3F678AABD89A}"/>
                  </a:ext>
                </a:extLst>
              </p14:cNvPr>
              <p14:cNvContentPartPr/>
              <p14:nvPr/>
            </p14:nvContentPartPr>
            <p14:xfrm>
              <a:off x="2264800" y="656828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EFAAB0-3924-EC1C-C441-3F678AABD8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800" y="6460289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Regression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a supervised ML algorithm 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Used to predict a value using linear regression equation</a:t>
            </a:r>
          </a:p>
          <a:p>
            <a:r>
              <a:rPr lang="en-US" dirty="0"/>
              <a:t>Linear regression finds best fit line between input x and output 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358B8B-44EC-D8D3-5008-7E14A24D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25" y="5391423"/>
            <a:ext cx="3581900" cy="98121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1E28195-A758-456A-CD9E-88CC52E1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825" y="1871714"/>
            <a:ext cx="4417150" cy="32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62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Best Fit line for linear regression between MBAP and degree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45227-771D-40CE-DC0E-24E5066F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1462584"/>
            <a:ext cx="6753137" cy="4650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65E08-379B-0CF4-1A17-EA561977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386" y="1462584"/>
            <a:ext cx="2357340" cy="46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8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K-Means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42181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K-Means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630" y="3628772"/>
            <a:ext cx="5067300" cy="2696527"/>
          </a:xfrm>
        </p:spPr>
        <p:txBody>
          <a:bodyPr/>
          <a:lstStyle/>
          <a:p>
            <a:r>
              <a:rPr lang="en-US" dirty="0"/>
              <a:t>First we define number of clusters</a:t>
            </a:r>
          </a:p>
          <a:p>
            <a:r>
              <a:rPr lang="en-US" dirty="0"/>
              <a:t>We define cluster centroids</a:t>
            </a:r>
          </a:p>
          <a:p>
            <a:r>
              <a:rPr lang="en-US" dirty="0"/>
              <a:t>We calculate the distance between 1 point and the 2 centroids and the closer centroid is the one that the point belongs to</a:t>
            </a:r>
          </a:p>
          <a:p>
            <a:r>
              <a:rPr lang="en-US" dirty="0"/>
              <a:t>We then calculate the center of a cluster by calculating the arithmetic mean of point in x and y axis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C9E7B-6AA9-FA4A-72DE-68EB44E6BB44}"/>
              </a:ext>
            </a:extLst>
          </p:cNvPr>
          <p:cNvSpPr txBox="1">
            <a:spLocks/>
          </p:cNvSpPr>
          <p:nvPr/>
        </p:nvSpPr>
        <p:spPr>
          <a:xfrm>
            <a:off x="659468" y="2797775"/>
            <a:ext cx="4275138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to works</a:t>
            </a:r>
          </a:p>
          <a:p>
            <a:endParaRPr lang="en-US" sz="400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478981F-D257-E439-C170-25F160CC674B}"/>
              </a:ext>
            </a:extLst>
          </p:cNvPr>
          <p:cNvSpPr txBox="1">
            <a:spLocks/>
          </p:cNvSpPr>
          <p:nvPr/>
        </p:nvSpPr>
        <p:spPr>
          <a:xfrm>
            <a:off x="485630" y="1712913"/>
            <a:ext cx="5067300" cy="89746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It’s an unsupervised ML algorithm </a:t>
            </a:r>
          </a:p>
          <a:p>
            <a:r>
              <a:rPr lang="en-US"/>
              <a:t>Used to solve clustering problems</a:t>
            </a:r>
          </a:p>
          <a:p>
            <a:pPr marL="0" indent="0">
              <a:buFont typeface="Wingdings" panose="05000000000000000000" pitchFamily="2" charset="2"/>
              <a:buNone/>
            </a:pPr>
            <a:br>
              <a:rPr lang="en-US"/>
            </a:br>
            <a:endParaRPr lang="en-US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/>
            </a:br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3E398E6-0C9B-11B1-11C6-FE9AF8B8C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2"/>
          <a:stretch/>
        </p:blipFill>
        <p:spPr>
          <a:xfrm>
            <a:off x="5731995" y="2189527"/>
            <a:ext cx="6190979" cy="41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17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Naïve-Bayes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376675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Naïve-Bayes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a supervised Learning algorithm </a:t>
            </a:r>
          </a:p>
          <a:p>
            <a:r>
              <a:rPr lang="en-US" dirty="0"/>
              <a:t>Used to solve classification problems</a:t>
            </a:r>
          </a:p>
          <a:p>
            <a:r>
              <a:rPr lang="en-US" dirty="0"/>
              <a:t>It’s used to determine the probability of hypothesis with prior knowledge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2FF64-51BE-E5AB-E1E2-80C83B8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263" y="186306"/>
            <a:ext cx="4081276" cy="700114"/>
          </a:xfrm>
        </p:spPr>
        <p:txBody>
          <a:bodyPr/>
          <a:lstStyle/>
          <a:p>
            <a:r>
              <a:rPr lang="en-US" sz="4400" b="1" dirty="0"/>
              <a:t>Bayes’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1FDCE-08B3-F06D-268E-CAD9138A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93" y="1535185"/>
            <a:ext cx="6081959" cy="3475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9AC49-5F35-2B06-3EFB-B199AB8A071E}"/>
              </a:ext>
            </a:extLst>
          </p:cNvPr>
          <p:cNvSpPr txBox="1"/>
          <p:nvPr/>
        </p:nvSpPr>
        <p:spPr>
          <a:xfrm>
            <a:off x="0" y="1400962"/>
            <a:ext cx="46475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We get posterior probability for the likelihood of the evidence to happen</a:t>
            </a:r>
          </a:p>
          <a:p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Then we get posterior probability for unlikelihood of the evidence to happen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We compare the 2 probabilities with each other 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The bigger probability is the one that is likely to happen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r>
              <a:rPr lang="en-US" sz="2000" b="1" dirty="0"/>
              <a:t>The process depends on random guesses of points and calculating its probability that’s why it’s called naive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160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62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Applying naïve bayes on data set to predict salary based on random guesses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DD080-053F-3A68-F897-68A1D764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1" y="1558229"/>
            <a:ext cx="6710335" cy="42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7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Association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348987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Association Rules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120" y="1636209"/>
            <a:ext cx="6445075" cy="4504532"/>
          </a:xfrm>
        </p:spPr>
        <p:txBody>
          <a:bodyPr/>
          <a:lstStyle/>
          <a:p>
            <a:r>
              <a:rPr lang="en-US" dirty="0"/>
              <a:t>It’s an unsupervised Learning technique </a:t>
            </a:r>
          </a:p>
          <a:p>
            <a:r>
              <a:rPr lang="en-US" dirty="0"/>
              <a:t>It’s used to check for dependencies between data items and acts accordingly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  <a:r>
              <a:rPr lang="en-US" sz="3600" b="1" dirty="0"/>
              <a:t>types of Association Rules:</a:t>
            </a:r>
          </a:p>
          <a:p>
            <a:pPr marL="0" indent="0">
              <a:buNone/>
            </a:pPr>
            <a:r>
              <a:rPr lang="en-US" sz="2400" b="1" dirty="0"/>
              <a:t>-</a:t>
            </a:r>
            <a:r>
              <a:rPr lang="en-US" sz="2400" b="1" dirty="0" err="1"/>
              <a:t>Apriori</a:t>
            </a:r>
            <a:r>
              <a:rPr lang="en-US" sz="2400" b="1" dirty="0"/>
              <a:t> algorithm</a:t>
            </a:r>
          </a:p>
          <a:p>
            <a:pPr marL="0" indent="0">
              <a:buNone/>
            </a:pPr>
            <a:r>
              <a:rPr lang="en-US" sz="2400" b="1" dirty="0"/>
              <a:t>-Eclat algorithm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77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Placement Year is a very important role in helping students and undergraduates in gaining experience by working full time jobs in this year in an industry of their choice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2FF64-51BE-E5AB-E1E2-80C83B8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262" y="186306"/>
            <a:ext cx="4492337" cy="700114"/>
          </a:xfrm>
        </p:spPr>
        <p:txBody>
          <a:bodyPr/>
          <a:lstStyle/>
          <a:p>
            <a:r>
              <a:rPr lang="en-US" sz="4400" b="1" dirty="0"/>
              <a:t>Association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AC49-5F35-2B06-3EFB-B199AB8A071E}"/>
              </a:ext>
            </a:extLst>
          </p:cNvPr>
          <p:cNvSpPr txBox="1"/>
          <p:nvPr/>
        </p:nvSpPr>
        <p:spPr>
          <a:xfrm>
            <a:off x="119281" y="969278"/>
            <a:ext cx="68571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Association rules finds relationships and associations between data items in a data set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-It shows how frequently an item occurs in a transaction with the use of some metrics like: support and confidence</a:t>
            </a:r>
          </a:p>
          <a:p>
            <a:endParaRPr lang="en-US" sz="2000" b="1" dirty="0"/>
          </a:p>
          <a:p>
            <a:r>
              <a:rPr lang="en-US" sz="2000" b="1" dirty="0"/>
              <a:t>-support: it’s the frequency of an item appeared in dataset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-confidence: it shows how often 2 items occur together in a dataset when the occurrence of one of them is already given</a:t>
            </a:r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6A07E-532A-BE69-B996-56FCC52B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5" y="2940832"/>
            <a:ext cx="4324495" cy="1560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D2A1-FE75-3343-FA70-D4518BB7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5" y="5067484"/>
            <a:ext cx="4324495" cy="16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84425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4431717" cy="830997"/>
          </a:xfrm>
        </p:spPr>
        <p:txBody>
          <a:bodyPr/>
          <a:lstStyle/>
          <a:p>
            <a:r>
              <a:rPr lang="en-US" sz="4000" dirty="0"/>
              <a:t>Logistic Regression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120" y="1636209"/>
            <a:ext cx="6445075" cy="4504532"/>
          </a:xfrm>
        </p:spPr>
        <p:txBody>
          <a:bodyPr/>
          <a:lstStyle/>
          <a:p>
            <a:r>
              <a:rPr lang="en-US" dirty="0"/>
              <a:t>It’s a supervised Learning technique </a:t>
            </a:r>
          </a:p>
          <a:p>
            <a:r>
              <a:rPr lang="en-US" dirty="0"/>
              <a:t>It’s used to solve classification problems</a:t>
            </a:r>
          </a:p>
          <a:p>
            <a:r>
              <a:rPr lang="en-US" dirty="0"/>
              <a:t>Unlike linear regression, logistic regression used to predict discrete values like 0 or 1</a:t>
            </a:r>
          </a:p>
          <a:p>
            <a:r>
              <a:rPr lang="en-US" dirty="0"/>
              <a:t>We fit an S shaped curve to predict maximum values 0 or 1</a:t>
            </a:r>
          </a:p>
          <a:p>
            <a:r>
              <a:rPr lang="en-US" dirty="0"/>
              <a:t>We used the sigmoid function to map the predicted value to probabilities (between 0 and 1)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  <a:endParaRPr lang="en-US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12C164-E510-83B5-FDBA-CF2E2C17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4301848"/>
            <a:ext cx="4880154" cy="572156"/>
          </a:xfrm>
          <a:prstGeom prst="rect">
            <a:avLst/>
          </a:prstGeom>
        </p:spPr>
      </p:pic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CA496F23-5F7C-CABF-8BB1-43214D8A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514" y="2000249"/>
            <a:ext cx="4973835" cy="31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322278"/>
            <a:ext cx="11923002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Applying logistic regression to determine if student is placed or not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07CA845-3257-8482-4679-8FF61C6E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" y="2508308"/>
            <a:ext cx="5746199" cy="1853968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8EC6C4C-981F-F4D2-9755-A4F0C86B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36" y="2508308"/>
            <a:ext cx="5486161" cy="1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0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081" y="1641047"/>
            <a:ext cx="3924934" cy="1695637"/>
          </a:xfrm>
        </p:spPr>
        <p:txBody>
          <a:bodyPr/>
          <a:lstStyle/>
          <a:p>
            <a:pPr rtl="0" eaLnBrk="1" latinLnBrk="0" hangingPunct="1"/>
            <a:r>
              <a:rPr lang="en-US" dirty="0"/>
              <a:t>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4249090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4431717" cy="830997"/>
          </a:xfrm>
        </p:spPr>
        <p:txBody>
          <a:bodyPr/>
          <a:lstStyle/>
          <a:p>
            <a:r>
              <a:rPr lang="en-US" sz="4000" dirty="0"/>
              <a:t>Decision tree</a:t>
            </a:r>
          </a:p>
          <a:p>
            <a:endParaRPr lang="en-US" sz="4000" dirty="0"/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120" y="1636209"/>
            <a:ext cx="6445075" cy="4504532"/>
          </a:xfrm>
        </p:spPr>
        <p:txBody>
          <a:bodyPr/>
          <a:lstStyle/>
          <a:p>
            <a:r>
              <a:rPr lang="en-US" dirty="0"/>
              <a:t>It’s a supervised Learning technique</a:t>
            </a:r>
          </a:p>
          <a:p>
            <a:r>
              <a:rPr lang="en-US" dirty="0"/>
              <a:t>It’s a tree structured classifier where </a:t>
            </a:r>
            <a:r>
              <a:rPr lang="en-US" b="1" dirty="0"/>
              <a:t>branches</a:t>
            </a:r>
            <a:r>
              <a:rPr lang="en-US" dirty="0"/>
              <a:t> represents decision rules, </a:t>
            </a:r>
            <a:r>
              <a:rPr lang="en-US" b="1" dirty="0"/>
              <a:t>internal nodes </a:t>
            </a:r>
            <a:r>
              <a:rPr lang="en-US" dirty="0"/>
              <a:t>represents feature of dataset and </a:t>
            </a:r>
            <a:r>
              <a:rPr lang="en-US" b="1" dirty="0"/>
              <a:t>leaf node </a:t>
            </a:r>
            <a:r>
              <a:rPr lang="en-US" dirty="0"/>
              <a:t>represents the outcome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62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Applying Decision tree on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A2E44-3E9F-3A65-0719-4B260C33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4" y="1320800"/>
            <a:ext cx="7529390" cy="43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598" y="148389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Applying Decision tree on data set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F68CF24-6D23-812F-7788-75F5C9F1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755341"/>
            <a:ext cx="10464800" cy="56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1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Preprocessing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6B7B5-1233-AB67-FD1B-26AB4E12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60" y="722546"/>
            <a:ext cx="5430488" cy="830997"/>
          </a:xfrm>
        </p:spPr>
        <p:txBody>
          <a:bodyPr/>
          <a:lstStyle/>
          <a:p>
            <a:r>
              <a:rPr lang="en-US" sz="3600" dirty="0"/>
              <a:t>Data before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60E065-12EE-885B-B5E3-24BAC8866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760" y="2061363"/>
            <a:ext cx="5080000" cy="438150"/>
          </a:xfrm>
        </p:spPr>
        <p:txBody>
          <a:bodyPr/>
          <a:lstStyle/>
          <a:p>
            <a:r>
              <a:rPr lang="en-US" dirty="0"/>
              <a:t>Checking For Null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31F0B4-DF4B-7920-6CED-645819BEB5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“Salary” Column With null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5404F-12F0-0902-19E1-DF529CD6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6" y="2631331"/>
            <a:ext cx="4964245" cy="3504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87EE21-BC30-EB67-5D19-7413F123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43" y="2572607"/>
            <a:ext cx="286669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Using Mean strategy to fill null values using ‘</a:t>
            </a:r>
            <a:r>
              <a:rPr lang="en-US" dirty="0" err="1">
                <a:latin typeface="Calibri Light" panose="020F0302020204030204" pitchFamily="34" charset="0"/>
                <a:ea typeface="+mn-ea"/>
                <a:cs typeface="+mn-cs"/>
              </a:rPr>
              <a:t>fillna</a:t>
            </a: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’ function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3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B8A65981-F93F-44A4-DFA3-934E4860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60" y="722546"/>
            <a:ext cx="5430488" cy="830997"/>
          </a:xfrm>
        </p:spPr>
        <p:txBody>
          <a:bodyPr/>
          <a:lstStyle/>
          <a:p>
            <a:r>
              <a:rPr lang="en-US" sz="3600" dirty="0"/>
              <a:t>Data After Preprocessing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377D489-5AA4-B888-2E0F-05A3AE7B38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760" y="2061363"/>
            <a:ext cx="5080000" cy="438150"/>
          </a:xfrm>
        </p:spPr>
        <p:txBody>
          <a:bodyPr/>
          <a:lstStyle/>
          <a:p>
            <a:r>
              <a:rPr lang="en-US" dirty="0"/>
              <a:t>Checking For Null Values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8D1FBDB-16E0-B60E-78D6-CAE290AF0DA9}"/>
              </a:ext>
            </a:extLst>
          </p:cNvPr>
          <p:cNvSpPr txBox="1">
            <a:spLocks/>
          </p:cNvSpPr>
          <p:nvPr/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“Salary” Column Without null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D6B79E-CFA6-183F-00B1-98D81266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" y="2700604"/>
            <a:ext cx="4220164" cy="30674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2FB57-6F89-93D1-7131-B6E29A92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092" y="2596388"/>
            <a:ext cx="239110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/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26056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5D245-DA78-C564-8D60-97218A35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80" y="498446"/>
            <a:ext cx="11340000" cy="7001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Comparing Student Placement Based On Different Criteria Using </a:t>
            </a:r>
            <a:r>
              <a:rPr lang="en-US" b="1" dirty="0" err="1">
                <a:solidFill>
                  <a:schemeClr val="tx1"/>
                </a:solidFill>
              </a:rPr>
              <a:t>CountPlot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9B1FB-5A84-E4B8-98F5-F2F216A7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7" y="1546035"/>
            <a:ext cx="3638228" cy="479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FEDBE-A2BF-1C28-8A12-35AD90CC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42" y="1546035"/>
            <a:ext cx="3348463" cy="479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5E867-7E54-789F-2FAD-6402BE518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713" y="1546036"/>
            <a:ext cx="3445280" cy="4790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0C3685-B8F6-D76A-6F3A-15C6CE1FBA85}"/>
                  </a:ext>
                </a:extLst>
              </p14:cNvPr>
              <p14:cNvContentPartPr/>
              <p14:nvPr/>
            </p14:nvContentPartPr>
            <p14:xfrm>
              <a:off x="3556655" y="109844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0C3685-B8F6-D76A-6F3A-15C6CE1FBA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3655" y="720809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53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1436</TotalTime>
  <Words>747</Words>
  <Application>Microsoft Office PowerPoint</Application>
  <PresentationFormat>Widescreen</PresentationFormat>
  <Paragraphs>132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Corbel</vt:lpstr>
      <vt:lpstr>Wingdings</vt:lpstr>
      <vt:lpstr>Office Theme</vt:lpstr>
      <vt:lpstr>Student Placement in campus</vt:lpstr>
      <vt:lpstr>Agenda</vt:lpstr>
      <vt:lpstr>Introduction</vt:lpstr>
      <vt:lpstr>Preprocessing</vt:lpstr>
      <vt:lpstr>Data before Preprocessing</vt:lpstr>
      <vt:lpstr>Using Mean strategy to fill null values using ‘fillna’ function</vt:lpstr>
      <vt:lpstr>Data After Preprocessing</vt:lpstr>
      <vt:lpstr>Visualization</vt:lpstr>
      <vt:lpstr>Comparing Student Placement Based On Different Criteria Using CountPlot</vt:lpstr>
      <vt:lpstr>The relationship between Students numbers and Salary using HistPlot</vt:lpstr>
      <vt:lpstr>Salary Analysis based on different criteria using SwarmPlot</vt:lpstr>
      <vt:lpstr>Relationship between HSC And Degree for different criteria using scatter plot</vt:lpstr>
      <vt:lpstr>K-Nearest Neighbors</vt:lpstr>
      <vt:lpstr>KNN </vt:lpstr>
      <vt:lpstr>Finding The optimal K to apply on dataset</vt:lpstr>
      <vt:lpstr>SVM</vt:lpstr>
      <vt:lpstr>SVM </vt:lpstr>
      <vt:lpstr>PowerPoint Presentation</vt:lpstr>
      <vt:lpstr>Linear Regression</vt:lpstr>
      <vt:lpstr>Linear Regression </vt:lpstr>
      <vt:lpstr>Best Fit line for linear regression between MBAP and degree</vt:lpstr>
      <vt:lpstr>K-Means</vt:lpstr>
      <vt:lpstr>K-Means </vt:lpstr>
      <vt:lpstr>Naïve-Bayes</vt:lpstr>
      <vt:lpstr>Naïve-Bayes </vt:lpstr>
      <vt:lpstr>Bayes’ Theorem</vt:lpstr>
      <vt:lpstr>Applying naïve bayes on data set to predict salary based on random guesses</vt:lpstr>
      <vt:lpstr>Association Rules</vt:lpstr>
      <vt:lpstr>Association Rules </vt:lpstr>
      <vt:lpstr>Association Rules</vt:lpstr>
      <vt:lpstr>Logistic Regression</vt:lpstr>
      <vt:lpstr>Logistic Regression </vt:lpstr>
      <vt:lpstr>Applying logistic regression to determine if student is placed or not</vt:lpstr>
      <vt:lpstr>Decision Tree</vt:lpstr>
      <vt:lpstr>Decision tree </vt:lpstr>
      <vt:lpstr>Applying Decision tree on data set </vt:lpstr>
      <vt:lpstr>Applying Decision tree on data 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Placement in campus</dc:title>
  <dc:creator>ALI.hassan</dc:creator>
  <cp:lastModifiedBy>ALI.hassan</cp:lastModifiedBy>
  <cp:revision>7</cp:revision>
  <dcterms:created xsi:type="dcterms:W3CDTF">2022-12-02T16:26:38Z</dcterms:created>
  <dcterms:modified xsi:type="dcterms:W3CDTF">2022-12-16T22:50:09Z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