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6" d="100"/>
          <a:sy n="96" d="100"/>
        </p:scale>
        <p:origin x="-149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895600"/>
            <a:ext cx="7851648" cy="1828800"/>
          </a:xfrm>
        </p:spPr>
        <p:txBody>
          <a:bodyPr>
            <a:normAutofit/>
          </a:bodyPr>
          <a:lstStyle/>
          <a:p>
            <a:pPr algn="l"/>
            <a:r>
              <a:rPr lang="en-IN" sz="2400" dirty="0" smtClean="0"/>
              <a:t>Group </a:t>
            </a:r>
            <a:r>
              <a:rPr lang="en-IN" sz="2400" dirty="0" smtClean="0"/>
              <a:t>Members</a:t>
            </a:r>
            <a:br>
              <a:rPr lang="en-IN" sz="2400" dirty="0" smtClean="0"/>
            </a:br>
            <a:r>
              <a:rPr lang="en-IN" sz="2400" dirty="0" smtClean="0"/>
              <a:t/>
            </a:r>
            <a:br>
              <a:rPr lang="en-IN" sz="2400" dirty="0" smtClean="0"/>
            </a:br>
            <a:r>
              <a:rPr lang="en-IN" sz="2000" b="0" dirty="0" err="1" smtClean="0"/>
              <a:t>Shaik</a:t>
            </a:r>
            <a:r>
              <a:rPr lang="en-IN" sz="2000" b="0" dirty="0" smtClean="0"/>
              <a:t> Ali Ashraf</a:t>
            </a:r>
            <a:r>
              <a:rPr lang="en-IN" sz="2000" b="0" dirty="0" smtClean="0"/>
              <a:t/>
            </a:r>
            <a:br>
              <a:rPr lang="en-IN" sz="2000" b="0" dirty="0" smtClean="0"/>
            </a:br>
            <a:r>
              <a:rPr lang="en-US" sz="2000" b="0" dirty="0" err="1" smtClean="0"/>
              <a:t>Suraj</a:t>
            </a:r>
            <a:r>
              <a:rPr lang="en-US" sz="2000" b="0" dirty="0" smtClean="0"/>
              <a:t> </a:t>
            </a:r>
            <a:r>
              <a:rPr lang="en-US" sz="2000" b="0" dirty="0" err="1" smtClean="0"/>
              <a:t>Dhamdhere</a:t>
            </a:r>
            <a:r>
              <a:rPr lang="en-IN" sz="2000" b="0" dirty="0" smtClean="0"/>
              <a:t/>
            </a:r>
            <a:br>
              <a:rPr lang="en-IN" sz="2000" b="0" dirty="0" smtClean="0"/>
            </a:br>
            <a:r>
              <a:rPr lang="en-US" sz="2000" b="0" dirty="0" err="1" smtClean="0"/>
              <a:t>Apoorv</a:t>
            </a:r>
            <a:r>
              <a:rPr lang="en-US" sz="2000" b="0" dirty="0" smtClean="0"/>
              <a:t> </a:t>
            </a:r>
            <a:r>
              <a:rPr lang="en-US" sz="2000" b="0" dirty="0" err="1" smtClean="0"/>
              <a:t>Sarvesh</a:t>
            </a:r>
            <a:endParaRPr lang="en-US" sz="2000" b="0" dirty="0"/>
          </a:p>
        </p:txBody>
      </p:sp>
      <p:sp>
        <p:nvSpPr>
          <p:cNvPr id="3" name="Subtitle 2"/>
          <p:cNvSpPr>
            <a:spLocks noGrp="1"/>
          </p:cNvSpPr>
          <p:nvPr>
            <p:ph type="subTitle" idx="1"/>
          </p:nvPr>
        </p:nvSpPr>
        <p:spPr>
          <a:xfrm>
            <a:off x="609600" y="990600"/>
            <a:ext cx="7772400" cy="1524000"/>
          </a:xfrm>
        </p:spPr>
        <p:txBody>
          <a:bodyPr>
            <a:normAutofit/>
          </a:bodyPr>
          <a:lstStyle/>
          <a:p>
            <a:pPr algn="l"/>
            <a:r>
              <a:rPr lang="en-IN" sz="4400" b="1" dirty="0" smtClean="0"/>
              <a:t>LEAD SCORE CASE STUDY</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457200" y="1935480"/>
            <a:ext cx="8229600" cy="4770120"/>
          </a:xfrm>
        </p:spPr>
        <p:txBody>
          <a:bodyPr/>
          <a:lstStyle/>
          <a:p>
            <a:pPr>
              <a:buNone/>
            </a:pPr>
            <a:r>
              <a:rPr lang="en-US" sz="1400" dirty="0" smtClean="0"/>
              <a:t>The variables that mattered the most in the potential buyers are :</a:t>
            </a:r>
          </a:p>
          <a:p>
            <a:r>
              <a:rPr lang="en-US" sz="1400" dirty="0" smtClean="0"/>
              <a:t>The total time spend on the Website.</a:t>
            </a:r>
          </a:p>
          <a:p>
            <a:r>
              <a:rPr lang="en-US" sz="1400" dirty="0" smtClean="0"/>
              <a:t>Total number of visits</a:t>
            </a:r>
          </a:p>
          <a:p>
            <a:r>
              <a:rPr lang="en-US" sz="1400" dirty="0" smtClean="0"/>
              <a:t>When the lead source was:</a:t>
            </a:r>
          </a:p>
          <a:p>
            <a:pPr marL="342900" indent="-342900">
              <a:buFont typeface="+mj-lt"/>
              <a:buAutoNum type="arabicPeriod"/>
            </a:pPr>
            <a:r>
              <a:rPr lang="en-US" sz="1400" dirty="0" smtClean="0"/>
              <a:t> Google </a:t>
            </a:r>
          </a:p>
          <a:p>
            <a:pPr marL="342900" indent="-342900">
              <a:buFont typeface="+mj-lt"/>
              <a:buAutoNum type="arabicPeriod"/>
            </a:pPr>
            <a:r>
              <a:rPr lang="en-US" sz="1400" dirty="0" smtClean="0"/>
              <a:t> Direct traffic</a:t>
            </a:r>
          </a:p>
          <a:p>
            <a:pPr marL="342900" indent="-342900">
              <a:buFont typeface="+mj-lt"/>
              <a:buAutoNum type="arabicPeriod"/>
            </a:pPr>
            <a:r>
              <a:rPr lang="en-US" sz="1400" dirty="0" smtClean="0"/>
              <a:t>Organic search </a:t>
            </a:r>
          </a:p>
          <a:p>
            <a:pPr marL="342900" indent="-342900">
              <a:buFont typeface="+mj-lt"/>
              <a:buAutoNum type="arabicPeriod"/>
            </a:pPr>
            <a:r>
              <a:rPr lang="en-US" sz="1400" dirty="0" smtClean="0"/>
              <a:t> </a:t>
            </a:r>
            <a:r>
              <a:rPr lang="en-US" sz="1400" dirty="0" err="1" smtClean="0"/>
              <a:t>Welingak</a:t>
            </a:r>
            <a:r>
              <a:rPr lang="en-US" sz="1400" dirty="0" smtClean="0"/>
              <a:t> website</a:t>
            </a:r>
          </a:p>
          <a:p>
            <a:pPr marL="342900" indent="-342900"/>
            <a:r>
              <a:rPr lang="en-US" sz="1400" dirty="0" smtClean="0"/>
              <a:t>When the last activity was: </a:t>
            </a:r>
          </a:p>
          <a:p>
            <a:pPr marL="342900" indent="-342900">
              <a:buFont typeface="+mj-lt"/>
              <a:buAutoNum type="arabicPeriod"/>
            </a:pPr>
            <a:r>
              <a:rPr lang="en-US" sz="1400" dirty="0" smtClean="0"/>
              <a:t>SMS</a:t>
            </a:r>
          </a:p>
          <a:p>
            <a:pPr marL="342900" indent="-342900">
              <a:buFont typeface="+mj-lt"/>
              <a:buAutoNum type="arabicPeriod"/>
            </a:pPr>
            <a:r>
              <a:rPr lang="en-US" sz="1400" dirty="0" err="1" smtClean="0"/>
              <a:t>Olark</a:t>
            </a:r>
            <a:r>
              <a:rPr lang="en-US" sz="1400" dirty="0" smtClean="0"/>
              <a:t> chat conversation</a:t>
            </a:r>
          </a:p>
          <a:p>
            <a:pPr marL="342900" indent="-342900"/>
            <a:r>
              <a:rPr lang="en-US" sz="1400" dirty="0" smtClean="0"/>
              <a:t>When the lead origin is Lead add format.</a:t>
            </a:r>
          </a:p>
          <a:p>
            <a:pPr marL="342900" indent="-342900"/>
            <a:r>
              <a:rPr lang="en-US" sz="1400" dirty="0" smtClean="0"/>
              <a:t>When their current occupation is as a working professional. Keeping these in mind the X Education can flourish as they have a very high chance to get almost all the potential buyers to change their mind and buy their courses.</a:t>
            </a:r>
          </a:p>
          <a:p>
            <a:pPr>
              <a:buNone/>
            </a:pPr>
            <a:endParaRPr lang="en-US" sz="1400" dirty="0" smtClean="0"/>
          </a:p>
          <a:p>
            <a:pPr>
              <a:buNone/>
            </a:pP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32688"/>
          </a:xfrm>
        </p:spPr>
        <p:txBody>
          <a:bodyPr/>
          <a:lstStyle/>
          <a:p>
            <a:r>
              <a:rPr lang="en-IN" sz="4000" dirty="0" smtClean="0"/>
              <a:t>Problem Statement</a:t>
            </a:r>
            <a:endParaRPr lang="en-US" dirty="0"/>
          </a:p>
        </p:txBody>
      </p:sp>
      <p:sp>
        <p:nvSpPr>
          <p:cNvPr id="3" name="Content Placeholder 2"/>
          <p:cNvSpPr>
            <a:spLocks noGrp="1"/>
          </p:cNvSpPr>
          <p:nvPr>
            <p:ph idx="1"/>
          </p:nvPr>
        </p:nvSpPr>
        <p:spPr>
          <a:xfrm>
            <a:off x="457200" y="1935480"/>
            <a:ext cx="8229600" cy="2331720"/>
          </a:xfrm>
        </p:spPr>
        <p:txBody>
          <a:bodyPr>
            <a:normAutofit/>
          </a:bodyPr>
          <a:lstStyle/>
          <a:p>
            <a:r>
              <a:rPr lang="en-US" sz="1600" dirty="0" smtClean="0"/>
              <a:t>X Education sells online courses to industry professionals.</a:t>
            </a:r>
          </a:p>
          <a:p>
            <a:r>
              <a:rPr lang="en-US" sz="1600" dirty="0" smtClean="0"/>
              <a:t>X Education gets a lot of leads, its lead conversion rate is very poor. For example, if, say, they acquire 100 leads in a day, only about 30 of them are converted. </a:t>
            </a:r>
          </a:p>
          <a:p>
            <a:r>
              <a:rPr lang="en-US" sz="1600" dirty="0" smtClean="0"/>
              <a:t>To make this process more efficient, the company wishes to identify the most potential leads, also known as ‘Hot Leads’.</a:t>
            </a:r>
          </a:p>
          <a:p>
            <a:r>
              <a:rPr lang="en-US" sz="1600" dirty="0" smtClean="0"/>
              <a:t>If they successfully identify this set of leads, the lead conversion rate should go up as the sales team will now be focusing more on communicating with the potential leads rather than making calls to everyone.</a:t>
            </a:r>
          </a:p>
          <a:p>
            <a:endParaRPr lang="en-IN" sz="1600" dirty="0" smtClean="0"/>
          </a:p>
          <a:p>
            <a:pPr>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Objective:</a:t>
            </a:r>
            <a:endParaRPr lang="en-US" dirty="0"/>
          </a:p>
        </p:txBody>
      </p:sp>
      <p:sp>
        <p:nvSpPr>
          <p:cNvPr id="4" name="Content Placeholder 2"/>
          <p:cNvSpPr txBox="1">
            <a:spLocks noGrp="1"/>
          </p:cNvSpPr>
          <p:nvPr>
            <p:ph idx="1"/>
          </p:nvPr>
        </p:nvSpPr>
        <p:spPr>
          <a:prstGeom prst="rect">
            <a:avLst/>
          </a:prstGeom>
        </p:spPr>
        <p:txBody>
          <a:bodyPr vert="horz">
            <a:normAutofit/>
          </a:bodyPr>
          <a:lstStyle/>
          <a:p>
            <a:pPr marL="274320" lvl="0" indent="-274320">
              <a:spcBef>
                <a:spcPct val="20000"/>
              </a:spcBef>
              <a:buClr>
                <a:schemeClr val="accent3"/>
              </a:buClr>
              <a:buSzPct val="95000"/>
              <a:buNone/>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r>
              <a:rPr lang="en-US" sz="1600" dirty="0" smtClean="0"/>
              <a:t>The company requires a model to be built for selecting most promising leads.</a:t>
            </a:r>
          </a:p>
          <a:p>
            <a:r>
              <a:rPr lang="en-US" sz="1600" dirty="0" smtClean="0"/>
              <a:t>Lead score to be given to each leads such that it indicates how promising the lead could be. The higher the lead score the more promising the lead to get converted, the lower it is the lesser the chances of conversion</a:t>
            </a:r>
          </a:p>
          <a:p>
            <a:r>
              <a:rPr lang="en-US" sz="1600" dirty="0" smtClean="0"/>
              <a:t>The model to be built in lead conversion rate around 80% or more.</a:t>
            </a:r>
          </a:p>
          <a:p>
            <a:pPr marL="274320" lvl="0" indent="-274320">
              <a:spcBef>
                <a:spcPct val="20000"/>
              </a:spcBef>
              <a:buClr>
                <a:schemeClr val="accent3"/>
              </a:buClr>
              <a:buSzPct val="95000"/>
              <a:buFont typeface="Arial" pitchFamily="34" charset="0"/>
              <a:buChar cha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a:t>
            </a:r>
            <a:endParaRPr lang="en-US" dirty="0"/>
          </a:p>
        </p:txBody>
      </p:sp>
      <p:sp>
        <p:nvSpPr>
          <p:cNvPr id="3" name="Content Placeholder 2"/>
          <p:cNvSpPr>
            <a:spLocks noGrp="1"/>
          </p:cNvSpPr>
          <p:nvPr>
            <p:ph idx="1"/>
          </p:nvPr>
        </p:nvSpPr>
        <p:spPr/>
        <p:txBody>
          <a:bodyPr>
            <a:normAutofit/>
          </a:bodyPr>
          <a:lstStyle/>
          <a:p>
            <a:r>
              <a:rPr lang="en-US" sz="1800" dirty="0" smtClean="0"/>
              <a:t>Import data</a:t>
            </a:r>
          </a:p>
          <a:p>
            <a:r>
              <a:rPr lang="en-US" sz="1800" dirty="0" smtClean="0"/>
              <a:t>Clean and prepare the acquired data for further analysis</a:t>
            </a:r>
          </a:p>
          <a:p>
            <a:r>
              <a:rPr lang="en-US" sz="1800" dirty="0" smtClean="0"/>
              <a:t>Exploratory data analysis for figuring out most helpful attributes for conversion</a:t>
            </a:r>
          </a:p>
          <a:p>
            <a:r>
              <a:rPr lang="en-US" sz="1800" dirty="0" smtClean="0"/>
              <a:t>Scaling features</a:t>
            </a:r>
          </a:p>
          <a:p>
            <a:r>
              <a:rPr lang="en-US" sz="1800" dirty="0" smtClean="0"/>
              <a:t>Prepare the data for model building</a:t>
            </a:r>
          </a:p>
          <a:p>
            <a:r>
              <a:rPr lang="en-US" sz="1800" dirty="0" smtClean="0"/>
              <a:t>﻿Build a logistic regression model</a:t>
            </a:r>
          </a:p>
          <a:p>
            <a:r>
              <a:rPr lang="en-US" sz="1800" dirty="0" smtClean="0"/>
              <a:t>﻿﻿Assign a lead score for each leads</a:t>
            </a:r>
          </a:p>
          <a:p>
            <a:r>
              <a:rPr lang="en-US" sz="1800" dirty="0" smtClean="0"/>
              <a:t>Test the model on train set</a:t>
            </a:r>
          </a:p>
          <a:p>
            <a:r>
              <a:rPr lang="en-US" sz="1800" dirty="0" smtClean="0"/>
              <a:t>﻿﻿Evaluate model by different measures and metrics</a:t>
            </a:r>
            <a:br>
              <a:rPr lang="en-US" sz="1800" dirty="0" smtClean="0"/>
            </a:br>
            <a:r>
              <a:rPr lang="en-US" sz="1800" dirty="0" smtClean="0"/>
              <a:t>Test the model on test set</a:t>
            </a:r>
          </a:p>
          <a:p>
            <a:r>
              <a:rPr lang="en-US" sz="1800" dirty="0" smtClean="0"/>
              <a:t>﻿﻿Measure the accuracy of the model and other metrics for evaluation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smtClean="0"/>
              <a:t>EXPLORATORY DATA ANALYSIS</a:t>
            </a:r>
            <a:endParaRPr lang="en-US" dirty="0"/>
          </a:p>
        </p:txBody>
      </p:sp>
      <p:pic>
        <p:nvPicPr>
          <p:cNvPr id="4" name="Content Placeholder 3" descr="download.png"/>
          <p:cNvPicPr>
            <a:picLocks noGrp="1" noChangeAspect="1"/>
          </p:cNvPicPr>
          <p:nvPr>
            <p:ph idx="1"/>
          </p:nvPr>
        </p:nvPicPr>
        <p:blipFill>
          <a:blip r:embed="rId2"/>
          <a:stretch>
            <a:fillRect/>
          </a:stretch>
        </p:blipFill>
        <p:spPr>
          <a:xfrm>
            <a:off x="1371600" y="1752600"/>
            <a:ext cx="6068618" cy="2667000"/>
          </a:xfrm>
        </p:spPr>
      </p:pic>
      <p:pic>
        <p:nvPicPr>
          <p:cNvPr id="5" name="Content Placeholder 3" descr="download (1).png"/>
          <p:cNvPicPr>
            <a:picLocks noChangeAspect="1"/>
          </p:cNvPicPr>
          <p:nvPr/>
        </p:nvPicPr>
        <p:blipFill>
          <a:blip r:embed="rId3"/>
          <a:stretch>
            <a:fillRect/>
          </a:stretch>
        </p:blipFill>
        <p:spPr>
          <a:xfrm>
            <a:off x="685800" y="4343400"/>
            <a:ext cx="7847620" cy="21738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2).png"/>
          <p:cNvPicPr>
            <a:picLocks noGrp="1" noChangeAspect="1"/>
          </p:cNvPicPr>
          <p:nvPr>
            <p:ph idx="1"/>
          </p:nvPr>
        </p:nvPicPr>
        <p:blipFill>
          <a:blip r:embed="rId2"/>
          <a:stretch>
            <a:fillRect/>
          </a:stretch>
        </p:blipFill>
        <p:spPr>
          <a:xfrm>
            <a:off x="76200" y="914401"/>
            <a:ext cx="8610600" cy="2971799"/>
          </a:xfrm>
        </p:spPr>
      </p:pic>
      <p:pic>
        <p:nvPicPr>
          <p:cNvPr id="5" name="Content Placeholder 3" descr="download (3).png"/>
          <p:cNvPicPr>
            <a:picLocks noChangeAspect="1"/>
          </p:cNvPicPr>
          <p:nvPr/>
        </p:nvPicPr>
        <p:blipFill>
          <a:blip r:embed="rId3"/>
          <a:stretch>
            <a:fillRect/>
          </a:stretch>
        </p:blipFill>
        <p:spPr>
          <a:xfrm>
            <a:off x="381000" y="4114800"/>
            <a:ext cx="8458200" cy="2743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ownload (5).png"/>
          <p:cNvPicPr>
            <a:picLocks noGrp="1" noChangeAspect="1"/>
          </p:cNvPicPr>
          <p:nvPr>
            <p:ph idx="1"/>
          </p:nvPr>
        </p:nvPicPr>
        <p:blipFill>
          <a:blip r:embed="rId2"/>
          <a:stretch>
            <a:fillRect/>
          </a:stretch>
        </p:blipFill>
        <p:spPr>
          <a:xfrm>
            <a:off x="685800" y="1981200"/>
            <a:ext cx="4456596" cy="4353298"/>
          </a:xfrm>
        </p:spPr>
      </p:pic>
      <p:pic>
        <p:nvPicPr>
          <p:cNvPr id="5" name="Content Placeholder 3" descr="download (4).png"/>
          <p:cNvPicPr>
            <a:picLocks noChangeAspect="1"/>
          </p:cNvPicPr>
          <p:nvPr/>
        </p:nvPicPr>
        <p:blipFill>
          <a:blip r:embed="rId3"/>
          <a:stretch>
            <a:fillRect/>
          </a:stretch>
        </p:blipFill>
        <p:spPr>
          <a:xfrm>
            <a:off x="5562600" y="2057400"/>
            <a:ext cx="3581400" cy="43894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US" dirty="0"/>
          </a:p>
        </p:txBody>
      </p:sp>
      <p:sp>
        <p:nvSpPr>
          <p:cNvPr id="3" name="Content Placeholder 2"/>
          <p:cNvSpPr>
            <a:spLocks noGrp="1"/>
          </p:cNvSpPr>
          <p:nvPr>
            <p:ph idx="1"/>
          </p:nvPr>
        </p:nvSpPr>
        <p:spPr/>
        <p:txBody>
          <a:bodyPr>
            <a:normAutofit lnSpcReduction="10000"/>
          </a:bodyPr>
          <a:lstStyle/>
          <a:p>
            <a:r>
              <a:rPr lang="en-US" dirty="0" smtClean="0"/>
              <a:t>Splitting the Data into Training and Testing Sets</a:t>
            </a:r>
          </a:p>
          <a:p>
            <a:r>
              <a:rPr lang="en-IN" dirty="0" smtClean="0"/>
              <a:t> </a:t>
            </a:r>
            <a:r>
              <a:rPr lang="en-US" dirty="0" smtClean="0"/>
              <a:t>The first basic step for regression is performing a train-test split, we have chosen 70:30 ratio.</a:t>
            </a:r>
            <a:endParaRPr lang="en-IN" dirty="0" smtClean="0"/>
          </a:p>
          <a:p>
            <a:r>
              <a:rPr lang="en-US" dirty="0" smtClean="0"/>
              <a:t>Use RFE for Feature Selection</a:t>
            </a:r>
          </a:p>
          <a:p>
            <a:r>
              <a:rPr lang="en-US" dirty="0" smtClean="0"/>
              <a:t>Then RFE was done to attain the top 15 relevant variables. </a:t>
            </a:r>
          </a:p>
          <a:p>
            <a:r>
              <a:rPr lang="en-US" dirty="0" smtClean="0"/>
              <a:t>Later the rest of the variables were removed manually depending on the VIF values and p-value. </a:t>
            </a:r>
          </a:p>
          <a:p>
            <a:r>
              <a:rPr lang="en-US" dirty="0" smtClean="0"/>
              <a:t>A confusion matrix was created, and overall accuracy was checked which came out to be 81%.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a:t>
            </a:r>
            <a:endParaRPr lang="en-US" dirty="0"/>
          </a:p>
        </p:txBody>
      </p:sp>
      <p:pic>
        <p:nvPicPr>
          <p:cNvPr id="4" name="Content Placeholder 3" descr="download (6).png"/>
          <p:cNvPicPr>
            <a:picLocks noGrp="1" noChangeAspect="1"/>
          </p:cNvPicPr>
          <p:nvPr>
            <p:ph idx="1"/>
          </p:nvPr>
        </p:nvPicPr>
        <p:blipFill>
          <a:blip r:embed="rId2"/>
          <a:stretch>
            <a:fillRect/>
          </a:stretch>
        </p:blipFill>
        <p:spPr>
          <a:xfrm>
            <a:off x="152400" y="1981200"/>
            <a:ext cx="4292064" cy="2785005"/>
          </a:xfrm>
        </p:spPr>
      </p:pic>
      <p:pic>
        <p:nvPicPr>
          <p:cNvPr id="5" name="Content Placeholder 3" descr="download (7).png"/>
          <p:cNvPicPr>
            <a:picLocks noChangeAspect="1"/>
          </p:cNvPicPr>
          <p:nvPr/>
        </p:nvPicPr>
        <p:blipFill>
          <a:blip r:embed="rId3"/>
          <a:stretch>
            <a:fillRect/>
          </a:stretch>
        </p:blipFill>
        <p:spPr>
          <a:xfrm>
            <a:off x="4495800" y="2057400"/>
            <a:ext cx="4342810" cy="2819400"/>
          </a:xfrm>
          <a:prstGeom prst="rect">
            <a:avLst/>
          </a:prstGeom>
        </p:spPr>
      </p:pic>
      <p:sp>
        <p:nvSpPr>
          <p:cNvPr id="7" name="Content Placeholder 2"/>
          <p:cNvSpPr txBox="1">
            <a:spLocks/>
          </p:cNvSpPr>
          <p:nvPr/>
        </p:nvSpPr>
        <p:spPr>
          <a:xfrm>
            <a:off x="228600" y="4876800"/>
            <a:ext cx="8229600" cy="1874520"/>
          </a:xfrm>
          <a:prstGeom prst="rect">
            <a:avLst/>
          </a:prstGeom>
        </p:spPr>
        <p:txBody>
          <a:bodyPr vert="horz">
            <a:normAutofit/>
          </a:bodyPr>
          <a:lstStyle/>
          <a:p>
            <a:pPr marL="274320" lvl="0" indent="-274320">
              <a:spcBef>
                <a:spcPct val="20000"/>
              </a:spcBef>
              <a:buClr>
                <a:schemeClr val="accent3"/>
              </a:buClr>
              <a:buSzPct val="95000"/>
              <a:buFont typeface="Wingdings 2"/>
              <a:buChar char=""/>
            </a:pPr>
            <a:r>
              <a:rPr lang="en-US" dirty="0" smtClean="0"/>
              <a:t>Finding Optimal Cut off Point</a:t>
            </a:r>
          </a:p>
          <a:p>
            <a:pPr marL="274320" lvl="0" indent="-274320">
              <a:spcBef>
                <a:spcPct val="20000"/>
              </a:spcBef>
              <a:buClr>
                <a:schemeClr val="accent3"/>
              </a:buClr>
              <a:buSzPct val="95000"/>
              <a:buFont typeface="Wingdings 2"/>
              <a:buChar char=""/>
            </a:pPr>
            <a:r>
              <a:rPr lang="en-US" dirty="0" smtClean="0"/>
              <a:t>Optimal cut off probability is that </a:t>
            </a:r>
          </a:p>
          <a:p>
            <a:pPr marL="274320" lvl="0" indent="-274320">
              <a:spcBef>
                <a:spcPct val="20000"/>
              </a:spcBef>
              <a:buClr>
                <a:schemeClr val="accent3"/>
              </a:buClr>
              <a:buSzPct val="95000"/>
              <a:buFont typeface="Wingdings 2"/>
              <a:buChar char=""/>
            </a:pPr>
            <a:r>
              <a:rPr lang="en-US" dirty="0" smtClean="0"/>
              <a:t>probability where we get balanced sensitivity and specificity</a:t>
            </a:r>
          </a:p>
          <a:p>
            <a:pPr marL="274320" lvl="0" indent="-274320">
              <a:spcBef>
                <a:spcPct val="20000"/>
              </a:spcBef>
              <a:buClr>
                <a:schemeClr val="accent3"/>
              </a:buClr>
              <a:buSzPct val="95000"/>
              <a:buFont typeface="Wingdings 2"/>
              <a:buChar char=""/>
            </a:pPr>
            <a:r>
              <a:rPr lang="en-US" dirty="0" smtClean="0"/>
              <a:t>From the second graph it is visible that the optimal cut off is at 0.35</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TotalTime>
  <Words>446</Words>
  <Application>Microsoft Office PowerPoint</Application>
  <PresentationFormat>On-screen Show (4:3)</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Group Members  Shaik Ali Ashraf Suraj Dhamdhere Apoorv Sarvesh</vt:lpstr>
      <vt:lpstr>Problem Statement</vt:lpstr>
      <vt:lpstr>Business Objective:</vt:lpstr>
      <vt:lpstr>STRATEGY</vt:lpstr>
      <vt:lpstr>EXPLORATORY DATA ANALYSIS</vt:lpstr>
      <vt:lpstr>Slide 6</vt:lpstr>
      <vt:lpstr>Slide 7</vt:lpstr>
      <vt:lpstr>MODEL BUILDING</vt:lpstr>
      <vt:lpstr>ROC CURVE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ashraf</dc:creator>
  <cp:lastModifiedBy>ashraf</cp:lastModifiedBy>
  <cp:revision>11</cp:revision>
  <dcterms:created xsi:type="dcterms:W3CDTF">2006-08-16T00:00:00Z</dcterms:created>
  <dcterms:modified xsi:type="dcterms:W3CDTF">2023-01-03T12:51:55Z</dcterms:modified>
</cp:coreProperties>
</file>