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368" r:id="rId5"/>
    <p:sldId id="369" r:id="rId6"/>
    <p:sldId id="370" r:id="rId7"/>
    <p:sldId id="372" r:id="rId8"/>
    <p:sldId id="373" r:id="rId9"/>
    <p:sldId id="747" r:id="rId10"/>
    <p:sldId id="374" r:id="rId11"/>
    <p:sldId id="746" r:id="rId12"/>
    <p:sldId id="371" r:id="rId13"/>
    <p:sldId id="375" r:id="rId14"/>
    <p:sldId id="7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8665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9537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99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360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042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2306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37665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96958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737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3821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4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F2B00A-724C-4275-BBDA-1139314006ED}" type="datetimeFigureOut">
              <a:rPr lang="aa-ET" smtClean="0"/>
              <a:t>05/05/2023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ECC08CE-42E2-405E-B64A-6372A13713F8}" type="slidenum">
              <a:rPr lang="aa-ET" smtClean="0"/>
              <a:t>‹#›</a:t>
            </a:fld>
            <a:endParaRPr lang="aa-E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89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639538-E2D8-4A85-A1A7-0A77FD116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394" y="2016661"/>
            <a:ext cx="8361229" cy="2098226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тілінде</a:t>
            </a:r>
            <a:r>
              <a:rPr lang="ru-RU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кесте</a:t>
            </a:r>
            <a:r>
              <a:rPr lang="ru-RU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құру</a:t>
            </a:r>
            <a:r>
              <a:rPr lang="ru-RU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a-ET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6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3F790C3-388E-4459-BD34-696C71A8959C}"/>
              </a:ext>
            </a:extLst>
          </p:cNvPr>
          <p:cNvSpPr/>
          <p:nvPr/>
        </p:nvSpPr>
        <p:spPr>
          <a:xfrm>
            <a:off x="972681" y="675144"/>
            <a:ext cx="10200167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&lt;title&gt;Table1&lt;/title&gt;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text=blue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&lt;center&gt;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&lt;caption&gt;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Өзендер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caption&gt;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border="3"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bordercolor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="green"&gt;&lt;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height="25%"&gt;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Қазақстанда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="yellow"&gt;&lt;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Ертіс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 align="right"&gt;4248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td&gt;&lt;td&gt;1700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="yellow"&gt;&lt;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Есіл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 align="right"&gt;2450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td&gt;&lt;td&gt;1400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="yellow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Жайық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 align="right"&gt;2428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td&gt;&lt;td&gt;1082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="yellow"&gt;&lt;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Сырдария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 align="right"&gt;2219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td&gt;&lt;td&gt;1400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="yellow"&gt;&lt;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Тобыл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 align="right"&gt;1591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td&gt;&lt;td&gt;800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="yellow"&gt;&lt;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 align="right"&gt;1439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td&gt;&lt;td&gt;815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="yellow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"&gt;&lt;td align="center"&gt;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 align="right"&gt;1186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td&gt;&lt;td&gt;800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D5B9CD-0D04-49BA-9C08-F6DED730AAF1}"/>
              </a:ext>
            </a:extLst>
          </p:cNvPr>
          <p:cNvSpPr txBox="1"/>
          <p:nvPr/>
        </p:nvSpPr>
        <p:spPr>
          <a:xfrm>
            <a:off x="1041991" y="191386"/>
            <a:ext cx="91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мысал. Қазақстандағы ұзын өзендер (Түстермен жұмыс) </a:t>
            </a:r>
            <a:endParaRPr lang="aa-E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6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D5B9CD-0D04-49BA-9C08-F6DED730AAF1}"/>
              </a:ext>
            </a:extLst>
          </p:cNvPr>
          <p:cNvSpPr txBox="1"/>
          <p:nvPr/>
        </p:nvSpPr>
        <p:spPr>
          <a:xfrm>
            <a:off x="1041991" y="191386"/>
            <a:ext cx="911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k-KZ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мысал. Қазақстандағы ұзын өзендер (Түстермен жұмыс) </a:t>
            </a:r>
            <a:endParaRPr lang="aa-ET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9D7D727-287B-4EB4-A8FB-640CDA875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45" t="28372" r="34157" b="27752"/>
          <a:stretch/>
        </p:blipFill>
        <p:spPr>
          <a:xfrm>
            <a:off x="1041991" y="1913467"/>
            <a:ext cx="4770532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2C2D3F-D57F-4BA1-A4FB-2DAE267580BE}"/>
              </a:ext>
            </a:extLst>
          </p:cNvPr>
          <p:cNvSpPr txBox="1"/>
          <p:nvPr/>
        </p:nvSpPr>
        <p:spPr>
          <a:xfrm>
            <a:off x="1041991" y="6720"/>
            <a:ext cx="91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мысал.  (Ұяшықтарды біріктіру) </a:t>
            </a:r>
            <a:endParaRPr lang="aa-E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C83BCAF2-B066-4A82-9C3B-9E8ADCFA1D0A}"/>
              </a:ext>
            </a:extLst>
          </p:cNvPr>
          <p:cNvSpPr/>
          <p:nvPr/>
        </p:nvSpPr>
        <p:spPr>
          <a:xfrm>
            <a:off x="772633" y="1838282"/>
            <a:ext cx="6872177" cy="397031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aa-ET" dirty="0"/>
              <a:t>&lt;</a:t>
            </a:r>
            <a:r>
              <a:rPr lang="aa-ET" dirty="0" err="1"/>
              <a:t>html</a:t>
            </a:r>
            <a:r>
              <a:rPr lang="aa-ET" dirty="0"/>
              <a:t>&gt;</a:t>
            </a:r>
          </a:p>
          <a:p>
            <a:r>
              <a:rPr lang="aa-ET" dirty="0"/>
              <a:t>&lt;</a:t>
            </a:r>
            <a:r>
              <a:rPr lang="aa-ET" dirty="0" err="1"/>
              <a:t>head</a:t>
            </a:r>
            <a:r>
              <a:rPr lang="aa-ET" dirty="0"/>
              <a:t>&gt;</a:t>
            </a:r>
          </a:p>
          <a:p>
            <a:r>
              <a:rPr lang="aa-ET" dirty="0"/>
              <a:t>&lt;</a:t>
            </a:r>
            <a:r>
              <a:rPr lang="aa-ET" dirty="0" err="1"/>
              <a:t>title</a:t>
            </a:r>
            <a:r>
              <a:rPr lang="aa-ET" dirty="0"/>
              <a:t>&gt;Table1&lt;/</a:t>
            </a:r>
            <a:r>
              <a:rPr lang="aa-ET" dirty="0" err="1"/>
              <a:t>title</a:t>
            </a:r>
            <a:r>
              <a:rPr lang="aa-ET" dirty="0"/>
              <a:t>&gt;</a:t>
            </a:r>
          </a:p>
          <a:p>
            <a:r>
              <a:rPr lang="aa-ET" dirty="0"/>
              <a:t>&lt;/</a:t>
            </a:r>
            <a:r>
              <a:rPr lang="aa-ET" dirty="0" err="1"/>
              <a:t>head</a:t>
            </a:r>
            <a:r>
              <a:rPr lang="aa-ET" dirty="0"/>
              <a:t>&gt;</a:t>
            </a:r>
          </a:p>
          <a:p>
            <a:r>
              <a:rPr lang="aa-ET" dirty="0"/>
              <a:t>&lt;</a:t>
            </a:r>
            <a:r>
              <a:rPr lang="aa-ET" dirty="0" err="1"/>
              <a:t>body</a:t>
            </a:r>
            <a:r>
              <a:rPr lang="aa-ET" dirty="0"/>
              <a:t>&gt;</a:t>
            </a:r>
          </a:p>
          <a:p>
            <a:r>
              <a:rPr lang="aa-ET" dirty="0"/>
              <a:t>&lt;</a:t>
            </a:r>
            <a:r>
              <a:rPr lang="aa-ET" dirty="0" err="1"/>
              <a:t>center</a:t>
            </a:r>
            <a:r>
              <a:rPr lang="aa-ET" dirty="0"/>
              <a:t>&gt;</a:t>
            </a:r>
          </a:p>
          <a:p>
            <a:r>
              <a:rPr lang="aa-ET" dirty="0"/>
              <a:t>&lt;</a:t>
            </a:r>
            <a:r>
              <a:rPr lang="aa-ET" dirty="0" err="1"/>
              <a:t>caption</a:t>
            </a:r>
            <a:r>
              <a:rPr lang="aa-ET" dirty="0"/>
              <a:t>&gt;</a:t>
            </a:r>
            <a:r>
              <a:rPr lang="aa-ET" dirty="0" err="1"/>
              <a:t>Кесте</a:t>
            </a:r>
            <a:r>
              <a:rPr lang="aa-ET" dirty="0"/>
              <a:t>&lt;/</a:t>
            </a:r>
            <a:r>
              <a:rPr lang="aa-ET" dirty="0" err="1"/>
              <a:t>caption</a:t>
            </a:r>
            <a:r>
              <a:rPr lang="aa-ET" dirty="0"/>
              <a:t>&gt;</a:t>
            </a:r>
          </a:p>
          <a:p>
            <a:r>
              <a:rPr lang="aa-ET" dirty="0"/>
              <a:t>&lt;</a:t>
            </a:r>
            <a:r>
              <a:rPr lang="aa-ET" dirty="0" err="1"/>
              <a:t>table</a:t>
            </a:r>
            <a:r>
              <a:rPr lang="aa-ET" dirty="0"/>
              <a:t> </a:t>
            </a:r>
            <a:r>
              <a:rPr lang="aa-ET" dirty="0" err="1"/>
              <a:t>border</a:t>
            </a:r>
            <a:r>
              <a:rPr lang="aa-ET" dirty="0"/>
              <a:t>=2&gt;</a:t>
            </a:r>
          </a:p>
          <a:p>
            <a:r>
              <a:rPr lang="aa-ET" dirty="0"/>
              <a:t>&lt;</a:t>
            </a:r>
            <a:r>
              <a:rPr lang="aa-ET" dirty="0" err="1"/>
              <a:t>tr</a:t>
            </a:r>
            <a:r>
              <a:rPr lang="aa-ET" dirty="0"/>
              <a:t>&gt;&lt;</a:t>
            </a:r>
            <a:r>
              <a:rPr lang="aa-ET" dirty="0" err="1"/>
              <a:t>th</a:t>
            </a:r>
            <a:r>
              <a:rPr lang="aa-ET" dirty="0"/>
              <a:t>&gt;1-ұяшық&lt;/</a:t>
            </a:r>
            <a:r>
              <a:rPr lang="aa-ET" dirty="0" err="1"/>
              <a:t>th</a:t>
            </a:r>
            <a:r>
              <a:rPr lang="aa-ET" dirty="0"/>
              <a:t>&gt;&lt;</a:t>
            </a:r>
            <a:r>
              <a:rPr lang="aa-ET" dirty="0" err="1"/>
              <a:t>th</a:t>
            </a:r>
            <a:r>
              <a:rPr lang="aa-ET" dirty="0"/>
              <a:t>&gt;2-ұяшық&lt;/</a:t>
            </a:r>
            <a:r>
              <a:rPr lang="aa-ET" dirty="0" err="1"/>
              <a:t>th</a:t>
            </a:r>
            <a:r>
              <a:rPr lang="aa-ET" dirty="0"/>
              <a:t>&gt;&lt;</a:t>
            </a:r>
            <a:r>
              <a:rPr lang="aa-ET" dirty="0" err="1"/>
              <a:t>th</a:t>
            </a:r>
            <a:r>
              <a:rPr lang="aa-ET" dirty="0"/>
              <a:t>&gt;3-ұяшық&lt;/</a:t>
            </a:r>
            <a:r>
              <a:rPr lang="aa-ET" dirty="0" err="1"/>
              <a:t>th</a:t>
            </a:r>
            <a:r>
              <a:rPr lang="aa-ET" dirty="0"/>
              <a:t>&gt;&lt;/</a:t>
            </a:r>
            <a:r>
              <a:rPr lang="aa-ET" dirty="0" err="1"/>
              <a:t>tr</a:t>
            </a:r>
            <a:r>
              <a:rPr lang="aa-ET" dirty="0"/>
              <a:t>&gt;</a:t>
            </a:r>
          </a:p>
          <a:p>
            <a:r>
              <a:rPr lang="aa-ET" dirty="0"/>
              <a:t>&lt;</a:t>
            </a:r>
            <a:r>
              <a:rPr lang="aa-ET" dirty="0" err="1"/>
              <a:t>tr</a:t>
            </a:r>
            <a:r>
              <a:rPr lang="aa-ET" dirty="0"/>
              <a:t>&gt;&lt;</a:t>
            </a:r>
            <a:r>
              <a:rPr lang="aa-ET" dirty="0" err="1"/>
              <a:t>td</a:t>
            </a:r>
            <a:r>
              <a:rPr lang="aa-ET" dirty="0"/>
              <a:t>&gt;4-ұяшық&lt;/</a:t>
            </a:r>
            <a:r>
              <a:rPr lang="aa-ET" dirty="0" err="1"/>
              <a:t>td</a:t>
            </a:r>
            <a:r>
              <a:rPr lang="aa-ET" dirty="0"/>
              <a:t>&gt;&lt;</a:t>
            </a:r>
            <a:r>
              <a:rPr lang="aa-ET" dirty="0" err="1"/>
              <a:t>td</a:t>
            </a:r>
            <a:r>
              <a:rPr lang="aa-ET" dirty="0"/>
              <a:t>&gt;5-ұяшық&gt;&lt;</a:t>
            </a:r>
            <a:r>
              <a:rPr lang="aa-ET" dirty="0" err="1"/>
              <a:t>td</a:t>
            </a:r>
            <a:r>
              <a:rPr lang="aa-ET" dirty="0"/>
              <a:t>&gt;6-ұяшық&lt;/</a:t>
            </a:r>
            <a:r>
              <a:rPr lang="aa-ET" dirty="0" err="1"/>
              <a:t>td</a:t>
            </a:r>
            <a:r>
              <a:rPr lang="aa-ET" dirty="0"/>
              <a:t>&gt;&lt;/</a:t>
            </a:r>
            <a:r>
              <a:rPr lang="aa-ET" dirty="0" err="1"/>
              <a:t>tr</a:t>
            </a:r>
            <a:r>
              <a:rPr lang="aa-ET" dirty="0"/>
              <a:t>&gt;</a:t>
            </a:r>
          </a:p>
          <a:p>
            <a:r>
              <a:rPr lang="aa-ET" dirty="0"/>
              <a:t>&lt;</a:t>
            </a:r>
            <a:r>
              <a:rPr lang="aa-ET" dirty="0" err="1"/>
              <a:t>tr</a:t>
            </a:r>
            <a:r>
              <a:rPr lang="aa-ET" dirty="0"/>
              <a:t>&gt;&lt;</a:t>
            </a:r>
            <a:r>
              <a:rPr lang="aa-ET" dirty="0" err="1"/>
              <a:t>td</a:t>
            </a:r>
            <a:r>
              <a:rPr lang="aa-ET" dirty="0"/>
              <a:t>&gt;7-ұяшық&lt;/</a:t>
            </a:r>
            <a:r>
              <a:rPr lang="aa-ET" dirty="0" err="1"/>
              <a:t>td</a:t>
            </a:r>
            <a:r>
              <a:rPr lang="aa-ET" dirty="0"/>
              <a:t>&gt;&lt;</a:t>
            </a:r>
            <a:r>
              <a:rPr lang="aa-ET" dirty="0" err="1"/>
              <a:t>td</a:t>
            </a:r>
            <a:r>
              <a:rPr lang="aa-ET" dirty="0"/>
              <a:t>&gt;8-ұяшық&lt;/</a:t>
            </a:r>
            <a:r>
              <a:rPr lang="aa-ET" dirty="0" err="1"/>
              <a:t>td</a:t>
            </a:r>
            <a:r>
              <a:rPr lang="aa-ET" dirty="0"/>
              <a:t>&gt;&lt;</a:t>
            </a:r>
            <a:r>
              <a:rPr lang="aa-ET" dirty="0" err="1"/>
              <a:t>td</a:t>
            </a:r>
            <a:r>
              <a:rPr lang="aa-ET" dirty="0"/>
              <a:t>&gt;9-ұяшық&lt;/</a:t>
            </a:r>
            <a:r>
              <a:rPr lang="aa-ET" dirty="0" err="1"/>
              <a:t>td</a:t>
            </a:r>
            <a:r>
              <a:rPr lang="aa-ET" dirty="0"/>
              <a:t>&gt;&lt;/</a:t>
            </a:r>
            <a:r>
              <a:rPr lang="aa-ET" dirty="0" err="1"/>
              <a:t>tr</a:t>
            </a:r>
            <a:r>
              <a:rPr lang="aa-ET" dirty="0"/>
              <a:t>&gt;</a:t>
            </a:r>
          </a:p>
          <a:p>
            <a:r>
              <a:rPr lang="aa-ET" dirty="0"/>
              <a:t>&lt;/</a:t>
            </a:r>
            <a:r>
              <a:rPr lang="aa-ET" dirty="0" err="1"/>
              <a:t>table</a:t>
            </a:r>
            <a:r>
              <a:rPr lang="aa-ET" dirty="0"/>
              <a:t>&gt;</a:t>
            </a:r>
          </a:p>
          <a:p>
            <a:r>
              <a:rPr lang="aa-ET" dirty="0"/>
              <a:t>&lt;/</a:t>
            </a:r>
            <a:r>
              <a:rPr lang="aa-ET" dirty="0" err="1"/>
              <a:t>body</a:t>
            </a:r>
            <a:r>
              <a:rPr lang="aa-ET" dirty="0"/>
              <a:t>&gt;</a:t>
            </a:r>
          </a:p>
          <a:p>
            <a:r>
              <a:rPr lang="aa-ET" dirty="0"/>
              <a:t>&lt;/</a:t>
            </a:r>
            <a:r>
              <a:rPr lang="aa-ET" dirty="0" err="1"/>
              <a:t>html</a:t>
            </a:r>
            <a:r>
              <a:rPr lang="aa-ET" dirty="0"/>
              <a:t>&gt;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C5EB659-C5F9-4A6C-9A29-4D5622E73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1" t="28372" r="36730" b="52331"/>
          <a:stretch/>
        </p:blipFill>
        <p:spPr>
          <a:xfrm>
            <a:off x="8410353" y="1584251"/>
            <a:ext cx="3125972" cy="1323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2C8727-FE5F-445C-B1BE-156AEF19FCDE}"/>
              </a:ext>
            </a:extLst>
          </p:cNvPr>
          <p:cNvSpPr txBox="1"/>
          <p:nvPr/>
        </p:nvSpPr>
        <p:spPr>
          <a:xfrm>
            <a:off x="1041991" y="376052"/>
            <a:ext cx="11015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Бір бағанда екі іргелес ұяшықтарды біріктіру үшін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&lt;/td&gt; 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тегінің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атрибутын пайдалану керек. Мысалы: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&lt;td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=2&gt;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Бір жолда екі іргелес ұяшықты біріктіру үшін сол тегтердің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атрибуттарын пайдалану керек, мысалы: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&lt;td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=2&gt;</a:t>
            </a:r>
            <a:endParaRPr lang="aa-ET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7CF4029-5FF1-421C-8903-5E1BA7BC3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1" t="28372" r="36730" b="52331"/>
          <a:stretch/>
        </p:blipFill>
        <p:spPr>
          <a:xfrm>
            <a:off x="8410353" y="3276961"/>
            <a:ext cx="3125972" cy="13234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B0E09BB-0580-4467-8689-A87D0358C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1" t="28372" r="36730" b="52331"/>
          <a:stretch/>
        </p:blipFill>
        <p:spPr>
          <a:xfrm>
            <a:off x="8410353" y="4969671"/>
            <a:ext cx="3125972" cy="1323439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3A7BC05C-D903-4F4B-8E42-9CB6061FB007}"/>
              </a:ext>
            </a:extLst>
          </p:cNvPr>
          <p:cNvCxnSpPr>
            <a:cxnSpLocks/>
          </p:cNvCxnSpPr>
          <p:nvPr/>
        </p:nvCxnSpPr>
        <p:spPr>
          <a:xfrm>
            <a:off x="8941981" y="3674584"/>
            <a:ext cx="208398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C8C81501-D45B-4183-86AD-11076DBF236B}"/>
              </a:ext>
            </a:extLst>
          </p:cNvPr>
          <p:cNvCxnSpPr>
            <a:cxnSpLocks/>
          </p:cNvCxnSpPr>
          <p:nvPr/>
        </p:nvCxnSpPr>
        <p:spPr>
          <a:xfrm>
            <a:off x="9058939" y="5631390"/>
            <a:ext cx="0" cy="5461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1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8C1FA46-D198-4EAC-9AE0-BD24D2C9C444}"/>
              </a:ext>
            </a:extLst>
          </p:cNvPr>
          <p:cNvSpPr/>
          <p:nvPr/>
        </p:nvSpPr>
        <p:spPr>
          <a:xfrm>
            <a:off x="863038" y="86464"/>
            <a:ext cx="361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мысал.  (Ұяшықтарды біріктіру) </a:t>
            </a:r>
            <a:endParaRPr lang="aa-E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3CF9A5C-F90A-43B4-9C6C-F60EF175C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59" t="23256" r="36512" b="51937"/>
          <a:stretch/>
        </p:blipFill>
        <p:spPr>
          <a:xfrm>
            <a:off x="8341240" y="2157005"/>
            <a:ext cx="3668233" cy="2045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829D90A-2F4C-4A41-9C6C-236DD4BF7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47" t="24031" r="37994" b="50000"/>
          <a:stretch/>
        </p:blipFill>
        <p:spPr>
          <a:xfrm>
            <a:off x="8389087" y="4440389"/>
            <a:ext cx="3572540" cy="2224538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F1969887-8E11-46DA-A143-93CDBB6F2920}"/>
              </a:ext>
            </a:extLst>
          </p:cNvPr>
          <p:cNvSpPr/>
          <p:nvPr/>
        </p:nvSpPr>
        <p:spPr>
          <a:xfrm>
            <a:off x="740733" y="1443840"/>
            <a:ext cx="6872177" cy="397031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&lt;title&gt;Table1&lt;/title&gt;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&lt;center&gt;</a:t>
            </a:r>
          </a:p>
          <a:p>
            <a:r>
              <a:rPr lang="en-US" dirty="0"/>
              <a:t>&lt;caption&gt;</a:t>
            </a:r>
            <a:r>
              <a:rPr lang="ru-RU" dirty="0" err="1"/>
              <a:t>Кесте</a:t>
            </a:r>
            <a:r>
              <a:rPr lang="ru-RU" dirty="0"/>
              <a:t>&lt;/</a:t>
            </a:r>
            <a:r>
              <a:rPr lang="en-US" dirty="0"/>
              <a:t>caption&gt;</a:t>
            </a:r>
          </a:p>
          <a:p>
            <a:r>
              <a:rPr lang="en-US" dirty="0"/>
              <a:t>&lt;table border="2"&gt;</a:t>
            </a:r>
          </a:p>
          <a:p>
            <a:r>
              <a:rPr lang="en-US" dirty="0"/>
              <a:t>&lt;tr&gt;&lt;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colspan</a:t>
            </a:r>
            <a:r>
              <a:rPr lang="en-US" b="1" dirty="0">
                <a:solidFill>
                  <a:srgbClr val="FF0000"/>
                </a:solidFill>
              </a:rPr>
              <a:t>="3"&gt;</a:t>
            </a:r>
            <a:r>
              <a:rPr lang="en-US" dirty="0"/>
              <a:t>1-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 err="1"/>
              <a:t>th</a:t>
            </a:r>
            <a:r>
              <a:rPr lang="en-US" dirty="0"/>
              <a:t>&gt;&lt;/tr&gt;</a:t>
            </a:r>
          </a:p>
          <a:p>
            <a:r>
              <a:rPr lang="en-US" dirty="0"/>
              <a:t>&lt;tr&gt;&lt;td&gt;4-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td&gt;&lt;td&gt;5-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td&gt;&lt;td&gt;6-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td&gt;&lt;/tr&gt;</a:t>
            </a:r>
          </a:p>
          <a:p>
            <a:r>
              <a:rPr lang="en-US" dirty="0"/>
              <a:t>&lt;tr&gt;&lt;td&gt;7-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td&gt;&lt;td&gt;8-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td&gt;&lt;td&gt;9-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td&gt;&lt;/tr&gt;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aa-ET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7E354F4-C85A-4391-A139-D228C683CE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31" t="28372" r="36730" b="52331"/>
          <a:stretch/>
        </p:blipFill>
        <p:spPr>
          <a:xfrm>
            <a:off x="8341239" y="201242"/>
            <a:ext cx="3668233" cy="155301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35F2600-900A-4891-AC83-027254FC642B}"/>
              </a:ext>
            </a:extLst>
          </p:cNvPr>
          <p:cNvSpPr/>
          <p:nvPr/>
        </p:nvSpPr>
        <p:spPr>
          <a:xfrm>
            <a:off x="740734" y="1305341"/>
            <a:ext cx="6872177" cy="424731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&lt;title&gt;Table1&lt;/title&gt;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&lt;center&gt;</a:t>
            </a:r>
          </a:p>
          <a:p>
            <a:r>
              <a:rPr lang="en-US" dirty="0"/>
              <a:t>&lt;caption&gt;</a:t>
            </a:r>
            <a:r>
              <a:rPr lang="ru-RU" dirty="0" err="1"/>
              <a:t>Кесте</a:t>
            </a:r>
            <a:r>
              <a:rPr lang="ru-RU" dirty="0"/>
              <a:t>&lt;/</a:t>
            </a:r>
            <a:r>
              <a:rPr lang="en-US" dirty="0"/>
              <a:t>caption&gt;</a:t>
            </a:r>
          </a:p>
          <a:p>
            <a:r>
              <a:rPr lang="en-US" dirty="0"/>
              <a:t>&lt;table border="2"&gt;</a:t>
            </a:r>
          </a:p>
          <a:p>
            <a:r>
              <a:rPr lang="en-US" dirty="0"/>
              <a:t>&lt;tr&gt;&lt;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colspan</a:t>
            </a:r>
            <a:r>
              <a:rPr lang="en-US" b="1" dirty="0">
                <a:solidFill>
                  <a:srgbClr val="FF0000"/>
                </a:solidFill>
              </a:rPr>
              <a:t>="3"&gt;</a:t>
            </a:r>
            <a:r>
              <a:rPr lang="en-US" dirty="0"/>
              <a:t>1-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 err="1"/>
              <a:t>th</a:t>
            </a:r>
            <a:r>
              <a:rPr lang="en-US" dirty="0"/>
              <a:t>&gt;&lt;/tr&gt;</a:t>
            </a:r>
          </a:p>
          <a:p>
            <a:r>
              <a:rPr lang="en-US" dirty="0"/>
              <a:t>&lt;tr</a:t>
            </a:r>
            <a:r>
              <a:rPr lang="en-US" b="1" dirty="0">
                <a:solidFill>
                  <a:srgbClr val="FF0000"/>
                </a:solidFill>
              </a:rPr>
              <a:t>&gt;&lt;td </a:t>
            </a:r>
            <a:r>
              <a:rPr lang="en-US" b="1" dirty="0" err="1">
                <a:solidFill>
                  <a:srgbClr val="FF0000"/>
                </a:solidFill>
              </a:rPr>
              <a:t>rowspan</a:t>
            </a:r>
            <a:r>
              <a:rPr lang="en-US" b="1" dirty="0">
                <a:solidFill>
                  <a:srgbClr val="FF0000"/>
                </a:solidFill>
              </a:rPr>
              <a:t>=“2”&gt;</a:t>
            </a:r>
            <a:r>
              <a:rPr lang="en-US" dirty="0"/>
              <a:t>4-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td&gt;&lt;td&gt;5-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td&gt;&lt;td&gt;6-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td&gt;&lt;/tr&gt;</a:t>
            </a:r>
          </a:p>
          <a:p>
            <a:r>
              <a:rPr lang="en-US" dirty="0"/>
              <a:t>&lt;tr&gt;&lt;td&gt;8-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td&gt;&lt;td&gt;9-</a:t>
            </a:r>
            <a:r>
              <a:rPr lang="ru-RU" dirty="0" err="1"/>
              <a:t>ұяшық</a:t>
            </a:r>
            <a:r>
              <a:rPr lang="ru-RU" dirty="0"/>
              <a:t>&lt;/</a:t>
            </a:r>
            <a:r>
              <a:rPr lang="en-US" dirty="0"/>
              <a:t>td&gt;&lt;/tr&gt;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5566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FC6634E-5A53-480A-BBED-B30618390082}"/>
              </a:ext>
            </a:extLst>
          </p:cNvPr>
          <p:cNvSpPr/>
          <p:nvPr/>
        </p:nvSpPr>
        <p:spPr>
          <a:xfrm>
            <a:off x="821795" y="93816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aa-ET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7">
            <a:extLst>
              <a:ext uri="{FF2B5EF4-FFF2-40B4-BE49-F238E27FC236}">
                <a16:creationId xmlns:a16="http://schemas.microsoft.com/office/drawing/2014/main" xmlns="" id="{61D3039B-D085-4FD3-9DEF-A3BF902ABDDD}"/>
              </a:ext>
            </a:extLst>
          </p:cNvPr>
          <p:cNvSpPr/>
          <p:nvPr/>
        </p:nvSpPr>
        <p:spPr>
          <a:xfrm>
            <a:off x="1195965" y="1787894"/>
            <a:ext cx="10216445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x-none" sz="24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 Бүгінгі сабақта: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ML-де	</a:t>
            </a: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кестелермен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жұмыс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жасау</a:t>
            </a:r>
            <a:r>
              <a:rPr lang="kk-KZ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ды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Кестелерді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шы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ғару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тегтерін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Кесте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атрибуттарын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k-KZ" alt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Кестеге жиектер, түстер жасауды;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k-KZ" alt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Іргелес жатқан жол, баған ұяшықтарын біріктіруді қарастырдық.</a:t>
            </a:r>
            <a:endParaRPr sz="2400" dirty="0">
              <a:solidFill>
                <a:schemeClr val="tx2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pic>
        <p:nvPicPr>
          <p:cNvPr id="5" name="Picture 2" descr="Создание html таблиц при помощи тегов table, th, tr, td">
            <a:extLst>
              <a:ext uri="{FF2B5EF4-FFF2-40B4-BE49-F238E27FC236}">
                <a16:creationId xmlns:a16="http://schemas.microsoft.com/office/drawing/2014/main" xmlns="" id="{E9D71F1D-99C9-4782-AA02-C8AF15664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8" r="4672" b="16109"/>
          <a:stretch/>
        </p:blipFill>
        <p:spPr bwMode="auto">
          <a:xfrm>
            <a:off x="3976357" y="4646428"/>
            <a:ext cx="4993978" cy="183943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84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90C180-3CEB-4E59-8A8A-B1EAE69F788C}"/>
              </a:ext>
            </a:extLst>
          </p:cNvPr>
          <p:cNvSpPr txBox="1"/>
          <p:nvPr/>
        </p:nvSpPr>
        <p:spPr>
          <a:xfrm flipH="1">
            <a:off x="1281477" y="560298"/>
            <a:ext cx="7974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Сабақтың мақсаты: 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-де кестелермен жұмыс жасау;</a:t>
            </a:r>
          </a:p>
          <a:p>
            <a:pPr marL="285750" indent="-285750">
              <a:buFontTx/>
              <a:buChar char="-"/>
            </a:pPr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Кестелерді шығару тегтерін білу.</a:t>
            </a:r>
          </a:p>
        </p:txBody>
      </p:sp>
      <p:pic>
        <p:nvPicPr>
          <p:cNvPr id="2050" name="Picture 2" descr="Понятие языка гипертекстовой разметки HTML">
            <a:extLst>
              <a:ext uri="{FF2B5EF4-FFF2-40B4-BE49-F238E27FC236}">
                <a16:creationId xmlns:a16="http://schemas.microsoft.com/office/drawing/2014/main" xmlns="" id="{4F194A4A-163A-4623-AECD-B68D5CE8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886" y="4571171"/>
            <a:ext cx="4063376" cy="221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CA06C24A-A8AB-4578-9C21-43E6D61A1B0D}"/>
              </a:ext>
            </a:extLst>
          </p:cNvPr>
          <p:cNvSpPr/>
          <p:nvPr/>
        </p:nvSpPr>
        <p:spPr>
          <a:xfrm>
            <a:off x="1401219" y="2633675"/>
            <a:ext cx="97976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Бағалау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критерийі</a:t>
            </a:r>
            <a:r>
              <a:rPr lang="kk-KZ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endParaRPr lang="kk-KZ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k-KZ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Нұсқаулық бойынша атрибуттарды қолданып кесте құру жолын біледі;</a:t>
            </a:r>
          </a:p>
          <a:p>
            <a:pPr marL="342900" indent="-342900">
              <a:buAutoNum type="arabicPeriod"/>
            </a:pPr>
            <a:r>
              <a:rPr lang="kk-KZ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Кестені өзгертетін атрибуттарды анықтайды;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kk-KZ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тегтерін қолданудың қажеттілігін тұжырымдайды.</a:t>
            </a:r>
            <a:endParaRPr lang="aa-ET" sz="2400" dirty="0"/>
          </a:p>
        </p:txBody>
      </p:sp>
    </p:spTree>
    <p:extLst>
      <p:ext uri="{BB962C8B-B14F-4D97-AF65-F5344CB8AC3E}">
        <p14:creationId xmlns:p14="http://schemas.microsoft.com/office/powerpoint/2010/main" val="10383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908B72A-C8ED-4642-B1DB-17C7603E565A}"/>
              </a:ext>
            </a:extLst>
          </p:cNvPr>
          <p:cNvSpPr/>
          <p:nvPr/>
        </p:nvSpPr>
        <p:spPr>
          <a:xfrm>
            <a:off x="1121230" y="844620"/>
            <a:ext cx="110707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Кесте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жолдар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бағандардың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қиылысында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ұяшықтар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Кесте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ұяшықтарында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a-ET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C7A2B5F-F17D-415B-A7FA-5049CDE9CAC6}"/>
              </a:ext>
            </a:extLst>
          </p:cNvPr>
          <p:cNvSpPr/>
          <p:nvPr/>
        </p:nvSpPr>
        <p:spPr>
          <a:xfrm>
            <a:off x="1458686" y="2034552"/>
            <a:ext cx="104611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a-ET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Кесте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web-сайттың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негiзгi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бөлiктерiнiң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бiрi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Кесте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мынадай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бөлiктерден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тұрады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aa-ET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кесте</a:t>
            </a:r>
            <a:r>
              <a:rPr lang="aa-ET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тақырыбы</a:t>
            </a:r>
            <a:r>
              <a:rPr lang="aa-ET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kk-KZ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a-ET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aa-ET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бағандар</a:t>
            </a:r>
            <a:r>
              <a:rPr lang="aa-ET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тақырыптары</a:t>
            </a:r>
            <a:r>
              <a:rPr lang="aa-ET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kk-KZ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a-ET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aa-ET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ұяшықтар</a:t>
            </a:r>
            <a:r>
              <a:rPr lang="aa-ET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k-KZ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Кесте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жолдар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тiзбегi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бiртiндеп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толтырылады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солдан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оңға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қарай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соңына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дейiн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содан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соң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келесi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жолға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көшу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Әрбiр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ұяшыққа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мәлiметтер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енгiзiледi</a:t>
            </a:r>
            <a:r>
              <a:rPr lang="aa-E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DC075C5-05D3-4A77-93FC-B2B1F276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49" y="4848326"/>
            <a:ext cx="3654879" cy="19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C0A30F9-5B9F-450D-A48C-82CEB12FE328}"/>
              </a:ext>
            </a:extLst>
          </p:cNvPr>
          <p:cNvSpPr/>
          <p:nvPr/>
        </p:nvSpPr>
        <p:spPr>
          <a:xfrm>
            <a:off x="1480457" y="188464"/>
            <a:ext cx="10003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a-ET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Кесте</a:t>
            </a:r>
            <a:r>
              <a:rPr lang="aa-ET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тұрғызу</a:t>
            </a:r>
            <a:r>
              <a:rPr lang="aa-ET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 </a:t>
            </a:r>
            <a:r>
              <a:rPr lang="aa-ET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aa-ET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 TABLE&gt; </a:t>
            </a:r>
            <a:r>
              <a:rPr lang="aa-ET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тегтері</a:t>
            </a:r>
            <a:r>
              <a:rPr lang="aa-ET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aa-ET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a-ET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орындалады</a:t>
            </a:r>
            <a:endParaRPr lang="aa-ET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B17AF930-0CFF-4BEB-8B08-6E7159F4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71" y="1132114"/>
            <a:ext cx="8501743" cy="5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0089362-EDE2-420B-BCF8-97BBF164CFAB}"/>
              </a:ext>
            </a:extLst>
          </p:cNvPr>
          <p:cNvSpPr/>
          <p:nvPr/>
        </p:nvSpPr>
        <p:spPr>
          <a:xfrm>
            <a:off x="3934128" y="675678"/>
            <a:ext cx="5602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Кесте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құру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қолданылатын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тегтері</a:t>
            </a:r>
            <a:endParaRPr lang="aa-ET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7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3F790C3-388E-4459-BD34-696C71A8959C}"/>
              </a:ext>
            </a:extLst>
          </p:cNvPr>
          <p:cNvSpPr/>
          <p:nvPr/>
        </p:nvSpPr>
        <p:spPr>
          <a:xfrm>
            <a:off x="761996" y="688309"/>
            <a:ext cx="7435702" cy="5940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&lt;title&gt;Table1&lt;/title&gt;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&lt;center&gt;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&lt;caption&gt;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Өзендер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caption&gt;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Өзен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Қазақстанда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Ертіс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4248км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Есіл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2450км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Жайық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2428км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1082км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Сырдария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2219км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Тобыл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1591км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Іле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1439км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815км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1186км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aa-E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D5B9CD-0D04-49BA-9C08-F6DED730AAF1}"/>
              </a:ext>
            </a:extLst>
          </p:cNvPr>
          <p:cNvSpPr txBox="1"/>
          <p:nvPr/>
        </p:nvSpPr>
        <p:spPr>
          <a:xfrm>
            <a:off x="1041991" y="191386"/>
            <a:ext cx="611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мысал. Қазақстандағы ұзын өзендер.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(Жиексіз кесте құру)</a:t>
            </a:r>
            <a:endParaRPr lang="aa-E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1579E7B-458E-4AC8-BDBB-ECA14B171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9" t="22791" r="31977" b="32713"/>
          <a:stretch/>
        </p:blipFill>
        <p:spPr>
          <a:xfrm>
            <a:off x="7963781" y="1903228"/>
            <a:ext cx="4253023" cy="3051544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46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530451-12A5-4AFC-8C68-A2963B05F615}"/>
              </a:ext>
            </a:extLst>
          </p:cNvPr>
          <p:cNvSpPr txBox="1"/>
          <p:nvPr/>
        </p:nvSpPr>
        <p:spPr>
          <a:xfrm>
            <a:off x="4657061" y="85060"/>
            <a:ext cx="3269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Кесте тегінің атрибуттары</a:t>
            </a:r>
            <a:endParaRPr lang="aa-ET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xmlns="" id="{E228D61C-FE7A-43F4-89E9-9308D20D0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02949"/>
              </p:ext>
            </p:extLst>
          </p:nvPr>
        </p:nvGraphicFramePr>
        <p:xfrm>
          <a:off x="2031999" y="555020"/>
          <a:ext cx="8951433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55">
                  <a:extLst>
                    <a:ext uri="{9D8B030D-6E8A-4147-A177-3AD203B41FA5}">
                      <a16:colId xmlns:a16="http://schemas.microsoft.com/office/drawing/2014/main" xmlns="" val="4247256207"/>
                    </a:ext>
                  </a:extLst>
                </a:gridCol>
                <a:gridCol w="6236078">
                  <a:extLst>
                    <a:ext uri="{9D8B030D-6E8A-4147-A177-3AD203B41FA5}">
                      <a16:colId xmlns:a16="http://schemas.microsoft.com/office/drawing/2014/main" xmlns="" val="179265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</a:t>
                      </a:r>
                      <a:endParaRPr lang="aa-E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 мәнінің сипаттамасы</a:t>
                      </a:r>
                      <a:endParaRPr lang="aa-E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74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Align=“…”</a:t>
                      </a:r>
                      <a:endParaRPr lang="aa-ET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Жол ұяшықтарындағы мәліметтерді туралау режимін анықтайды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– </a:t>
                      </a:r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сол жақ шеті бойынша туралау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 – </a:t>
                      </a:r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ортасы бойынша туралау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– </a:t>
                      </a:r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оң жақ шеті бойынша туралау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Justify – </a:t>
                      </a:r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екі шеті бойынша туралау</a:t>
                      </a:r>
                      <a:endParaRPr lang="aa-E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3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Background=“URL”</a:t>
                      </a:r>
                      <a:endParaRPr lang="aa-ET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Жол ұяшықтарының фонын толтыратын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 </a:t>
                      </a:r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сурет</a:t>
                      </a:r>
                      <a:endParaRPr lang="aa-E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33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Bgcolor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kk-KZ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түс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aa-ET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Жол ұяшықтарының фон түсі</a:t>
                      </a:r>
                      <a:endParaRPr lang="aa-E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60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Bordercolor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kk-KZ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түс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aa-ET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Ұяшық жиегінің түсін өзгерту</a:t>
                      </a:r>
                      <a:endParaRPr lang="aa-E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796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Width=“…”</a:t>
                      </a:r>
                      <a:endParaRPr lang="aa-ET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Барлық кестенің немесе ұяшықтың енін пиксельдерде немесе браузер терезесінің еніне қатысты пайыздық үлесте анықтайды</a:t>
                      </a:r>
                      <a:endParaRPr lang="aa-E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971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Height=“…”</a:t>
                      </a:r>
                      <a:endParaRPr lang="aa-ET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Барлық кестенің немесе ұяшықтың биіктігін пиксельдерде немесе браузер терезесінің биіктігіне қатысты пайыздық үлесте анықтайды</a:t>
                      </a:r>
                      <a:endParaRPr lang="aa-E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272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Border=“…”</a:t>
                      </a:r>
                      <a:endParaRPr lang="aa-ET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Кесте жиегінің енін пиксельдерде орнатады, мысалы,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border=2</a:t>
                      </a:r>
                      <a:endParaRPr lang="aa-E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28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3F790C3-388E-4459-BD34-696C71A8959C}"/>
              </a:ext>
            </a:extLst>
          </p:cNvPr>
          <p:cNvSpPr/>
          <p:nvPr/>
        </p:nvSpPr>
        <p:spPr>
          <a:xfrm>
            <a:off x="751368" y="671376"/>
            <a:ext cx="7435702" cy="5940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&lt;title&gt;Table1&lt;/title&gt;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&lt;center&gt;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&lt;caption&gt;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Өзендер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caption&gt;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border=1&gt;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Өзен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Қазақстанда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Ертіс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4248км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Есіл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2450км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Жайық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2428км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1082км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Сырдария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2219км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Тобыл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1591км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Іле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1439км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815км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1186км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800км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aa-E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D5B9CD-0D04-49BA-9C08-F6DED730AAF1}"/>
              </a:ext>
            </a:extLst>
          </p:cNvPr>
          <p:cNvSpPr txBox="1"/>
          <p:nvPr/>
        </p:nvSpPr>
        <p:spPr>
          <a:xfrm>
            <a:off x="1041991" y="191386"/>
            <a:ext cx="602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2-мысал. Қазақстандағы ұзын өзендер. (Жиекті кесте құру)</a:t>
            </a:r>
            <a:endParaRPr lang="aa-E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78439D8-91AF-4531-B74F-C289AAC5D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58" t="28062" r="33547" b="28062"/>
          <a:stretch/>
        </p:blipFill>
        <p:spPr>
          <a:xfrm>
            <a:off x="8343866" y="1199806"/>
            <a:ext cx="3848134" cy="30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3F790C3-388E-4459-BD34-696C71A8959C}"/>
              </a:ext>
            </a:extLst>
          </p:cNvPr>
          <p:cNvSpPr/>
          <p:nvPr/>
        </p:nvSpPr>
        <p:spPr>
          <a:xfrm>
            <a:off x="1168399" y="1039210"/>
            <a:ext cx="10557934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&lt;title&gt;Table1&lt;/title&gt;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&lt;center&gt;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&lt;caption&gt;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Өзендер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caption&gt;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border=1&gt;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Қазақстанда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Ертіс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align="right"&gt;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4248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td&gt;&lt;td&gt;1700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Есіл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align="right"&gt;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2450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td&gt;&lt;td&gt;1400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Жайық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align="right"&gt;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td&gt;&lt;td&gt;1082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Сырдария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align="right"&gt;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td&gt;&lt;td&gt;1400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Тобыл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 align="right"&gt;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td&gt;&lt;td&gt;800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align="center"&gt;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 align="right"&gt;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1439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td&gt;&lt;td&gt;815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align="center"&gt;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&gt;&lt;td align="right"&gt;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td&gt;&lt;td&gt;800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td&gt;&lt;/tr&gt;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D5B9CD-0D04-49BA-9C08-F6DED730AAF1}"/>
              </a:ext>
            </a:extLst>
          </p:cNvPr>
          <p:cNvSpPr txBox="1"/>
          <p:nvPr/>
        </p:nvSpPr>
        <p:spPr>
          <a:xfrm>
            <a:off x="1803400" y="308886"/>
            <a:ext cx="9053426" cy="36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мысал. Қазақстандағы ұзын өзендер (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Align=“…”</a:t>
            </a:r>
            <a:r>
              <a:rPr lang="kk-KZ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мәтіндерді туралау режимін қолдану) </a:t>
            </a:r>
            <a:endParaRPr lang="aa-E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5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D5B9CD-0D04-49BA-9C08-F6DED730AAF1}"/>
              </a:ext>
            </a:extLst>
          </p:cNvPr>
          <p:cNvSpPr txBox="1"/>
          <p:nvPr/>
        </p:nvSpPr>
        <p:spPr>
          <a:xfrm>
            <a:off x="2210391" y="251810"/>
            <a:ext cx="91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мысал. Қазақстандағы ұзын өзендер (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Align=“…”</a:t>
            </a:r>
            <a:r>
              <a:rPr lang="kk-KZ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мәтіндерді туралау режимін қолдану) </a:t>
            </a:r>
            <a:endParaRPr lang="aa-E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D530990A-F1E6-4367-9D19-7C4AC3F8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47" t="23101" r="33634" b="26667"/>
          <a:stretch/>
        </p:blipFill>
        <p:spPr>
          <a:xfrm>
            <a:off x="3420533" y="1528718"/>
            <a:ext cx="5139267" cy="45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095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711</TotalTime>
  <Words>1603</Words>
  <Application>Microsoft Office PowerPoint</Application>
  <PresentationFormat>Широкоэкранный</PresentationFormat>
  <Paragraphs>173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Times New Roman</vt:lpstr>
      <vt:lpstr>Уголки</vt:lpstr>
      <vt:lpstr>HTML тілінде кесте құру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тілінде кесте құру </dc:title>
  <dc:creator>HASEE</dc:creator>
  <cp:lastModifiedBy>СТУДЕНТ</cp:lastModifiedBy>
  <cp:revision>60</cp:revision>
  <dcterms:created xsi:type="dcterms:W3CDTF">2021-02-17T09:05:04Z</dcterms:created>
  <dcterms:modified xsi:type="dcterms:W3CDTF">2023-05-05T05:08:08Z</dcterms:modified>
</cp:coreProperties>
</file>