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87" r:id="rId7"/>
    <p:sldId id="286" r:id="rId8"/>
    <p:sldId id="261" r:id="rId9"/>
    <p:sldId id="270" r:id="rId10"/>
    <p:sldId id="271" r:id="rId11"/>
    <p:sldId id="272" r:id="rId12"/>
    <p:sldId id="274" r:id="rId13"/>
    <p:sldId id="275" r:id="rId14"/>
    <p:sldId id="276" r:id="rId15"/>
    <p:sldId id="277" r:id="rId16"/>
    <p:sldId id="278" r:id="rId17"/>
    <p:sldId id="279" r:id="rId18"/>
    <p:sldId id="281" r:id="rId19"/>
    <p:sldId id="284" r:id="rId20"/>
    <p:sldId id="282" r:id="rId21"/>
    <p:sldId id="283" r:id="rId22"/>
    <p:sldId id="285" r:id="rId23"/>
    <p:sldId id="266" r:id="rId24"/>
    <p:sldId id="267" r:id="rId25"/>
    <p:sldId id="268" r:id="rId26"/>
    <p:sldId id="269" r:id="rId27"/>
    <p:sldId id="263" r:id="rId28"/>
    <p:sldId id="264" r:id="rId29"/>
    <p:sldId id="265" r:id="rId30"/>
    <p:sldId id="280"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294" autoAdjust="0"/>
  </p:normalViewPr>
  <p:slideViewPr>
    <p:cSldViewPr>
      <p:cViewPr varScale="1">
        <p:scale>
          <a:sx n="62" d="100"/>
          <a:sy n="62" d="100"/>
        </p:scale>
        <p:origin x="-30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72D60-DC02-4F56-BAEA-53F50E68636D}" type="datetimeFigureOut">
              <a:rPr lang="fr-FR" smtClean="0"/>
              <a:t>18/06/2015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2C92E-3900-4461-B5FA-310C7A928654}" type="slidenum">
              <a:rPr lang="fr-FR" smtClean="0"/>
              <a:t>‹N°›</a:t>
            </a:fld>
            <a:endParaRPr lang="fr-FR"/>
          </a:p>
        </p:txBody>
      </p:sp>
    </p:spTree>
    <p:extLst>
      <p:ext uri="{BB962C8B-B14F-4D97-AF65-F5344CB8AC3E}">
        <p14:creationId xmlns:p14="http://schemas.microsoft.com/office/powerpoint/2010/main" val="245592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Tout d’abord, nous avons eu besoin d’un outil de travail collaboratif pour gérer nos documents. Pour ce faire, notre choix s’est tourné vers </a:t>
            </a:r>
            <a:r>
              <a:rPr lang="fr-FR" sz="1200" kern="1200" dirty="0" err="1" smtClean="0">
                <a:solidFill>
                  <a:schemeClr val="tx1"/>
                </a:solidFill>
                <a:effectLst/>
                <a:latin typeface="+mn-lt"/>
                <a:ea typeface="+mn-ea"/>
                <a:cs typeface="+mn-cs"/>
              </a:rPr>
              <a:t>Tortoise</a:t>
            </a:r>
            <a:r>
              <a:rPr lang="fr-FR" sz="1200" kern="1200" dirty="0" smtClean="0">
                <a:solidFill>
                  <a:schemeClr val="tx1"/>
                </a:solidFill>
                <a:effectLst/>
                <a:latin typeface="+mn-lt"/>
                <a:ea typeface="+mn-ea"/>
                <a:cs typeface="+mn-cs"/>
              </a:rPr>
              <a:t> SVN, logiciel de </a:t>
            </a:r>
            <a:r>
              <a:rPr lang="fr-FR" sz="1200" kern="1200" dirty="0" err="1" smtClean="0">
                <a:solidFill>
                  <a:schemeClr val="tx1"/>
                </a:solidFill>
                <a:effectLst/>
                <a:latin typeface="+mn-lt"/>
                <a:ea typeface="+mn-ea"/>
                <a:cs typeface="+mn-cs"/>
              </a:rPr>
              <a:t>versioning</a:t>
            </a:r>
            <a:r>
              <a:rPr lang="fr-FR" sz="1200" kern="1200" dirty="0" smtClean="0">
                <a:solidFill>
                  <a:schemeClr val="tx1"/>
                </a:solidFill>
                <a:effectLst/>
                <a:latin typeface="+mn-lt"/>
                <a:ea typeface="+mn-ea"/>
                <a:cs typeface="+mn-cs"/>
              </a:rPr>
              <a:t> dont nous avions déjà une certaine expérience.</a:t>
            </a:r>
          </a:p>
          <a:p>
            <a:pPr lvl="0"/>
            <a:r>
              <a:rPr lang="fr-FR" sz="1200" kern="1200" dirty="0" smtClean="0">
                <a:solidFill>
                  <a:schemeClr val="tx1"/>
                </a:solidFill>
                <a:effectLst/>
                <a:latin typeface="+mn-lt"/>
                <a:ea typeface="+mn-ea"/>
                <a:cs typeface="+mn-cs"/>
              </a:rPr>
              <a:t>Ensuite, nous avions besoin d’un bon cadre de travail, afin d’être plus efficaces. Pour cela, nous avons opté pour une salle de cours isolé. </a:t>
            </a:r>
          </a:p>
          <a:p>
            <a:pPr lvl="0"/>
            <a:r>
              <a:rPr lang="fr-FR" sz="1200" kern="1200" dirty="0" smtClean="0">
                <a:solidFill>
                  <a:schemeClr val="tx1"/>
                </a:solidFill>
                <a:effectLst/>
                <a:latin typeface="+mn-lt"/>
                <a:ea typeface="+mn-ea"/>
                <a:cs typeface="+mn-cs"/>
              </a:rPr>
              <a:t>Enfin, afin d’avoir une méthodologie qui nous permet de suivre correctement notre projet, nous avons choisi d’utiliser la méthode de cycle en V. L’avantage de cette méthode est que les différentes étapes sont bien définies et nous permettront de bien nous situer dans le projet au fur et à mesure de temps.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8</a:t>
            </a:fld>
            <a:endParaRPr lang="fr-FR"/>
          </a:p>
        </p:txBody>
      </p:sp>
    </p:spTree>
    <p:extLst>
      <p:ext uri="{BB962C8B-B14F-4D97-AF65-F5344CB8AC3E}">
        <p14:creationId xmlns:p14="http://schemas.microsoft.com/office/powerpoint/2010/main" val="163019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Quoi ?</a:t>
            </a:r>
          </a:p>
          <a:p>
            <a:r>
              <a:rPr lang="fr-FR" sz="1200" kern="1200" dirty="0" smtClean="0">
                <a:solidFill>
                  <a:schemeClr val="tx1"/>
                </a:solidFill>
                <a:effectLst/>
                <a:latin typeface="+mn-lt"/>
                <a:ea typeface="+mn-ea"/>
                <a:cs typeface="+mn-cs"/>
              </a:rPr>
              <a:t>Modelisator est un logiciel qui permet la conception d’objets et leurs propriétés physiques. </a:t>
            </a:r>
          </a:p>
          <a:p>
            <a:pPr lvl="0"/>
            <a:r>
              <a:rPr lang="fr-FR" sz="1200" kern="1200" dirty="0" smtClean="0">
                <a:solidFill>
                  <a:schemeClr val="tx1"/>
                </a:solidFill>
                <a:effectLst/>
                <a:latin typeface="+mn-lt"/>
                <a:ea typeface="+mn-ea"/>
                <a:cs typeface="+mn-cs"/>
              </a:rPr>
              <a:t>Pourquoi ?</a:t>
            </a:r>
          </a:p>
          <a:p>
            <a:r>
              <a:rPr lang="fr-FR" sz="1200" kern="1200" dirty="0" smtClean="0">
                <a:solidFill>
                  <a:schemeClr val="tx1"/>
                </a:solidFill>
                <a:effectLst/>
                <a:latin typeface="+mn-lt"/>
                <a:ea typeface="+mn-ea"/>
                <a:cs typeface="+mn-cs"/>
              </a:rPr>
              <a:t>Modelisator répond au besoin de concepteurs et de modélisateurs recherchant un logiciel de modélisation d’objets selon un contexte, tels que des bonbonnes de gaz, ainsi que leurs propriétés physiques (pression, volume, etc.).</a:t>
            </a:r>
          </a:p>
          <a:p>
            <a:pPr lvl="0"/>
            <a:r>
              <a:rPr lang="fr-FR" sz="1200" kern="1200" dirty="0" smtClean="0">
                <a:solidFill>
                  <a:schemeClr val="tx1"/>
                </a:solidFill>
                <a:effectLst/>
                <a:latin typeface="+mn-lt"/>
                <a:ea typeface="+mn-ea"/>
                <a:cs typeface="+mn-cs"/>
              </a:rPr>
              <a:t>Qui ?</a:t>
            </a:r>
          </a:p>
          <a:p>
            <a:r>
              <a:rPr lang="fr-FR" sz="1200" kern="1200" dirty="0" smtClean="0">
                <a:solidFill>
                  <a:schemeClr val="tx1"/>
                </a:solidFill>
                <a:effectLst/>
                <a:latin typeface="+mn-lt"/>
                <a:ea typeface="+mn-ea"/>
                <a:cs typeface="+mn-cs"/>
              </a:rPr>
              <a:t>Le logiciel est créé par des apprentis-ingénieurs en informatique. Il est destiné à des concepteurs/modélisateurs. </a:t>
            </a:r>
          </a:p>
          <a:p>
            <a:pPr lvl="0"/>
            <a:r>
              <a:rPr lang="fr-FR" sz="1200" kern="1200" dirty="0" smtClean="0">
                <a:solidFill>
                  <a:schemeClr val="tx1"/>
                </a:solidFill>
                <a:effectLst/>
                <a:latin typeface="+mn-lt"/>
                <a:ea typeface="+mn-ea"/>
                <a:cs typeface="+mn-cs"/>
              </a:rPr>
              <a:t>Quand ?</a:t>
            </a:r>
          </a:p>
          <a:p>
            <a:r>
              <a:rPr lang="fr-FR" sz="1200" kern="1200" dirty="0" smtClean="0">
                <a:solidFill>
                  <a:schemeClr val="tx1"/>
                </a:solidFill>
                <a:effectLst/>
                <a:latin typeface="+mn-lt"/>
                <a:ea typeface="+mn-ea"/>
                <a:cs typeface="+mn-cs"/>
              </a:rPr>
              <a:t>Le projet compte cinq semaines de travail : il a commencé le 21 mai 2015 et a pour date de fin le 24 juin 2015.</a:t>
            </a:r>
          </a:p>
          <a:p>
            <a:pPr lvl="0"/>
            <a:r>
              <a:rPr lang="fr-FR" sz="1200" kern="1200" dirty="0" smtClean="0">
                <a:solidFill>
                  <a:schemeClr val="tx1"/>
                </a:solidFill>
                <a:effectLst/>
                <a:latin typeface="+mn-lt"/>
                <a:ea typeface="+mn-ea"/>
                <a:cs typeface="+mn-cs"/>
              </a:rPr>
              <a:t>Combien ?</a:t>
            </a:r>
          </a:p>
          <a:p>
            <a:r>
              <a:rPr lang="fr-FR" sz="1200" kern="1200" dirty="0" smtClean="0">
                <a:solidFill>
                  <a:schemeClr val="tx1"/>
                </a:solidFill>
                <a:effectLst/>
                <a:latin typeface="+mn-lt"/>
                <a:ea typeface="+mn-ea"/>
                <a:cs typeface="+mn-cs"/>
              </a:rPr>
              <a:t>L’équipe de travail est composée de quatre apprentis-ingénieurs informatiques ayant chacun leur ordinateur personnel.</a:t>
            </a:r>
          </a:p>
          <a:p>
            <a:pPr lvl="0"/>
            <a:r>
              <a:rPr lang="fr-FR" sz="1200" kern="1200" dirty="0" smtClean="0">
                <a:solidFill>
                  <a:schemeClr val="tx1"/>
                </a:solidFill>
                <a:effectLst/>
                <a:latin typeface="+mn-lt"/>
                <a:ea typeface="+mn-ea"/>
                <a:cs typeface="+mn-cs"/>
              </a:rPr>
              <a:t>Où ?</a:t>
            </a:r>
          </a:p>
          <a:p>
            <a:r>
              <a:rPr lang="fr-FR" sz="1200" kern="1200" dirty="0" smtClean="0">
                <a:solidFill>
                  <a:schemeClr val="tx1"/>
                </a:solidFill>
                <a:effectLst/>
                <a:latin typeface="+mn-lt"/>
                <a:ea typeface="+mn-ea"/>
                <a:cs typeface="+mn-cs"/>
              </a:rPr>
              <a:t>Le déroulement du projet se fait dans les salles de classes disponibles de l’UTBM. Le déploiement de l’application sera fait sur un site en ligne de distribution gratuit.</a:t>
            </a:r>
          </a:p>
          <a:p>
            <a:pPr lvl="0"/>
            <a:r>
              <a:rPr lang="fr-FR" sz="1200" kern="1200" dirty="0" smtClean="0">
                <a:solidFill>
                  <a:schemeClr val="tx1"/>
                </a:solidFill>
                <a:effectLst/>
                <a:latin typeface="+mn-lt"/>
                <a:ea typeface="+mn-ea"/>
                <a:cs typeface="+mn-cs"/>
              </a:rPr>
              <a:t>Comment ?</a:t>
            </a:r>
          </a:p>
          <a:p>
            <a:r>
              <a:rPr lang="fr-FR" sz="1200" kern="1200" dirty="0" smtClean="0">
                <a:solidFill>
                  <a:schemeClr val="tx1"/>
                </a:solidFill>
                <a:effectLst/>
                <a:latin typeface="+mn-lt"/>
                <a:ea typeface="+mn-ea"/>
                <a:cs typeface="+mn-cs"/>
              </a:rPr>
              <a:t>A l’aide d’une interface graphique intuitive enrichie par une banque de données mettant en relation l’ensemble des grandeurs physiques pour un objet dans un contexte. L’utilisateur peut alors explorer l’ensemble des propriétés physiques de l’objet.</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12</a:t>
            </a:fld>
            <a:endParaRPr lang="fr-FR"/>
          </a:p>
        </p:txBody>
      </p:sp>
    </p:spTree>
    <p:extLst>
      <p:ext uri="{BB962C8B-B14F-4D97-AF65-F5344CB8AC3E}">
        <p14:creationId xmlns:p14="http://schemas.microsoft.com/office/powerpoint/2010/main" val="161573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rPr>
              <a:t>Contraintes Projet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Temporelle :</a:t>
            </a:r>
          </a:p>
          <a:p>
            <a:r>
              <a:rPr lang="fr-FR" sz="1200" kern="1200" dirty="0" smtClean="0">
                <a:solidFill>
                  <a:schemeClr val="tx1"/>
                </a:solidFill>
                <a:effectLst/>
                <a:latin typeface="+mn-lt"/>
                <a:ea typeface="+mn-ea"/>
                <a:cs typeface="+mn-cs"/>
              </a:rPr>
              <a:t>Le livrable est attendu dans un délai assez court (6 semaines) vu l’importance du projet. Les ressources humaines ne sont pas disponibles à 100% durant ces périodes.</a:t>
            </a:r>
          </a:p>
          <a:p>
            <a:pPr lvl="0"/>
            <a:r>
              <a:rPr lang="fr-FR" sz="1200" kern="1200" dirty="0" smtClean="0">
                <a:solidFill>
                  <a:schemeClr val="tx1"/>
                </a:solidFill>
                <a:effectLst/>
                <a:latin typeface="+mn-lt"/>
                <a:ea typeface="+mn-ea"/>
                <a:cs typeface="+mn-cs"/>
              </a:rPr>
              <a:t>Ressources humaines :</a:t>
            </a:r>
          </a:p>
          <a:p>
            <a:r>
              <a:rPr lang="fr-FR" sz="1200" kern="1200" dirty="0" smtClean="0">
                <a:solidFill>
                  <a:schemeClr val="tx1"/>
                </a:solidFill>
                <a:effectLst/>
                <a:latin typeface="+mn-lt"/>
                <a:ea typeface="+mn-ea"/>
                <a:cs typeface="+mn-cs"/>
              </a:rPr>
              <a:t>Le nombre de développeur est limité à 4.</a:t>
            </a:r>
          </a:p>
          <a:p>
            <a:r>
              <a:rPr lang="fr-FR" sz="1200" kern="1200" dirty="0" smtClean="0">
                <a:solidFill>
                  <a:schemeClr val="tx1"/>
                </a:solidFill>
                <a:effectLst/>
                <a:latin typeface="+mn-lt"/>
                <a:ea typeface="+mn-ea"/>
                <a:cs typeface="+mn-cs"/>
              </a:rPr>
              <a:t>Le projet ne dispose pas de testeurs externes. </a:t>
            </a:r>
          </a:p>
          <a:p>
            <a:pPr lvl="0"/>
            <a:r>
              <a:rPr lang="fr-FR" sz="1200" kern="1200" dirty="0" smtClean="0">
                <a:solidFill>
                  <a:schemeClr val="tx1"/>
                </a:solidFill>
                <a:effectLst/>
                <a:latin typeface="+mn-lt"/>
                <a:ea typeface="+mn-ea"/>
                <a:cs typeface="+mn-cs"/>
              </a:rPr>
              <a:t>Ressources matérielles :</a:t>
            </a:r>
          </a:p>
          <a:p>
            <a:r>
              <a:rPr lang="fr-FR" sz="1200" kern="1200" dirty="0" smtClean="0">
                <a:solidFill>
                  <a:schemeClr val="tx1"/>
                </a:solidFill>
                <a:effectLst/>
                <a:latin typeface="+mn-lt"/>
                <a:ea typeface="+mn-ea"/>
                <a:cs typeface="+mn-cs"/>
              </a:rPr>
              <a:t>Nous disposons juste de notre propres machines pour pouvoir développer.</a:t>
            </a:r>
          </a:p>
          <a:p>
            <a:r>
              <a:rPr lang="fr-FR" sz="1200" kern="1200" dirty="0" smtClean="0">
                <a:solidFill>
                  <a:schemeClr val="tx1"/>
                </a:solidFill>
                <a:effectLst/>
                <a:latin typeface="+mn-lt"/>
                <a:ea typeface="+mn-ea"/>
                <a:cs typeface="+mn-cs"/>
              </a:rPr>
              <a:t>Le projet n’est pas financé. </a:t>
            </a:r>
          </a:p>
          <a:p>
            <a:pPr lvl="0"/>
            <a:r>
              <a:rPr lang="fr-FR" sz="1200" kern="1200" dirty="0" smtClean="0">
                <a:solidFill>
                  <a:schemeClr val="tx1"/>
                </a:solidFill>
                <a:effectLst/>
                <a:latin typeface="+mn-lt"/>
                <a:ea typeface="+mn-ea"/>
                <a:cs typeface="+mn-cs"/>
              </a:rPr>
              <a:t>Légal :</a:t>
            </a:r>
          </a:p>
          <a:p>
            <a:r>
              <a:rPr lang="fr-FR" sz="1200" kern="1200" dirty="0" smtClean="0">
                <a:solidFill>
                  <a:schemeClr val="tx1"/>
                </a:solidFill>
                <a:effectLst/>
                <a:latin typeface="+mn-lt"/>
                <a:ea typeface="+mn-ea"/>
                <a:cs typeface="+mn-cs"/>
              </a:rPr>
              <a:t>Le logiciel Modelisator est sous licence MIT, toutes les technologies utilisées doivent être de licence équivalente ou moins restrictive.</a:t>
            </a:r>
          </a:p>
          <a:p>
            <a:r>
              <a:rPr lang="fr-FR" sz="1200" u="sng" kern="1200" dirty="0" smtClean="0">
                <a:solidFill>
                  <a:schemeClr val="tx1"/>
                </a:solidFill>
                <a:effectLst/>
                <a:latin typeface="+mn-lt"/>
                <a:ea typeface="+mn-ea"/>
                <a:cs typeface="+mn-cs"/>
              </a:rPr>
              <a:t>Contraintes Métier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Qualité :</a:t>
            </a:r>
          </a:p>
          <a:p>
            <a:r>
              <a:rPr lang="fr-FR" sz="1200" kern="1200" dirty="0" smtClean="0">
                <a:solidFill>
                  <a:schemeClr val="tx1"/>
                </a:solidFill>
                <a:effectLst/>
                <a:latin typeface="+mn-lt"/>
                <a:ea typeface="+mn-ea"/>
                <a:cs typeface="+mn-cs"/>
              </a:rPr>
              <a:t>Le logiciel doit être performant et répond exactement aux besoins. Il est soumis au respect des lois physiques universelles.</a:t>
            </a:r>
          </a:p>
          <a:p>
            <a:pPr lvl="0"/>
            <a:r>
              <a:rPr lang="fr-FR" sz="1200" kern="1200" dirty="0" smtClean="0">
                <a:solidFill>
                  <a:schemeClr val="tx1"/>
                </a:solidFill>
                <a:effectLst/>
                <a:latin typeface="+mn-lt"/>
                <a:ea typeface="+mn-ea"/>
                <a:cs typeface="+mn-cs"/>
              </a:rPr>
              <a:t>Evolutif :</a:t>
            </a:r>
          </a:p>
          <a:p>
            <a:r>
              <a:rPr lang="fr-FR" sz="1200" kern="1200" dirty="0" smtClean="0">
                <a:solidFill>
                  <a:schemeClr val="tx1"/>
                </a:solidFill>
                <a:effectLst/>
                <a:latin typeface="+mn-lt"/>
                <a:ea typeface="+mn-ea"/>
                <a:cs typeface="+mn-cs"/>
              </a:rPr>
              <a:t>Modelisator permet de modéliser un contexte précis, mais on doit laisser la possibilité de pouvoir modéliser d’autres contextes.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13</a:t>
            </a:fld>
            <a:endParaRPr lang="fr-FR"/>
          </a:p>
        </p:txBody>
      </p:sp>
    </p:spTree>
    <p:extLst>
      <p:ext uri="{BB962C8B-B14F-4D97-AF65-F5344CB8AC3E}">
        <p14:creationId xmlns:p14="http://schemas.microsoft.com/office/powerpoint/2010/main" val="192819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16</a:t>
            </a:fld>
            <a:endParaRPr lang="fr-FR"/>
          </a:p>
        </p:txBody>
      </p:sp>
    </p:spTree>
    <p:extLst>
      <p:ext uri="{BB962C8B-B14F-4D97-AF65-F5344CB8AC3E}">
        <p14:creationId xmlns:p14="http://schemas.microsoft.com/office/powerpoint/2010/main" val="235945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19</a:t>
            </a:fld>
            <a:endParaRPr lang="fr-FR"/>
          </a:p>
        </p:txBody>
      </p:sp>
    </p:spTree>
    <p:extLst>
      <p:ext uri="{BB962C8B-B14F-4D97-AF65-F5344CB8AC3E}">
        <p14:creationId xmlns:p14="http://schemas.microsoft.com/office/powerpoint/2010/main" val="13393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 (</a:t>
            </a:r>
            <a:r>
              <a:rPr lang="fr-FR" dirty="0" err="1" smtClean="0"/>
              <a:t>visual</a:t>
            </a:r>
            <a:r>
              <a:rPr lang="fr-FR" dirty="0" smtClean="0"/>
              <a:t> studio) avec du WPF pour le</a:t>
            </a:r>
            <a:r>
              <a:rPr lang="fr-FR" baseline="0" dirty="0" smtClean="0"/>
              <a:t> visuel</a:t>
            </a:r>
          </a:p>
          <a:p>
            <a:r>
              <a:rPr lang="fr-FR" baseline="0" dirty="0" smtClean="0"/>
              <a:t>Pour interfacer tout ca, MVVM</a:t>
            </a:r>
            <a:endParaRPr lang="fr-FR" dirty="0" smtClean="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23</a:t>
            </a:fld>
            <a:endParaRPr lang="fr-FR"/>
          </a:p>
        </p:txBody>
      </p:sp>
    </p:spTree>
    <p:extLst>
      <p:ext uri="{BB962C8B-B14F-4D97-AF65-F5344CB8AC3E}">
        <p14:creationId xmlns:p14="http://schemas.microsoft.com/office/powerpoint/2010/main" val="263522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Restriction OS :</a:t>
            </a:r>
            <a:r>
              <a:rPr lang="fr-FR" baseline="0" dirty="0" smtClean="0"/>
              <a:t> win7 et antérieur</a:t>
            </a:r>
          </a:p>
          <a:p>
            <a:r>
              <a:rPr lang="fr-FR" baseline="0" dirty="0" smtClean="0"/>
              <a:t>Pourquoi : interface moderne via des librairies compatibles uniquement win7 et +</a:t>
            </a:r>
          </a:p>
          <a:p>
            <a:r>
              <a:rPr lang="fr-FR" baseline="0" dirty="0" smtClean="0"/>
              <a:t>De +, Win XP plus supporté depuis quelques mois, donc migration massive vers win7 ouwin8 </a:t>
            </a:r>
            <a:r>
              <a:rPr lang="fr-FR" baseline="0" smtClean="0"/>
              <a:t>voire win10</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24</a:t>
            </a:fld>
            <a:endParaRPr lang="fr-FR"/>
          </a:p>
        </p:txBody>
      </p:sp>
    </p:spTree>
    <p:extLst>
      <p:ext uri="{BB962C8B-B14F-4D97-AF65-F5344CB8AC3E}">
        <p14:creationId xmlns:p14="http://schemas.microsoft.com/office/powerpoint/2010/main" val="275457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25</a:t>
            </a:fld>
            <a:endParaRPr lang="fr-FR"/>
          </a:p>
        </p:txBody>
      </p:sp>
    </p:spTree>
    <p:extLst>
      <p:ext uri="{BB962C8B-B14F-4D97-AF65-F5344CB8AC3E}">
        <p14:creationId xmlns:p14="http://schemas.microsoft.com/office/powerpoint/2010/main" val="29897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70393BE-73AE-473E-A102-C17934B0E0F9}"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8B088A-B32C-4DCF-94DA-CC257AEB72E7}"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302F8B4-BC2C-40F6-97AF-1FBEE2D51802}"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96E1E1-4559-49B9-BB75-F99EC1FF316E}"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2EFEB38D-C467-4312-B04F-522CC0E9E94C}"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9734D5-01A4-4325-8CFB-0125683DB7CD}"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DCA559-A264-4709-9E56-AADA966C1080}" type="datetime1">
              <a:rPr lang="fr-FR" smtClean="0"/>
              <a:t>18/06/2015</a:t>
            </a:fld>
            <a:endParaRPr lang="fr-BE"/>
          </a:p>
        </p:txBody>
      </p:sp>
      <p:sp>
        <p:nvSpPr>
          <p:cNvPr id="8" name="Footer Placeholder 7"/>
          <p:cNvSpPr>
            <a:spLocks noGrp="1"/>
          </p:cNvSpPr>
          <p:nvPr>
            <p:ph type="ftr" sz="quarter" idx="11"/>
          </p:nvPr>
        </p:nvSpPr>
        <p:spPr/>
        <p:txBody>
          <a:bodyPr/>
          <a:lstStyle/>
          <a:p>
            <a:r>
              <a:rPr lang="fr-FR" smtClean="0"/>
              <a:t>Apprenti Ingénieur informatique - UTBM -CFAI</a:t>
            </a:r>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521D032-1FC6-4C3C-9F22-14C1058A3B93}" type="datetime1">
              <a:rPr lang="fr-FR" smtClean="0"/>
              <a:t>18/06/2015</a:t>
            </a:fld>
            <a:endParaRPr lang="fr-BE"/>
          </a:p>
        </p:txBody>
      </p:sp>
      <p:sp>
        <p:nvSpPr>
          <p:cNvPr id="4" name="Footer Placeholder 3"/>
          <p:cNvSpPr>
            <a:spLocks noGrp="1"/>
          </p:cNvSpPr>
          <p:nvPr>
            <p:ph type="ftr" sz="quarter" idx="11"/>
          </p:nvPr>
        </p:nvSpPr>
        <p:spPr/>
        <p:txBody>
          <a:bodyPr/>
          <a:lstStyle/>
          <a:p>
            <a:r>
              <a:rPr lang="fr-FR" smtClean="0"/>
              <a:t>Apprenti Ingénieur informatique - UTBM -CFAI</a:t>
            </a:r>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A5938-45F0-402D-B9E0-80536A9F6B2D}" type="datetime1">
              <a:rPr lang="fr-FR" smtClean="0"/>
              <a:t>18/06/2015</a:t>
            </a:fld>
            <a:endParaRPr lang="fr-BE"/>
          </a:p>
        </p:txBody>
      </p:sp>
      <p:sp>
        <p:nvSpPr>
          <p:cNvPr id="3" name="Footer Placeholder 2"/>
          <p:cNvSpPr>
            <a:spLocks noGrp="1"/>
          </p:cNvSpPr>
          <p:nvPr>
            <p:ph type="ftr" sz="quarter" idx="11"/>
          </p:nvPr>
        </p:nvSpPr>
        <p:spPr/>
        <p:txBody>
          <a:bodyPr/>
          <a:lstStyle/>
          <a:p>
            <a:r>
              <a:rPr lang="fr-FR" smtClean="0"/>
              <a:t>Apprenti Ingénieur informatique - UTBM -CFAI</a:t>
            </a:r>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7013CF15-07B4-4C89-B982-C6B5FA890ECD}" type="datetime1">
              <a:rPr lang="fr-FR" smtClean="0"/>
              <a:t>18/06/2015</a:t>
            </a:fld>
            <a:endParaRPr lang="fr-BE"/>
          </a:p>
        </p:txBody>
      </p:sp>
      <p:sp>
        <p:nvSpPr>
          <p:cNvPr id="6" name="Footer Placeholder 5"/>
          <p:cNvSpPr>
            <a:spLocks noGrp="1"/>
          </p:cNvSpPr>
          <p:nvPr>
            <p:ph type="ftr" sz="quarter" idx="11"/>
          </p:nvPr>
        </p:nvSpPr>
        <p:spPr/>
        <p:txBody>
          <a:bodyPr/>
          <a:lstStyle>
            <a:lvl1pPr>
              <a:defRPr>
                <a:solidFill>
                  <a:schemeClr val="tx2"/>
                </a:solidFill>
              </a:defRPr>
            </a:lvl1pPr>
          </a:lstStyle>
          <a:p>
            <a:r>
              <a:rPr lang="fr-FR" smtClean="0"/>
              <a:t>Apprenti Ingénieur informatique - UTBM -CFAI</a:t>
            </a:r>
            <a:endParaRPr lang="fr-B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A40ACB-4D2A-42E6-B06B-B14010E50CC8}"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0F0827B-6E0C-4676-9606-0A944DB59C2A}" type="datetime1">
              <a:rPr lang="fr-FR" smtClean="0"/>
              <a:t>18/06/2015</a:t>
            </a:fld>
            <a:endParaRPr lang="fr-B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fr-FR" smtClean="0"/>
              <a:t>Apprenti Ingénieur informatique - UTBM -CFAI</a:t>
            </a:r>
            <a:endParaRPr lang="fr-B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Modelisator</a:t>
            </a:r>
            <a:r>
              <a:rPr lang="fr-FR" sz="2000" dirty="0" smtClean="0"/>
              <a:t>©</a:t>
            </a:r>
            <a:endParaRPr lang="fr-FR" dirty="0"/>
          </a:p>
        </p:txBody>
      </p:sp>
      <p:sp>
        <p:nvSpPr>
          <p:cNvPr id="3" name="Sous-titre 2"/>
          <p:cNvSpPr>
            <a:spLocks noGrp="1"/>
          </p:cNvSpPr>
          <p:nvPr>
            <p:ph type="subTitle" idx="1"/>
          </p:nvPr>
        </p:nvSpPr>
        <p:spPr/>
        <p:txBody>
          <a:bodyPr/>
          <a:lstStyle/>
          <a:p>
            <a:r>
              <a:rPr lang="fr-FR" dirty="0" err="1" smtClean="0"/>
              <a:t>Powored</a:t>
            </a:r>
            <a:r>
              <a:rPr lang="fr-FR" dirty="0" smtClean="0"/>
              <a:t> by Spirit Master</a:t>
            </a:r>
            <a:r>
              <a:rPr lang="fr-FR" dirty="0"/>
              <a:t>©</a:t>
            </a:r>
            <a:r>
              <a:rPr lang="fr-FR" dirty="0" smtClean="0"/>
              <a:t> Team</a:t>
            </a:r>
            <a:endParaRPr lang="fr-FR" dirty="0"/>
          </a:p>
        </p:txBody>
      </p:sp>
      <p:pic>
        <p:nvPicPr>
          <p:cNvPr id="1026" name="Picture 2" descr="D:\MesDocuments\Etude_Omar\05_UTBM_S3-S4\[Projet]\[Modelisator]\Source\Gestion de projet\2015_05_28 [Modelisator] Step 2\Logo Modelisator - Gaz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2578213"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p:cNvSpPr>
            <a:spLocks noGrp="1"/>
          </p:cNvSpPr>
          <p:nvPr>
            <p:ph type="dt" sz="half" idx="10"/>
          </p:nvPr>
        </p:nvSpPr>
        <p:spPr>
          <a:xfrm rot="19140000">
            <a:off x="201168" y="5870448"/>
            <a:ext cx="2176272" cy="201168"/>
          </a:xfrm>
        </p:spPr>
        <p:txBody>
          <a:bodyPr/>
          <a:lstStyle/>
          <a:p>
            <a:fld id="{53604A9D-5274-4406-9E4C-190BF268BA46}" type="datetime1">
              <a:rPr lang="fr-FR" smtClean="0"/>
              <a:t>18/06/2015</a:t>
            </a:fld>
            <a:endParaRPr lang="fr-FR"/>
          </a:p>
        </p:txBody>
      </p:sp>
      <p:sp>
        <p:nvSpPr>
          <p:cNvPr id="6" name="Espace réservé du pied de page 4"/>
          <p:cNvSpPr>
            <a:spLocks noGrp="1"/>
          </p:cNvSpPr>
          <p:nvPr>
            <p:ph type="ftr" sz="quarter" idx="11"/>
          </p:nvPr>
        </p:nvSpPr>
        <p:spPr>
          <a:xfrm>
            <a:off x="3394986" y="6381328"/>
            <a:ext cx="4966058" cy="274320"/>
          </a:xfrm>
        </p:spPr>
        <p:txBody>
          <a:bodyPr/>
          <a:lstStyle/>
          <a:p>
            <a:r>
              <a:rPr lang="fr-FR" dirty="0"/>
              <a:t>Apprenti </a:t>
            </a:r>
            <a:r>
              <a:rPr lang="fr-FR" dirty="0" smtClean="0"/>
              <a:t>Ingénieur informatique - UTBM -CFAI</a:t>
            </a:r>
            <a:endParaRPr lang="fr-F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7" y="5373216"/>
            <a:ext cx="1975123" cy="8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9398"/>
          <a:stretch/>
        </p:blipFill>
        <p:spPr bwMode="auto">
          <a:xfrm>
            <a:off x="5148063" y="5373216"/>
            <a:ext cx="1459905" cy="8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2"/>
          </p:nvPr>
        </p:nvSpPr>
        <p:spPr>
          <a:xfrm>
            <a:off x="8461568" y="6238448"/>
            <a:ext cx="502920" cy="502920"/>
          </a:xfrm>
        </p:spPr>
        <p:txBody>
          <a:bodyPr/>
          <a:lstStyle/>
          <a:p>
            <a:fld id="{CF4668DC-857F-487D-BFFA-8C0CA5037977}" type="slidenum">
              <a:rPr lang="fr-BE" smtClean="0"/>
              <a:t>1</a:t>
            </a:fld>
            <a:endParaRPr lang="fr-BE" dirty="0"/>
          </a:p>
        </p:txBody>
      </p:sp>
    </p:spTree>
    <p:extLst>
      <p:ext uri="{BB962C8B-B14F-4D97-AF65-F5344CB8AC3E}">
        <p14:creationId xmlns:p14="http://schemas.microsoft.com/office/powerpoint/2010/main" val="310436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52350119"/>
              </p:ext>
            </p:extLst>
          </p:nvPr>
        </p:nvGraphicFramePr>
        <p:xfrm>
          <a:off x="467544" y="1772816"/>
          <a:ext cx="8250141" cy="4090776"/>
        </p:xfrm>
        <a:graphic>
          <a:graphicData uri="http://schemas.openxmlformats.org/drawingml/2006/table">
            <a:tbl>
              <a:tblPr firstRow="1" bandRow="1">
                <a:tableStyleId>{0505E3EF-67EA-436B-97B2-0124C06EBD24}</a:tableStyleId>
              </a:tblPr>
              <a:tblGrid>
                <a:gridCol w="2750047"/>
                <a:gridCol w="3226617"/>
                <a:gridCol w="2273477"/>
              </a:tblGrid>
              <a:tr h="2192848">
                <a:tc>
                  <a:txBody>
                    <a:bodyPr/>
                    <a:lstStyle/>
                    <a:p>
                      <a:pPr algn="l">
                        <a:lnSpc>
                          <a:spcPct val="115000"/>
                        </a:lnSpc>
                        <a:spcAft>
                          <a:spcPts val="0"/>
                        </a:spcAft>
                      </a:pPr>
                      <a:r>
                        <a:rPr lang="fr-FR" sz="1800" b="0" dirty="0"/>
                        <a:t>Mesurable :</a:t>
                      </a:r>
                    </a:p>
                    <a:p>
                      <a:pPr algn="l">
                        <a:lnSpc>
                          <a:spcPct val="115000"/>
                        </a:lnSpc>
                        <a:spcAft>
                          <a:spcPts val="0"/>
                        </a:spcAft>
                      </a:pPr>
                      <a:r>
                        <a:rPr lang="fr-FR" sz="1800" b="0" dirty="0" err="1"/>
                        <a:t>Modelisator</a:t>
                      </a:r>
                      <a:r>
                        <a:rPr lang="fr-FR" sz="1800" b="0" dirty="0"/>
                        <a:t> est mesurable par sa capacité à modéliser des objets de la liste spécifiée.</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dirty="0"/>
                        <a:t>Atteignable :</a:t>
                      </a:r>
                    </a:p>
                    <a:p>
                      <a:pPr algn="l">
                        <a:lnSpc>
                          <a:spcPct val="115000"/>
                        </a:lnSpc>
                        <a:spcAft>
                          <a:spcPts val="0"/>
                        </a:spcAft>
                      </a:pPr>
                      <a:r>
                        <a:rPr lang="fr-FR" sz="1800" b="0" dirty="0"/>
                        <a:t>Le projet  Modelisator est réalisable de par la décomposition du niveau de modélisation d’objets partant du plus simple au plus détaillé.</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a:t>Limité :</a:t>
                      </a:r>
                    </a:p>
                    <a:p>
                      <a:pPr algn="l">
                        <a:lnSpc>
                          <a:spcPct val="115000"/>
                        </a:lnSpc>
                        <a:spcAft>
                          <a:spcPts val="0"/>
                        </a:spcAft>
                      </a:pPr>
                      <a:r>
                        <a:rPr lang="fr-FR" sz="1800" b="0"/>
                        <a:t>Le projet a pour date limite le 24/06/2015</a:t>
                      </a:r>
                      <a:endParaRPr lang="fr-FR" sz="1800" b="0">
                        <a:latin typeface="Calibri"/>
                        <a:ea typeface="Calibri"/>
                        <a:cs typeface="Times New Roman"/>
                      </a:endParaRPr>
                    </a:p>
                  </a:txBody>
                  <a:tcPr marL="68580" marR="68580" marT="0" marB="0"/>
                </a:tc>
              </a:tr>
              <a:tr h="1897928">
                <a:tc>
                  <a:txBody>
                    <a:bodyPr/>
                    <a:lstStyle/>
                    <a:p>
                      <a:pPr algn="just">
                        <a:lnSpc>
                          <a:spcPct val="115000"/>
                        </a:lnSpc>
                        <a:spcAft>
                          <a:spcPts val="0"/>
                        </a:spcAft>
                      </a:pPr>
                      <a:r>
                        <a:rPr lang="fr-FR" sz="1800" b="0" dirty="0"/>
                        <a:t>Intelligent :</a:t>
                      </a:r>
                    </a:p>
                    <a:p>
                      <a:pPr algn="l">
                        <a:lnSpc>
                          <a:spcPct val="115000"/>
                        </a:lnSpc>
                        <a:spcAft>
                          <a:spcPts val="0"/>
                        </a:spcAft>
                      </a:pPr>
                      <a:r>
                        <a:rPr lang="fr-FR" sz="1800" b="0" dirty="0"/>
                        <a:t>Il répond aux besoins forts des entités à petit budget souhaitant modéliser leur catalogue.</a:t>
                      </a:r>
                      <a:endParaRPr lang="fr-FR" sz="1800" b="0" dirty="0">
                        <a:latin typeface="Calibri"/>
                        <a:ea typeface="Calibri"/>
                        <a:cs typeface="Times New Roman"/>
                      </a:endParaRPr>
                    </a:p>
                  </a:txBody>
                  <a:tcPr marL="68580" marR="68580" marT="0" marB="0"/>
                </a:tc>
                <a:tc gridSpan="2">
                  <a:txBody>
                    <a:bodyPr/>
                    <a:lstStyle/>
                    <a:p>
                      <a:pPr algn="l">
                        <a:lnSpc>
                          <a:spcPct val="115000"/>
                        </a:lnSpc>
                        <a:spcAft>
                          <a:spcPts val="0"/>
                        </a:spcAft>
                      </a:pPr>
                      <a:r>
                        <a:rPr lang="fr-FR" sz="1800" b="0" dirty="0"/>
                        <a:t>Négociable :</a:t>
                      </a:r>
                    </a:p>
                    <a:p>
                      <a:pPr algn="l">
                        <a:lnSpc>
                          <a:spcPct val="115000"/>
                        </a:lnSpc>
                        <a:spcAft>
                          <a:spcPts val="0"/>
                        </a:spcAft>
                      </a:pPr>
                      <a:r>
                        <a:rPr lang="fr-FR" sz="1800" b="0" dirty="0"/>
                        <a:t>Grace au niveau détaillé progressif de la modélisation des objets, il est possible d’adapter l’objectif en réduisant le périmètre de modélisation des objets au profit de la qualité.</a:t>
                      </a:r>
                      <a:endParaRPr lang="fr-FR" sz="1800" b="0" dirty="0">
                        <a:latin typeface="Calibri"/>
                        <a:ea typeface="Calibri"/>
                        <a:cs typeface="Times New Roman"/>
                      </a:endParaRPr>
                    </a:p>
                  </a:txBody>
                  <a:tcPr marL="68580" marR="68580" marT="0" marB="0"/>
                </a:tc>
                <a:tc hMerge="1">
                  <a:txBody>
                    <a:bodyPr/>
                    <a:lstStyle/>
                    <a:p>
                      <a:pPr algn="l">
                        <a:lnSpc>
                          <a:spcPct val="115000"/>
                        </a:lnSpc>
                        <a:spcAft>
                          <a:spcPts val="0"/>
                        </a:spcAft>
                      </a:pPr>
                      <a:endParaRPr lang="fr-FR" sz="1600" b="0" dirty="0">
                        <a:latin typeface="Calibri"/>
                        <a:ea typeface="Calibri"/>
                        <a:cs typeface="Times New Roman"/>
                      </a:endParaRPr>
                    </a:p>
                  </a:txBody>
                  <a:tcPr marL="68580" marR="68580" marT="0" marB="0"/>
                </a:tc>
              </a:tr>
            </a:tbl>
          </a:graphicData>
        </a:graphic>
      </p:graphicFrame>
      <p:sp>
        <p:nvSpPr>
          <p:cNvPr id="5" name="ZoneTexte 4"/>
          <p:cNvSpPr txBox="1"/>
          <p:nvPr/>
        </p:nvSpPr>
        <p:spPr>
          <a:xfrm>
            <a:off x="785786" y="1214422"/>
            <a:ext cx="2811988" cy="369332"/>
          </a:xfrm>
          <a:prstGeom prst="rect">
            <a:avLst/>
          </a:prstGeom>
          <a:noFill/>
        </p:spPr>
        <p:txBody>
          <a:bodyPr wrap="none" rtlCol="0">
            <a:spAutoFit/>
          </a:bodyPr>
          <a:lstStyle/>
          <a:p>
            <a:r>
              <a:rPr lang="fr-FR" dirty="0" smtClean="0"/>
              <a:t>Analyse MALIN de l’objectif</a:t>
            </a:r>
            <a:endParaRPr lang="fr-FR" dirty="0"/>
          </a:p>
        </p:txBody>
      </p:sp>
      <p:sp>
        <p:nvSpPr>
          <p:cNvPr id="3" name="Espace réservé de la date 2"/>
          <p:cNvSpPr>
            <a:spLocks noGrp="1"/>
          </p:cNvSpPr>
          <p:nvPr>
            <p:ph type="dt" sz="half" idx="10"/>
          </p:nvPr>
        </p:nvSpPr>
        <p:spPr/>
        <p:txBody>
          <a:bodyPr/>
          <a:lstStyle/>
          <a:p>
            <a:fld id="{2A051C1F-C787-4A15-8315-1F89A7632B9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155441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1506" name="Picture 2"/>
          <p:cNvPicPr>
            <a:picLocks noGrp="1" noChangeAspect="1" noChangeArrowheads="1"/>
          </p:cNvPicPr>
          <p:nvPr>
            <p:ph idx="1"/>
          </p:nvPr>
        </p:nvPicPr>
        <p:blipFill>
          <a:blip r:embed="rId2"/>
          <a:srcRect/>
          <a:stretch>
            <a:fillRect/>
          </a:stretch>
        </p:blipFill>
        <p:spPr bwMode="auto">
          <a:xfrm>
            <a:off x="323528" y="1124744"/>
            <a:ext cx="8618133" cy="496855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8FEF31A0-BDA9-4951-AC2E-5FD33F08C1D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1688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5" name="Espace réservé du contenu 4" descr="http://www.google.fr/url?source=imglanding&amp;ct=img&amp;q=http://www.mycommunitymanager.fr/wp-content/uploads/2011/10/QQOQCCP.jpg.png&amp;sa=X&amp;ei=SPRlVeqyFoijU7qQgOAJ&amp;ved=0CAkQ8wc&amp;usg=AFQjCNEtv_vJ6p5MeWw1tWULRNTaJmcKTQ"/>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3700" y="1223169"/>
            <a:ext cx="5838825" cy="3333750"/>
          </a:xfrm>
          <a:prstGeom prst="rect">
            <a:avLst/>
          </a:prstGeom>
          <a:noFill/>
          <a:ln>
            <a:noFill/>
          </a:ln>
        </p:spPr>
      </p:pic>
      <p:sp>
        <p:nvSpPr>
          <p:cNvPr id="6" name="Espace réservé de la date 5"/>
          <p:cNvSpPr>
            <a:spLocks noGrp="1"/>
          </p:cNvSpPr>
          <p:nvPr>
            <p:ph type="dt" sz="half" idx="10"/>
          </p:nvPr>
        </p:nvSpPr>
        <p:spPr/>
        <p:txBody>
          <a:bodyPr/>
          <a:lstStyle/>
          <a:p>
            <a:fld id="{6568C949-8950-4AA6-B6D6-998FC300D415}" type="datetime1">
              <a:rPr lang="fr-FR" smtClean="0"/>
              <a:t>18/06/2015</a:t>
            </a:fld>
            <a:endParaRPr lang="fr-BE"/>
          </a:p>
        </p:txBody>
      </p:sp>
      <p:sp>
        <p:nvSpPr>
          <p:cNvPr id="7" name="Espace réservé du pied de page 6"/>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237249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normAutofit/>
          </a:bodyPr>
          <a:lstStyle/>
          <a:p>
            <a:r>
              <a:rPr lang="fr-FR" dirty="0" smtClean="0"/>
              <a:t>Liste des contraintes</a:t>
            </a:r>
          </a:p>
          <a:p>
            <a:r>
              <a:rPr lang="fr-FR" dirty="0" smtClean="0"/>
              <a:t> </a:t>
            </a:r>
          </a:p>
          <a:p>
            <a:r>
              <a:rPr lang="fr-FR" u="sng" dirty="0" smtClean="0"/>
              <a:t>Contraintes Projet</a:t>
            </a:r>
            <a:endParaRPr lang="fr-FR" dirty="0" smtClean="0"/>
          </a:p>
          <a:p>
            <a:pPr lvl="0"/>
            <a:r>
              <a:rPr lang="fr-FR" b="0" dirty="0" smtClean="0"/>
              <a:t>	- Temporelle </a:t>
            </a:r>
          </a:p>
          <a:p>
            <a:pPr lvl="0"/>
            <a:r>
              <a:rPr lang="fr-FR" b="0" dirty="0" smtClean="0"/>
              <a:t>	- Ressources humaines </a:t>
            </a:r>
          </a:p>
          <a:p>
            <a:pPr lvl="0"/>
            <a:r>
              <a:rPr lang="fr-FR" b="0" dirty="0" smtClean="0"/>
              <a:t>	- Ressources matérielles </a:t>
            </a:r>
          </a:p>
          <a:p>
            <a:pPr lvl="0"/>
            <a:r>
              <a:rPr lang="fr-FR" b="0" dirty="0" smtClean="0"/>
              <a:t>	- Légal </a:t>
            </a:r>
          </a:p>
          <a:p>
            <a:r>
              <a:rPr lang="fr-FR" u="sng" dirty="0" smtClean="0"/>
              <a:t>Contraintes Métier</a:t>
            </a:r>
            <a:endParaRPr lang="fr-FR" dirty="0" smtClean="0"/>
          </a:p>
          <a:p>
            <a:pPr lvl="0"/>
            <a:r>
              <a:rPr lang="fr-FR" dirty="0" smtClean="0"/>
              <a:t>	</a:t>
            </a:r>
            <a:r>
              <a:rPr lang="fr-FR" b="0" dirty="0" smtClean="0"/>
              <a:t>- Qualité </a:t>
            </a:r>
          </a:p>
          <a:p>
            <a:pPr lvl="0"/>
            <a:r>
              <a:rPr lang="fr-FR" b="0" dirty="0" smtClean="0"/>
              <a:t>	- Evolutif </a:t>
            </a:r>
          </a:p>
          <a:p>
            <a:endParaRPr lang="fr-FR" dirty="0"/>
          </a:p>
        </p:txBody>
      </p:sp>
      <p:sp>
        <p:nvSpPr>
          <p:cNvPr id="4" name="Espace réservé de la date 3"/>
          <p:cNvSpPr>
            <a:spLocks noGrp="1"/>
          </p:cNvSpPr>
          <p:nvPr>
            <p:ph type="dt" sz="half" idx="10"/>
          </p:nvPr>
        </p:nvSpPr>
        <p:spPr/>
        <p:txBody>
          <a:bodyPr/>
          <a:lstStyle/>
          <a:p>
            <a:fld id="{F4FDB740-A443-4B7D-8E80-37BD7EB0083B}"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422211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2530" name="Picture 2"/>
          <p:cNvPicPr>
            <a:picLocks noGrp="1" noChangeAspect="1" noChangeArrowheads="1"/>
          </p:cNvPicPr>
          <p:nvPr>
            <p:ph idx="1"/>
          </p:nvPr>
        </p:nvPicPr>
        <p:blipFill>
          <a:blip r:embed="rId2"/>
          <a:srcRect/>
          <a:stretch>
            <a:fillRect/>
          </a:stretch>
        </p:blipFill>
        <p:spPr bwMode="auto">
          <a:xfrm>
            <a:off x="1547664" y="27032"/>
            <a:ext cx="6106262" cy="6611456"/>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A488D61-13A8-4039-A930-EBD518780F9B}"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05280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47847432"/>
              </p:ext>
            </p:extLst>
          </p:nvPr>
        </p:nvGraphicFramePr>
        <p:xfrm>
          <a:off x="323528" y="1674233"/>
          <a:ext cx="8496945" cy="3374077"/>
        </p:xfrm>
        <a:graphic>
          <a:graphicData uri="http://schemas.openxmlformats.org/drawingml/2006/table">
            <a:tbl>
              <a:tblPr firstRow="1" bandRow="1">
                <a:tableStyleId>{85BE263C-DBD7-4A20-BB59-AAB30ACAA65A}</a:tableStyleId>
              </a:tblPr>
              <a:tblGrid>
                <a:gridCol w="2832315"/>
                <a:gridCol w="2832315"/>
                <a:gridCol w="2832315"/>
              </a:tblGrid>
              <a:tr h="569917">
                <a:tc>
                  <a:txBody>
                    <a:bodyPr/>
                    <a:lstStyle/>
                    <a:p>
                      <a:pPr algn="ctr">
                        <a:lnSpc>
                          <a:spcPct val="115000"/>
                        </a:lnSpc>
                        <a:spcAft>
                          <a:spcPts val="0"/>
                        </a:spcAft>
                      </a:pPr>
                      <a:r>
                        <a:rPr lang="fr-FR" sz="2000" dirty="0"/>
                        <a:t>Logiciel existant</a:t>
                      </a:r>
                      <a:endParaRPr lang="fr-FR" sz="1600" dirty="0">
                        <a:latin typeface="Calibri"/>
                        <a:ea typeface="Calibri"/>
                        <a:cs typeface="Times New Roman"/>
                      </a:endParaRPr>
                    </a:p>
                  </a:txBody>
                  <a:tcPr marL="68580" marR="68580" marT="0" marB="0"/>
                </a:tc>
                <a:tc>
                  <a:txBody>
                    <a:bodyPr/>
                    <a:lstStyle/>
                    <a:p>
                      <a:pPr algn="ctr">
                        <a:lnSpc>
                          <a:spcPct val="115000"/>
                        </a:lnSpc>
                        <a:spcAft>
                          <a:spcPts val="0"/>
                        </a:spcAft>
                      </a:pPr>
                      <a:r>
                        <a:rPr lang="fr-FR" sz="2000"/>
                        <a:t>Similitude</a:t>
                      </a:r>
                      <a:endParaRPr lang="fr-FR" sz="1600">
                        <a:latin typeface="Calibri"/>
                        <a:ea typeface="Calibri"/>
                        <a:cs typeface="Times New Roman"/>
                      </a:endParaRPr>
                    </a:p>
                  </a:txBody>
                  <a:tcPr marL="68580" marR="68580" marT="0" marB="0"/>
                </a:tc>
                <a:tc>
                  <a:txBody>
                    <a:bodyPr/>
                    <a:lstStyle/>
                    <a:p>
                      <a:pPr algn="ctr">
                        <a:lnSpc>
                          <a:spcPct val="115000"/>
                        </a:lnSpc>
                        <a:spcAft>
                          <a:spcPts val="0"/>
                        </a:spcAft>
                      </a:pPr>
                      <a:r>
                        <a:rPr lang="fr-FR" sz="2000"/>
                        <a:t>Manquement</a:t>
                      </a:r>
                      <a:endParaRPr lang="fr-FR" sz="1600">
                        <a:latin typeface="Calibri"/>
                        <a:ea typeface="Calibri"/>
                        <a:cs typeface="Times New Roman"/>
                      </a:endParaRPr>
                    </a:p>
                  </a:txBody>
                  <a:tcPr marL="68580" marR="68580" marT="0" marB="0"/>
                </a:tc>
              </a:tr>
              <a:tr h="1075306">
                <a:tc>
                  <a:txBody>
                    <a:bodyPr/>
                    <a:lstStyle/>
                    <a:p>
                      <a:pPr>
                        <a:lnSpc>
                          <a:spcPct val="115000"/>
                        </a:lnSpc>
                        <a:spcAft>
                          <a:spcPts val="0"/>
                        </a:spcAft>
                      </a:pPr>
                      <a:r>
                        <a:rPr lang="fr-FR" sz="2000"/>
                        <a:t>Calculs elec</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électrique et les manipulent pour effectuer des calculs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Ne permet pas la modélisation et l’interprétation.</a:t>
                      </a:r>
                      <a:endParaRPr lang="fr-FR" sz="1600">
                        <a:latin typeface="Calibri"/>
                        <a:ea typeface="Calibri"/>
                        <a:cs typeface="Times New Roman"/>
                      </a:endParaRPr>
                    </a:p>
                  </a:txBody>
                  <a:tcPr marL="68580" marR="68580" marT="0" marB="0"/>
                </a:tc>
              </a:tr>
              <a:tr h="1621713">
                <a:tc>
                  <a:txBody>
                    <a:bodyPr/>
                    <a:lstStyle/>
                    <a:p>
                      <a:pPr>
                        <a:lnSpc>
                          <a:spcPct val="115000"/>
                        </a:lnSpc>
                        <a:spcAft>
                          <a:spcPts val="0"/>
                        </a:spcAft>
                      </a:pPr>
                      <a:r>
                        <a:rPr lang="fr-FR" sz="2000" dirty="0" err="1"/>
                        <a:t>ScieLab</a:t>
                      </a:r>
                      <a:r>
                        <a:rPr lang="fr-FR" sz="2000" dirty="0"/>
                        <a:t>, </a:t>
                      </a:r>
                      <a:r>
                        <a:rPr lang="fr-FR" sz="2000" dirty="0" err="1"/>
                        <a:t>Matlab</a:t>
                      </a:r>
                      <a:endParaRPr lang="fr-FR" sz="1600" dirty="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mathématiques et les manipulent pour effectuer des calculs.</a:t>
                      </a:r>
                    </a:p>
                    <a:p>
                      <a:pPr>
                        <a:lnSpc>
                          <a:spcPct val="115000"/>
                        </a:lnSpc>
                        <a:spcAft>
                          <a:spcPts val="0"/>
                        </a:spcAft>
                      </a:pPr>
                      <a:r>
                        <a:rPr lang="fr-FR" sz="1600"/>
                        <a:t>Ils peuvent aussi réaliser des modèles mathématiques.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dirty="0"/>
                        <a:t>Il n’y a pas de liaison automatique entre les formules.</a:t>
                      </a:r>
                    </a:p>
                    <a:p>
                      <a:pPr>
                        <a:lnSpc>
                          <a:spcPct val="115000"/>
                        </a:lnSpc>
                        <a:spcAft>
                          <a:spcPts val="0"/>
                        </a:spcAft>
                      </a:pPr>
                      <a:r>
                        <a:rPr lang="fr-FR" sz="1600" dirty="0"/>
                        <a:t>Pas d’aspects graphiques directs.</a:t>
                      </a:r>
                      <a:endParaRPr lang="fr-FR" sz="1600" dirty="0">
                        <a:latin typeface="Calibri"/>
                        <a:ea typeface="Calibri"/>
                        <a:cs typeface="Times New Roman"/>
                      </a:endParaRPr>
                    </a:p>
                  </a:txBody>
                  <a:tcPr marL="68580" marR="68580" marT="0" marB="0"/>
                </a:tc>
              </a:tr>
            </a:tbl>
          </a:graphicData>
        </a:graphic>
      </p:graphicFrame>
      <p:sp>
        <p:nvSpPr>
          <p:cNvPr id="5" name="ZoneTexte 4"/>
          <p:cNvSpPr txBox="1"/>
          <p:nvPr/>
        </p:nvSpPr>
        <p:spPr>
          <a:xfrm>
            <a:off x="857224" y="1285860"/>
            <a:ext cx="1320874" cy="369332"/>
          </a:xfrm>
          <a:prstGeom prst="rect">
            <a:avLst/>
          </a:prstGeom>
          <a:noFill/>
        </p:spPr>
        <p:txBody>
          <a:bodyPr wrap="none" rtlCol="0">
            <a:spAutoFit/>
          </a:bodyPr>
          <a:lstStyle/>
          <a:p>
            <a:r>
              <a:rPr lang="fr-FR" dirty="0" smtClean="0"/>
              <a:t>Etat de l’art</a:t>
            </a:r>
            <a:endParaRPr lang="fr-FR" dirty="0"/>
          </a:p>
        </p:txBody>
      </p:sp>
      <p:sp>
        <p:nvSpPr>
          <p:cNvPr id="3" name="Espace réservé de la date 2"/>
          <p:cNvSpPr>
            <a:spLocks noGrp="1"/>
          </p:cNvSpPr>
          <p:nvPr>
            <p:ph type="dt" sz="half" idx="10"/>
          </p:nvPr>
        </p:nvSpPr>
        <p:spPr/>
        <p:txBody>
          <a:bodyPr/>
          <a:lstStyle/>
          <a:p>
            <a:fld id="{328F88E0-2DA9-41EB-A43C-A90ADA53970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2509272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68658794"/>
              </p:ext>
            </p:extLst>
          </p:nvPr>
        </p:nvGraphicFramePr>
        <p:xfrm>
          <a:off x="395536" y="2348880"/>
          <a:ext cx="8568952" cy="4161829"/>
        </p:xfrm>
        <a:graphic>
          <a:graphicData uri="http://schemas.openxmlformats.org/drawingml/2006/table">
            <a:tbl>
              <a:tblPr firstRow="1" bandRow="1">
                <a:tableStyleId>{16D9F66E-5EB9-4882-86FB-DCBF35E3C3E4}</a:tableStyleId>
              </a:tblPr>
              <a:tblGrid>
                <a:gridCol w="2016224"/>
                <a:gridCol w="6552728"/>
              </a:tblGrid>
              <a:tr h="1322617">
                <a:tc>
                  <a:txBody>
                    <a:bodyPr/>
                    <a:lstStyle/>
                    <a:p>
                      <a:pPr>
                        <a:lnSpc>
                          <a:spcPct val="115000"/>
                        </a:lnSpc>
                        <a:spcAft>
                          <a:spcPts val="0"/>
                        </a:spcAft>
                      </a:pPr>
                      <a:r>
                        <a:rPr lang="fr-FR" sz="1800" b="0" dirty="0"/>
                        <a:t>Technique (comparé à l’état de l’art)</a:t>
                      </a:r>
                      <a:endParaRPr lang="fr-FR" sz="1800" b="0" dirty="0">
                        <a:latin typeface="Calibri"/>
                        <a:ea typeface="Calibri"/>
                        <a:cs typeface="Times New Roman"/>
                      </a:endParaRPr>
                    </a:p>
                  </a:txBody>
                  <a:tcPr marL="68580" marR="68580" marT="0" marB="0"/>
                </a:tc>
                <a:tc>
                  <a:txBody>
                    <a:bodyPr/>
                    <a:lstStyle/>
                    <a:p>
                      <a:pPr>
                        <a:lnSpc>
                          <a:spcPct val="115000"/>
                        </a:lnSpc>
                        <a:spcAft>
                          <a:spcPts val="0"/>
                        </a:spcAft>
                      </a:pPr>
                      <a:r>
                        <a:rPr lang="fr-FR" sz="1800" b="0" dirty="0"/>
                        <a:t>La faisabilité technique dépend du niveau de détail apporté à la modélisation qu’on choisira d’atteindre dans ce projet. En partant sur une modélisation basique (et non pas avancée telle qu’elle est dans </a:t>
                      </a:r>
                      <a:r>
                        <a:rPr lang="fr-FR" sz="1800" b="0" dirty="0" err="1"/>
                        <a:t>Matlab</a:t>
                      </a:r>
                      <a:r>
                        <a:rPr lang="fr-FR" sz="1800" b="0" dirty="0"/>
                        <a:t> par exemple) alors l’objectif est atteignable.</a:t>
                      </a:r>
                      <a:endParaRPr lang="fr-FR" sz="1800" b="0" dirty="0">
                        <a:latin typeface="Calibri"/>
                        <a:ea typeface="Calibri"/>
                        <a:cs typeface="Times New Roman"/>
                      </a:endParaRPr>
                    </a:p>
                  </a:txBody>
                  <a:tcPr marL="68580" marR="68580" marT="0" marB="0"/>
                </a:tc>
              </a:tr>
              <a:tr h="826636">
                <a:tc>
                  <a:txBody>
                    <a:bodyPr/>
                    <a:lstStyle/>
                    <a:p>
                      <a:pPr>
                        <a:lnSpc>
                          <a:spcPct val="115000"/>
                        </a:lnSpc>
                        <a:spcAft>
                          <a:spcPts val="0"/>
                        </a:spcAft>
                      </a:pPr>
                      <a:r>
                        <a:rPr lang="fr-FR" sz="1800" dirty="0"/>
                        <a:t>Budgétaire</a:t>
                      </a:r>
                      <a:endParaRPr lang="fr-FR" sz="1800" dirty="0">
                        <a:latin typeface="Calibri"/>
                        <a:ea typeface="Calibri"/>
                        <a:cs typeface="Times New Roman"/>
                      </a:endParaRPr>
                    </a:p>
                  </a:txBody>
                  <a:tcPr marL="68580" marR="68580" marT="0" marB="0"/>
                </a:tc>
                <a:tc>
                  <a:txBody>
                    <a:bodyPr/>
                    <a:lstStyle/>
                    <a:p>
                      <a:pPr>
                        <a:lnSpc>
                          <a:spcPct val="115000"/>
                        </a:lnSpc>
                        <a:spcAft>
                          <a:spcPts val="0"/>
                        </a:spcAft>
                      </a:pPr>
                      <a:r>
                        <a:rPr lang="fr-FR" sz="1800" dirty="0"/>
                        <a:t>Aucune dépense n’est prévue lors de projet. Nous disposons chacun d’une machine et nous possédons également une licence </a:t>
                      </a:r>
                      <a:r>
                        <a:rPr lang="fr-FR" sz="1800" dirty="0" err="1"/>
                        <a:t>msdn</a:t>
                      </a:r>
                      <a:r>
                        <a:rPr lang="fr-FR" sz="1800" dirty="0"/>
                        <a:t> nous donnant accès à des outils de développement.</a:t>
                      </a:r>
                      <a:endParaRPr lang="fr-FR" sz="1800" dirty="0">
                        <a:latin typeface="Calibri"/>
                        <a:ea typeface="Calibri"/>
                        <a:cs typeface="Times New Roman"/>
                      </a:endParaRPr>
                    </a:p>
                  </a:txBody>
                  <a:tcPr marL="68580" marR="68580" marT="0" marB="0"/>
                </a:tc>
              </a:tr>
              <a:tr h="1322617">
                <a:tc>
                  <a:txBody>
                    <a:bodyPr/>
                    <a:lstStyle/>
                    <a:p>
                      <a:pPr>
                        <a:lnSpc>
                          <a:spcPct val="115000"/>
                        </a:lnSpc>
                        <a:spcAft>
                          <a:spcPts val="0"/>
                        </a:spcAft>
                      </a:pPr>
                      <a:r>
                        <a:rPr lang="fr-FR" sz="1800"/>
                        <a:t>Ressources humaines</a:t>
                      </a:r>
                    </a:p>
                    <a:p>
                      <a:pPr>
                        <a:lnSpc>
                          <a:spcPct val="115000"/>
                        </a:lnSpc>
                        <a:spcAft>
                          <a:spcPts val="0"/>
                        </a:spcAft>
                      </a:pPr>
                      <a:r>
                        <a:rPr lang="fr-FR" sz="1800"/>
                        <a:t>(temps)</a:t>
                      </a:r>
                      <a:endParaRPr lang="fr-FR" sz="1800">
                        <a:latin typeface="Calibri"/>
                        <a:ea typeface="Calibri"/>
                        <a:cs typeface="Times New Roman"/>
                      </a:endParaRPr>
                    </a:p>
                  </a:txBody>
                  <a:tcPr marL="68580" marR="68580" marT="0" marB="0"/>
                </a:tc>
                <a:tc>
                  <a:txBody>
                    <a:bodyPr/>
                    <a:lstStyle/>
                    <a:p>
                      <a:pPr>
                        <a:lnSpc>
                          <a:spcPct val="115000"/>
                        </a:lnSpc>
                        <a:spcAft>
                          <a:spcPts val="0"/>
                        </a:spcAft>
                      </a:pPr>
                      <a:r>
                        <a:rPr lang="fr-FR" sz="1800" dirty="0"/>
                        <a:t>Nous sommes 4 développeurs et nous disposons d’un temps de travail dans le cadre de l’UV SI73 et de l’UV LP74. Ce temps de travail représente environ une cinquantaine d’heure par personne, soit 28 jours/homme.</a:t>
                      </a:r>
                    </a:p>
                    <a:p>
                      <a:pPr>
                        <a:lnSpc>
                          <a:spcPct val="115000"/>
                        </a:lnSpc>
                        <a:spcAft>
                          <a:spcPts val="0"/>
                        </a:spcAft>
                      </a:pPr>
                      <a:r>
                        <a:rPr lang="fr-FR" sz="1800" dirty="0"/>
                        <a:t>En dehors de ce cadre, les développeurs ne sont pas disponibles à 100%.</a:t>
                      </a:r>
                      <a:endParaRPr lang="fr-FR" sz="1800" dirty="0">
                        <a:latin typeface="Calibri"/>
                        <a:ea typeface="Calibri"/>
                        <a:cs typeface="Times New Roman"/>
                      </a:endParaRPr>
                    </a:p>
                  </a:txBody>
                  <a:tcPr marL="68580" marR="68580" marT="0" marB="0"/>
                </a:tc>
              </a:tr>
            </a:tbl>
          </a:graphicData>
        </a:graphic>
      </p:graphicFrame>
      <p:sp>
        <p:nvSpPr>
          <p:cNvPr id="5" name="ZoneTexte 4"/>
          <p:cNvSpPr txBox="1"/>
          <p:nvPr/>
        </p:nvSpPr>
        <p:spPr>
          <a:xfrm>
            <a:off x="1000100" y="1214422"/>
            <a:ext cx="1933093" cy="369332"/>
          </a:xfrm>
          <a:prstGeom prst="rect">
            <a:avLst/>
          </a:prstGeom>
          <a:noFill/>
        </p:spPr>
        <p:txBody>
          <a:bodyPr wrap="none" rtlCol="0">
            <a:spAutoFit/>
          </a:bodyPr>
          <a:lstStyle/>
          <a:p>
            <a:r>
              <a:rPr lang="fr-FR" dirty="0" smtClean="0"/>
              <a:t>Analyse faisabilité</a:t>
            </a:r>
            <a:endParaRPr lang="fr-FR" dirty="0"/>
          </a:p>
        </p:txBody>
      </p:sp>
      <p:sp>
        <p:nvSpPr>
          <p:cNvPr id="3" name="Espace réservé de la date 2"/>
          <p:cNvSpPr>
            <a:spLocks noGrp="1"/>
          </p:cNvSpPr>
          <p:nvPr>
            <p:ph type="dt" sz="half" idx="10"/>
          </p:nvPr>
        </p:nvSpPr>
        <p:spPr/>
        <p:txBody>
          <a:bodyPr/>
          <a:lstStyle/>
          <a:p>
            <a:fld id="{EE200BF3-667B-4862-9612-3E04B294AB4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t>16</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798061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8194" name="Picture 2" descr="D:\MesDocuments\Etude_Omar\05_UTBM_S3-S4\[Projet]\[Modelisator]\Source\Gestion de projet\2015_06_10 [Modelisator] Step 4\Ecran Maquette\1. Ecran Au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60" y="1196752"/>
            <a:ext cx="8784976" cy="454176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p:cNvSpPr>
            <a:spLocks noGrp="1"/>
          </p:cNvSpPr>
          <p:nvPr>
            <p:ph type="dt" sz="half" idx="10"/>
          </p:nvPr>
        </p:nvSpPr>
        <p:spPr/>
        <p:txBody>
          <a:bodyPr/>
          <a:lstStyle/>
          <a:p>
            <a:fld id="{DFC38200-D032-43FC-ABCB-7E0B50BA1E3D}"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370923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0242" name="Picture 2" descr="D:\MesDocuments\Etude_Omar\05_UTBM_S3-S4\[Projet]\[Modelisator]\Source\Gestion de projet\2015_06_10 [Modelisator] Step 4\Ecran Maquette\2. Ecran Accue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 y="1196752"/>
            <a:ext cx="9149035" cy="491150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19B611D-EA70-4CCD-A2E4-F02F9B317C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1266" name="Picture 2" descr="D:\MesDocuments\Etude_Omar\05_UTBM_S3-S4\[Projet]\[Modelisator]\Source\Gestion de projet\2015_06_10 [Modelisator] Step 4\Ecran Maquette\3. Ecran AddObj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8" y="905474"/>
            <a:ext cx="9069586" cy="569443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B2D6529-C9CA-4C10-ACE4-52C757051A25}"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19</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407713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Modelisator – au service de l’esprit</a:t>
            </a:r>
            <a:endParaRPr lang="fr-FR" dirty="0"/>
          </a:p>
        </p:txBody>
      </p:sp>
      <p:sp>
        <p:nvSpPr>
          <p:cNvPr id="3" name="Espace réservé du contenu 2"/>
          <p:cNvSpPr>
            <a:spLocks noGrp="1"/>
          </p:cNvSpPr>
          <p:nvPr>
            <p:ph idx="1"/>
          </p:nvPr>
        </p:nvSpPr>
        <p:spPr/>
        <p:txBody>
          <a:bodyPr>
            <a:normAutofit lnSpcReduction="10000"/>
          </a:bodyPr>
          <a:lstStyle/>
          <a:p>
            <a:pPr marL="0" lvl="1" indent="0" fontAlgn="base">
              <a:buNone/>
            </a:pPr>
            <a:r>
              <a:rPr lang="fr-FR" b="0" dirty="0" smtClean="0"/>
              <a:t>Sommaire :</a:t>
            </a:r>
          </a:p>
          <a:p>
            <a:pPr marL="0" lvl="1" indent="0" fontAlgn="base">
              <a:buNone/>
            </a:pPr>
            <a:endParaRPr lang="fr-FR" b="0" dirty="0" smtClean="0"/>
          </a:p>
          <a:p>
            <a:pPr marL="571500" lvl="2" indent="-342900" fontAlgn="base">
              <a:buFont typeface="+mj-lt"/>
              <a:buAutoNum type="arabicPeriod"/>
            </a:pPr>
            <a:r>
              <a:rPr lang="fr-FR" sz="2000" b="0" dirty="0" smtClean="0"/>
              <a:t>Spirit Master Team</a:t>
            </a:r>
          </a:p>
          <a:p>
            <a:pPr marL="571500" lvl="2" indent="-342900" fontAlgn="base">
              <a:buFont typeface="+mj-lt"/>
              <a:buAutoNum type="arabicPeriod"/>
            </a:pPr>
            <a:r>
              <a:rPr lang="fr-FR" sz="2000" dirty="0"/>
              <a:t>M</a:t>
            </a:r>
            <a:r>
              <a:rPr lang="fr-FR" sz="2000" b="0" dirty="0" smtClean="0"/>
              <a:t>odelisator</a:t>
            </a:r>
          </a:p>
          <a:p>
            <a:pPr marL="571500" lvl="2" indent="-342900" fontAlgn="base">
              <a:buFont typeface="+mj-lt"/>
              <a:buAutoNum type="arabicPeriod"/>
            </a:pPr>
            <a:r>
              <a:rPr lang="fr-FR" sz="2000" dirty="0" smtClean="0"/>
              <a:t>Méthodologie</a:t>
            </a:r>
          </a:p>
          <a:p>
            <a:pPr marL="571500" lvl="2" indent="-342900" fontAlgn="base">
              <a:buFont typeface="+mj-lt"/>
              <a:buAutoNum type="arabicPeriod"/>
            </a:pPr>
            <a:r>
              <a:rPr lang="fr-FR" sz="2000" dirty="0"/>
              <a:t>Systèmes </a:t>
            </a:r>
            <a:r>
              <a:rPr lang="fr-FR" sz="2000" dirty="0" smtClean="0"/>
              <a:t>processus</a:t>
            </a:r>
          </a:p>
          <a:p>
            <a:pPr marL="571500" lvl="2" indent="-342900" fontAlgn="base">
              <a:buFont typeface="+mj-lt"/>
              <a:buAutoNum type="arabicPeriod"/>
            </a:pPr>
            <a:r>
              <a:rPr lang="fr-FR" sz="2000" b="0" dirty="0" smtClean="0"/>
              <a:t>Gestion de projet</a:t>
            </a:r>
          </a:p>
          <a:p>
            <a:pPr marL="571500" lvl="2" indent="-342900" fontAlgn="base">
              <a:buFont typeface="+mj-lt"/>
              <a:buAutoNum type="arabicPeriod"/>
            </a:pPr>
            <a:r>
              <a:rPr lang="fr-FR" sz="2000" dirty="0" smtClean="0"/>
              <a:t>Maquettes</a:t>
            </a:r>
            <a:endParaRPr lang="fr-FR" sz="2000" b="0" dirty="0" smtClean="0"/>
          </a:p>
          <a:p>
            <a:pPr marL="571500" lvl="2" indent="-342900" fontAlgn="base">
              <a:buFont typeface="+mj-lt"/>
              <a:buAutoNum type="arabicPeriod"/>
            </a:pPr>
            <a:r>
              <a:rPr lang="fr-FR" sz="2000" dirty="0" smtClean="0"/>
              <a:t>Développements</a:t>
            </a:r>
          </a:p>
          <a:p>
            <a:pPr marL="571500" lvl="2" indent="-342900" fontAlgn="base">
              <a:buFont typeface="+mj-lt"/>
              <a:buAutoNum type="arabicPeriod"/>
            </a:pPr>
            <a:r>
              <a:rPr lang="fr-FR" sz="2000" b="0" dirty="0" smtClean="0"/>
              <a:t>Tests</a:t>
            </a:r>
            <a:endParaRPr lang="fr-FR" sz="2000" b="0" dirty="0"/>
          </a:p>
          <a:p>
            <a:pPr marL="571500" lvl="2" indent="-342900" fontAlgn="base">
              <a:buFont typeface="+mj-lt"/>
              <a:buAutoNum type="arabicPeriod"/>
            </a:pPr>
            <a:r>
              <a:rPr lang="fr-FR" sz="2000" b="0" dirty="0" smtClean="0"/>
              <a:t>Démonstration</a:t>
            </a:r>
            <a:endParaRPr lang="fr-FR" sz="2000" b="0" dirty="0"/>
          </a:p>
          <a:p>
            <a:endParaRPr lang="fr-FR" dirty="0"/>
          </a:p>
        </p:txBody>
      </p:sp>
      <p:sp>
        <p:nvSpPr>
          <p:cNvPr id="4" name="Espace réservé de la date 3"/>
          <p:cNvSpPr>
            <a:spLocks noGrp="1"/>
          </p:cNvSpPr>
          <p:nvPr>
            <p:ph type="dt" sz="half" idx="10"/>
          </p:nvPr>
        </p:nvSpPr>
        <p:spPr/>
        <p:txBody>
          <a:bodyPr/>
          <a:lstStyle/>
          <a:p>
            <a:fld id="{0698F06C-FD65-4031-B30D-B26F029F25F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1858233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2290" name="Picture 2" descr="D:\MesDocuments\Etude_Omar\05_UTBM_S3-S4\[Projet]\[Modelisator]\Source\Gestion de projet\2015_06_10 [Modelisator] Step 4\Ecran Maquette\4. Ecran SelectG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 y="836713"/>
            <a:ext cx="9103469" cy="570773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59AD28C-93B1-489D-B0EE-E3AB2F443EA0}"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schemeClr val="accent2">
                    <a:lumMod val="50000"/>
                  </a:schemeClr>
                </a:solidFill>
                <a:effectLst>
                  <a:outerShdw blurRad="50800" dist="38100" dir="8100000" algn="tr" rotWithShape="0">
                    <a:prstClr val="black">
                      <a:alpha val="40000"/>
                    </a:prstClr>
                  </a:outerShdw>
                </a:effectLst>
              </a:rPr>
              <a:t>20</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9219" name="Picture 3" descr="D:\MesDocuments\Etude_Omar\05_UTBM_S3-S4\[Projet]\[Modelisator]\Source\Gestion de projet\2015_06_10 [Modelisator] Step 4\Ecran Maquette\5. Ecran SaisieCh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 y="836712"/>
            <a:ext cx="9144202" cy="57604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B361AC6F-DC0D-4EAF-A5A5-E4BD59F9703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21</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3314" name="Picture 2" descr="D:\MesDocuments\Etude_Omar\05_UTBM_S3-S4\[Projet]\[Modelisator]\Source\Gestion de projet\2015_06_10 [Modelisator] Step 4\Ecran Maquette\6. Ecran VueObj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3" y="859206"/>
            <a:ext cx="9038287" cy="566124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5F1695CC-9368-4EE9-BABC-D5C081954F17}"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22</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522012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a:t>
            </a:r>
            <a:r>
              <a:rPr lang="fr-FR" dirty="0" smtClean="0"/>
              <a:t>DEVELOPPEMENT</a:t>
            </a:r>
            <a:endParaRPr lang="fr-FR" dirty="0"/>
          </a:p>
        </p:txBody>
      </p:sp>
      <p:pic>
        <p:nvPicPr>
          <p:cNvPr id="1028" name="Picture 4" descr="http://www.google.fr/url?source=imglanding&amp;ct=img&amp;q=http://quintard.me/images/csharp-logo.png&amp;sa=X&amp;ei=NbOCVamnM4z5UIvogeAH&amp;ved=0CAkQ8wc&amp;usg=AFQjCNFml3pp9ogEJqcdkYFhFZ1OusKo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2" y="892857"/>
            <a:ext cx="3816424" cy="3816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oogle.fr/url?source=imglanding&amp;ct=img&amp;q=http://www.wpfsharp.com/wp-content/themes/FluidCode/Images/WPF-Logo.png&amp;sa=X&amp;ei=l7OCVcL7EoajU7TKgOgP&amp;ved=0CAkQ8wc&amp;usg=AFQjCNGp5P807X2zlc56HYHglwjyXJtp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76" y="2381587"/>
            <a:ext cx="28575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google.fr/url?source=imglanding&amp;ct=img&amp;q=http://emanuelscirlet.com/uploads/fbimg/mvvm.png&amp;sa=X&amp;ei=hbKCVekRhNJR4eOByAQ&amp;ved=0CAkQ8wc&amp;usg=AFQjCNHjiHm4Ummgg_Z2iTApsH3Wmt08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52" y="1103950"/>
            <a:ext cx="6910164" cy="38887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F2E9779-73EC-4051-9B7B-2218C4071A8A}"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23</a:t>
            </a:fld>
            <a:endParaRPr lang="fr-BE"/>
          </a:p>
        </p:txBody>
      </p:sp>
    </p:spTree>
    <p:extLst>
      <p:ext uri="{BB962C8B-B14F-4D97-AF65-F5344CB8AC3E}">
        <p14:creationId xmlns:p14="http://schemas.microsoft.com/office/powerpoint/2010/main" val="9360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google.fr/url?source=imglanding&amp;ct=img&amp;q=http://inwallspeakers1.com/wp-content/uploads/2014/06/windows-7-logo-png.png&amp;sa=X&amp;ei=FbWCVaXeOYaTU42qgogE&amp;ved=0CAkQ8wc&amp;usg=AFQjCNEnBYZvzjQUbUiv_SpRJ2MPlM4B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2613776" cy="25991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oogle.fr/url?source=imglanding&amp;ct=img&amp;q=http://wolfaryx.fr/wp-content/uploads/Windows-8-logo.jpg&amp;sa=X&amp;ei=MrWCVaalJMK8UbrpgNAI&amp;ved=0CAkQ8wc&amp;usg=AFQjCNECS2wHRDYofghhgyDS-op1019ds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77" y="1213129"/>
            <a:ext cx="3752850" cy="2819401"/>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899592" y="332656"/>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fr-FR" dirty="0" smtClean="0"/>
              <a:t>VII. DEVELOPPEMENT</a:t>
            </a:r>
            <a:endParaRPr lang="fr-FR" dirty="0"/>
          </a:p>
        </p:txBody>
      </p:sp>
      <p:sp>
        <p:nvSpPr>
          <p:cNvPr id="4" name="Espace réservé de la date 3"/>
          <p:cNvSpPr>
            <a:spLocks noGrp="1"/>
          </p:cNvSpPr>
          <p:nvPr>
            <p:ph type="dt" sz="half" idx="10"/>
          </p:nvPr>
        </p:nvSpPr>
        <p:spPr/>
        <p:txBody>
          <a:bodyPr/>
          <a:lstStyle/>
          <a:p>
            <a:fld id="{D7AB67E3-87C9-4BDA-A8F8-641743AD6CD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141213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DEVELOPPEMENT</a:t>
            </a:r>
            <a:endParaRPr lang="fr-FR" dirty="0"/>
          </a:p>
        </p:txBody>
      </p:sp>
      <p:pic>
        <p:nvPicPr>
          <p:cNvPr id="2050" name="Picture 2" descr="http://www.google.fr/url?source=imglanding&amp;ct=img&amp;q=http://www.spotcrea.fr/system/publication_pictures/attachments/106/110/254/original/formation.jpg?1427207070&amp;sa=X&amp;ei=S7SCVfLDAcmtUfe4g4AK&amp;ved=0CAkQ8wc&amp;usg=AFQjCNHzzd3iD2gWRIqbpmcLw7B_XCFz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3141" y="1268760"/>
            <a:ext cx="4280578"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642501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 Tests</a:t>
            </a:r>
            <a:endParaRPr lang="fr-FR" dirty="0"/>
          </a:p>
        </p:txBody>
      </p:sp>
      <p:pic>
        <p:nvPicPr>
          <p:cNvPr id="5" name="Espace réservé du contenu 4" descr="test-produits.jpeg"/>
          <p:cNvPicPr>
            <a:picLocks noGrp="1" noChangeAspect="1"/>
          </p:cNvPicPr>
          <p:nvPr>
            <p:ph idx="1"/>
          </p:nvPr>
        </p:nvPicPr>
        <p:blipFill>
          <a:blip r:embed="rId2"/>
          <a:stretch>
            <a:fillRect/>
          </a:stretch>
        </p:blipFill>
        <p:spPr>
          <a:xfrm>
            <a:off x="5072066" y="1214422"/>
            <a:ext cx="3810000" cy="2857500"/>
          </a:xfrm>
        </p:spPr>
      </p:pic>
      <p:sp>
        <p:nvSpPr>
          <p:cNvPr id="1026" name="AutoShape 2" descr="Résultat de recherche d'images pour &quot;test unitai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 name="ZoneTexte 5"/>
          <p:cNvSpPr txBox="1"/>
          <p:nvPr/>
        </p:nvSpPr>
        <p:spPr>
          <a:xfrm>
            <a:off x="928662" y="1357298"/>
            <a:ext cx="2079415" cy="3077766"/>
          </a:xfrm>
          <a:prstGeom prst="rect">
            <a:avLst/>
          </a:prstGeom>
          <a:noFill/>
        </p:spPr>
        <p:txBody>
          <a:bodyPr wrap="none" rtlCol="0">
            <a:spAutoFit/>
          </a:bodyPr>
          <a:lstStyle/>
          <a:p>
            <a:pPr>
              <a:buFontTx/>
              <a:buChar char="-"/>
            </a:pPr>
            <a:r>
              <a:rPr lang="fr-FR" sz="2800" dirty="0" smtClean="0"/>
              <a:t> Unitaires</a:t>
            </a:r>
          </a:p>
          <a:p>
            <a:pPr>
              <a:buFontTx/>
              <a:buChar char="-"/>
            </a:pPr>
            <a:endParaRPr lang="fr-FR" dirty="0" smtClean="0"/>
          </a:p>
          <a:p>
            <a:pPr>
              <a:buFontTx/>
              <a:buChar char="-"/>
            </a:pPr>
            <a:endParaRPr lang="fr-FR" dirty="0" smtClean="0"/>
          </a:p>
          <a:p>
            <a:pPr>
              <a:buFontTx/>
              <a:buChar char="-"/>
            </a:pPr>
            <a:endParaRPr lang="fr-FR" dirty="0" smtClean="0"/>
          </a:p>
          <a:p>
            <a:pPr>
              <a:buFontTx/>
              <a:buChar char="-"/>
            </a:pPr>
            <a:r>
              <a:rPr lang="fr-FR" sz="2800" dirty="0" smtClean="0"/>
              <a:t>Intégrations</a:t>
            </a:r>
          </a:p>
          <a:p>
            <a:pPr>
              <a:buFontTx/>
              <a:buChar char="-"/>
            </a:pPr>
            <a:endParaRPr lang="fr-FR" sz="2800" dirty="0" smtClean="0"/>
          </a:p>
          <a:p>
            <a:pPr>
              <a:buFontTx/>
              <a:buChar char="-"/>
            </a:pPr>
            <a:endParaRPr lang="fr-FR" sz="2800" dirty="0" smtClean="0"/>
          </a:p>
          <a:p>
            <a:pPr>
              <a:buFontTx/>
              <a:buChar char="-"/>
            </a:pPr>
            <a:r>
              <a:rPr lang="fr-FR" sz="2800" dirty="0" smtClean="0"/>
              <a:t>Recettes</a:t>
            </a:r>
            <a:endParaRPr lang="fr-FR" sz="2800" dirty="0"/>
          </a:p>
        </p:txBody>
      </p:sp>
      <p:sp>
        <p:nvSpPr>
          <p:cNvPr id="3" name="Espace réservé de la date 2"/>
          <p:cNvSpPr>
            <a:spLocks noGrp="1"/>
          </p:cNvSpPr>
          <p:nvPr>
            <p:ph type="dt" sz="half" idx="10"/>
          </p:nvPr>
        </p:nvSpPr>
        <p:spPr/>
        <p:txBody>
          <a:bodyPr/>
          <a:lstStyle/>
          <a:p>
            <a:fld id="{B7DF33DE-7512-4558-B8E6-59E44EA24C44}"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1161559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Unitaire</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836373" cy="504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FC65F073-733C-4325-877F-56CF93C65830}"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27</a:t>
            </a:fld>
            <a:endParaRPr lang="fr-BE"/>
          </a:p>
        </p:txBody>
      </p:sp>
    </p:spTree>
    <p:extLst>
      <p:ext uri="{BB962C8B-B14F-4D97-AF65-F5344CB8AC3E}">
        <p14:creationId xmlns:p14="http://schemas.microsoft.com/office/powerpoint/2010/main" val="3040487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Intégration</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96" y="404663"/>
            <a:ext cx="8632133" cy="609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EB409113-6757-4B98-969F-051FAF4CACC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28</a:t>
            </a:fld>
            <a:endParaRPr lang="fr-BE"/>
          </a:p>
        </p:txBody>
      </p:sp>
    </p:spTree>
    <p:extLst>
      <p:ext uri="{BB962C8B-B14F-4D97-AF65-F5344CB8AC3E}">
        <p14:creationId xmlns:p14="http://schemas.microsoft.com/office/powerpoint/2010/main" val="2345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Validation</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48680"/>
            <a:ext cx="5804296" cy="599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9B757AFA-16E4-45F9-B083-16FA114AADB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29</a:t>
            </a:fld>
            <a:endParaRPr lang="fr-BE"/>
          </a:p>
        </p:txBody>
      </p:sp>
    </p:spTree>
    <p:extLst>
      <p:ext uri="{BB962C8B-B14F-4D97-AF65-F5344CB8AC3E}">
        <p14:creationId xmlns:p14="http://schemas.microsoft.com/office/powerpoint/2010/main" val="10603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veritasprep.com/blog/wp-content/uploads/2015/03/team.jpg&amp;sa=X&amp;ei=O6mCVci0KYLfUaWRg6AG&amp;ved=0CAkQ8wc&amp;usg=AFQjCNHu27nb8s1tfHpRcHvguNmcCLYGg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75399"/>
            <a:ext cx="4392488"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noFill/>
        </p:spPr>
        <p:txBody>
          <a:bodyPr/>
          <a:lstStyle/>
          <a:p>
            <a:pPr lvl="1" algn="l" rtl="0">
              <a:spcBef>
                <a:spcPct val="0"/>
              </a:spcBef>
            </a:pPr>
            <a:r>
              <a:rPr lang="fr-FR" sz="2800" kern="1200" cap="all" dirty="0">
                <a:solidFill>
                  <a:schemeClr val="tx1"/>
                </a:solidFill>
                <a:latin typeface="+mj-lt"/>
                <a:ea typeface="+mj-ea"/>
                <a:cs typeface="+mj-cs"/>
              </a:rPr>
              <a:t>I. Spirit Master Team</a:t>
            </a:r>
          </a:p>
        </p:txBody>
      </p:sp>
      <p:sp>
        <p:nvSpPr>
          <p:cNvPr id="3" name="Espace réservé du contenu 2"/>
          <p:cNvSpPr>
            <a:spLocks noGrp="1"/>
          </p:cNvSpPr>
          <p:nvPr>
            <p:ph idx="1"/>
          </p:nvPr>
        </p:nvSpPr>
        <p:spPr/>
        <p:txBody>
          <a:bodyPr/>
          <a:lstStyle/>
          <a:p>
            <a:r>
              <a:rPr lang="fr-FR" dirty="0" smtClean="0"/>
              <a:t>Notre équipe :</a:t>
            </a:r>
          </a:p>
          <a:p>
            <a:pPr lvl="2"/>
            <a:r>
              <a:rPr lang="fr-FR" b="0" dirty="0" smtClean="0"/>
              <a:t>ALLEMAND    Cédric</a:t>
            </a:r>
          </a:p>
          <a:p>
            <a:pPr lvl="2"/>
            <a:r>
              <a:rPr lang="fr-FR" b="0" dirty="0" smtClean="0"/>
              <a:t>BONICHOT     Quentin</a:t>
            </a:r>
          </a:p>
          <a:p>
            <a:pPr lvl="2"/>
            <a:r>
              <a:rPr lang="fr-FR" b="0" dirty="0" smtClean="0"/>
              <a:t>LATRECHE     Omar</a:t>
            </a:r>
          </a:p>
          <a:p>
            <a:pPr lvl="2"/>
            <a:r>
              <a:rPr lang="fr-FR" b="0" dirty="0" smtClean="0"/>
              <a:t>MERRIKA       Taha</a:t>
            </a:r>
          </a:p>
        </p:txBody>
      </p:sp>
      <p:sp>
        <p:nvSpPr>
          <p:cNvPr id="4" name="Espace réservé de la date 3"/>
          <p:cNvSpPr>
            <a:spLocks noGrp="1"/>
          </p:cNvSpPr>
          <p:nvPr>
            <p:ph type="dt" sz="half" idx="10"/>
          </p:nvPr>
        </p:nvSpPr>
        <p:spPr/>
        <p:txBody>
          <a:bodyPr/>
          <a:lstStyle/>
          <a:p>
            <a:fld id="{796C394C-CFC6-414B-BCB9-BFCDECE76BA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4747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IIX. Démonstration</a:t>
            </a:r>
            <a:endParaRPr lang="fr-FR" dirty="0"/>
          </a:p>
        </p:txBody>
      </p:sp>
      <p:sp>
        <p:nvSpPr>
          <p:cNvPr id="3" name="Espace réservé du contenu 2"/>
          <p:cNvSpPr>
            <a:spLocks noGrp="1"/>
          </p:cNvSpPr>
          <p:nvPr>
            <p:ph idx="1"/>
          </p:nvPr>
        </p:nvSpPr>
        <p:spPr/>
        <p:txBody>
          <a:bodyPr>
            <a:normAutofit/>
          </a:bodyPr>
          <a:lstStyle/>
          <a:p>
            <a:r>
              <a:rPr lang="fr-FR" sz="2800" b="0" dirty="0" smtClean="0"/>
              <a:t>Merci !</a:t>
            </a:r>
            <a:endParaRPr lang="fr-FR" sz="2800" b="0" dirty="0"/>
          </a:p>
        </p:txBody>
      </p:sp>
      <p:sp>
        <p:nvSpPr>
          <p:cNvPr id="4" name="Espace réservé de la date 3"/>
          <p:cNvSpPr>
            <a:spLocks noGrp="1"/>
          </p:cNvSpPr>
          <p:nvPr>
            <p:ph type="dt" sz="half" idx="10"/>
          </p:nvPr>
        </p:nvSpPr>
        <p:spPr/>
        <p:txBody>
          <a:bodyPr/>
          <a:lstStyle/>
          <a:p>
            <a:fld id="{C2C984D5-3D71-4534-A114-ADB3998B7D9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30</a:t>
            </a:fld>
            <a:endParaRPr lang="fr-BE"/>
          </a:p>
        </p:txBody>
      </p:sp>
    </p:spTree>
    <p:extLst>
      <p:ext uri="{BB962C8B-B14F-4D97-AF65-F5344CB8AC3E}">
        <p14:creationId xmlns:p14="http://schemas.microsoft.com/office/powerpoint/2010/main" val="119649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vert="horz" lIns="91440" tIns="45720" rIns="91440" bIns="45720" rtlCol="0" anchor="ctr">
            <a:noAutofit/>
          </a:bodyPr>
          <a:lstStyle/>
          <a:p>
            <a:pPr lvl="1" algn="l" rtl="0">
              <a:spcBef>
                <a:spcPct val="0"/>
              </a:spcBef>
            </a:pPr>
            <a:r>
              <a:rPr lang="fr-FR" sz="2800" kern="1200" cap="all" dirty="0">
                <a:solidFill>
                  <a:schemeClr val="tx1"/>
                </a:solidFill>
                <a:latin typeface="+mj-lt"/>
                <a:ea typeface="+mj-ea"/>
                <a:cs typeface="+mj-cs"/>
              </a:rPr>
              <a:t>II. Modelisator</a:t>
            </a:r>
            <a:endParaRPr lang="fr-FR" sz="2800" kern="1200" cap="all" dirty="0">
              <a:solidFill>
                <a:schemeClr val="tx1"/>
              </a:solidFill>
              <a:latin typeface="+mj-lt"/>
              <a:ea typeface="+mj-ea"/>
              <a:cs typeface="+mj-cs"/>
            </a:endParaRPr>
          </a:p>
        </p:txBody>
      </p:sp>
      <p:sp>
        <p:nvSpPr>
          <p:cNvPr id="3" name="Espace réservé du contenu 2"/>
          <p:cNvSpPr>
            <a:spLocks noGrp="1"/>
          </p:cNvSpPr>
          <p:nvPr>
            <p:ph idx="1"/>
          </p:nvPr>
        </p:nvSpPr>
        <p:spPr>
          <a:xfrm>
            <a:off x="822960" y="1100628"/>
            <a:ext cx="5621248" cy="3579849"/>
          </a:xfrm>
        </p:spPr>
        <p:txBody>
          <a:bodyPr/>
          <a:lstStyle/>
          <a:p>
            <a:r>
              <a:rPr lang="fr-FR" sz="1800" b="0" dirty="0" smtClean="0"/>
              <a:t>Objectif :</a:t>
            </a:r>
          </a:p>
          <a:p>
            <a:endParaRPr lang="fr-FR" sz="1800" dirty="0" smtClean="0"/>
          </a:p>
          <a:p>
            <a:pPr marL="342900" lvl="1" indent="-342900">
              <a:spcBef>
                <a:spcPts val="800"/>
              </a:spcBef>
              <a:buClrTx/>
              <a:buNone/>
            </a:pPr>
            <a:r>
              <a:rPr lang="fr-FR" sz="1800" dirty="0" smtClean="0"/>
              <a:t>Modelisator</a:t>
            </a:r>
            <a:endParaRPr lang="fr-FR" sz="1800" dirty="0"/>
          </a:p>
          <a:p>
            <a:r>
              <a:rPr lang="fr-FR" b="0" dirty="0" smtClean="0"/>
              <a:t>Pour </a:t>
            </a:r>
            <a:r>
              <a:rPr lang="fr-FR" b="0" dirty="0"/>
              <a:t>le 24/06/2015 réaliser une application/logiciel </a:t>
            </a:r>
            <a:r>
              <a:rPr lang="fr-FR" b="0" dirty="0" smtClean="0"/>
              <a:t>permettant </a:t>
            </a:r>
            <a:r>
              <a:rPr lang="fr-FR" b="0" dirty="0"/>
              <a:t>de </a:t>
            </a:r>
            <a:r>
              <a:rPr lang="fr-FR" dirty="0"/>
              <a:t>modéliser les </a:t>
            </a:r>
            <a:r>
              <a:rPr lang="fr-FR" dirty="0" smtClean="0"/>
              <a:t>propriétés physiques </a:t>
            </a:r>
            <a:r>
              <a:rPr lang="fr-FR" dirty="0"/>
              <a:t>d’objets</a:t>
            </a:r>
            <a:r>
              <a:rPr lang="fr-FR" b="0" dirty="0"/>
              <a:t>. </a:t>
            </a:r>
            <a:endParaRPr lang="fr-FR" b="0" dirty="0" smtClean="0"/>
          </a:p>
          <a:p>
            <a:r>
              <a:rPr lang="fr-FR" b="0" dirty="0" smtClean="0"/>
              <a:t>La </a:t>
            </a:r>
            <a:r>
              <a:rPr lang="fr-FR" b="0" dirty="0"/>
              <a:t>bibliothèque d’objets disponibles est limitée </a:t>
            </a:r>
            <a:r>
              <a:rPr lang="fr-FR" b="0" dirty="0" smtClean="0"/>
              <a:t>à la bouteille de gaz. </a:t>
            </a:r>
            <a:r>
              <a:rPr lang="fr-FR" b="0" dirty="0"/>
              <a:t>La modélisation sera détaillée selon l’état d’avancement du projet.</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628800"/>
            <a:ext cx="17621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1787648F-2159-48E1-8A6A-CBAA03739C0F}"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348984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Modelisator</a:t>
            </a:r>
          </a:p>
        </p:txBody>
      </p:sp>
      <p:sp>
        <p:nvSpPr>
          <p:cNvPr id="3" name="Espace réservé du contenu 2"/>
          <p:cNvSpPr>
            <a:spLocks noGrp="1"/>
          </p:cNvSpPr>
          <p:nvPr>
            <p:ph idx="1"/>
          </p:nvPr>
        </p:nvSpPr>
        <p:spPr/>
        <p:txBody>
          <a:bodyPr/>
          <a:lstStyle/>
          <a:p>
            <a:pPr marL="342900" lvl="2" indent="-342900">
              <a:spcBef>
                <a:spcPts val="800"/>
              </a:spcBef>
              <a:buClrTx/>
              <a:buNone/>
            </a:pPr>
            <a:r>
              <a:rPr lang="fr-FR" dirty="0" smtClean="0"/>
              <a:t>2.	Principe</a:t>
            </a:r>
            <a:endParaRPr lang="fr-FR" dirty="0"/>
          </a:p>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457642"/>
            <a:ext cx="36480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Résultat de recherche d'images pour &quot;idé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Résultat de recherche d'images pour &quot;idé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9" descr="Résultat de recherche d'images pour &quot;idé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3" name="Picture 11" descr="http://www.google.fr/url?source=imglanding&amp;ct=img&amp;q=http://www.aproposdecriture.com/wp-content/uploads/2013/10/idee-originale-enterrement-vie-garcon.jpg&amp;sa=X&amp;ei=wKyCVaO5LcfoUtWQgegG&amp;ved=0CAkQ8wc&amp;usg=AFQjCNFLh7B918-lV23_ZicyhCEEtaie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977" y="1831367"/>
            <a:ext cx="28575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www.google.fr/url?source=imglanding&amp;ct=img&amp;q=http://onechroniqueshow.com/wp-content/uploads/2012/12/idee.gif&amp;sa=X&amp;ei=9qyCVaf_K8L2UuCHgbgB&amp;ved=0CAkQ8wc&amp;usg=AFQjCNFICO-6yJOzCX4D0CmyaZ4Rbt9w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4329"/>
            <a:ext cx="2343150" cy="284797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6"/>
          <p:cNvSpPr>
            <a:spLocks noGrp="1"/>
          </p:cNvSpPr>
          <p:nvPr>
            <p:ph type="dt" sz="half" idx="10"/>
          </p:nvPr>
        </p:nvSpPr>
        <p:spPr/>
        <p:txBody>
          <a:bodyPr/>
          <a:lstStyle/>
          <a:p>
            <a:fld id="{B34C6110-81AD-46E5-A5C4-699BCDBF9CDF}" type="datetime1">
              <a:rPr lang="fr-FR" smtClean="0"/>
              <a:t>18/06/2015</a:t>
            </a:fld>
            <a:endParaRPr lang="fr-BE"/>
          </a:p>
        </p:txBody>
      </p:sp>
      <p:sp>
        <p:nvSpPr>
          <p:cNvPr id="8" name="Espace réservé du pied de page 7"/>
          <p:cNvSpPr>
            <a:spLocks noGrp="1"/>
          </p:cNvSpPr>
          <p:nvPr>
            <p:ph type="ftr" sz="quarter" idx="11"/>
          </p:nvPr>
        </p:nvSpPr>
        <p:spPr/>
        <p:txBody>
          <a:bodyPr/>
          <a:lstStyle/>
          <a:p>
            <a:r>
              <a:rPr lang="fr-FR" smtClean="0"/>
              <a:t>Apprenti Ingénieur informatique - UTBM -CFAI</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9567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083"/>
                                        </p:tgtEl>
                                        <p:attrNameLst>
                                          <p:attrName>ppt_w</p:attrName>
                                        </p:attrNameLst>
                                      </p:cBhvr>
                                      <p:tavLst>
                                        <p:tav tm="0">
                                          <p:val>
                                            <p:strVal val="ppt_w"/>
                                          </p:val>
                                        </p:tav>
                                        <p:tav tm="100000">
                                          <p:val>
                                            <p:fltVal val="0"/>
                                          </p:val>
                                        </p:tav>
                                      </p:tavLst>
                                    </p:anim>
                                    <p:anim calcmode="lin" valueType="num">
                                      <p:cBhvr>
                                        <p:cTn id="7" dur="1000"/>
                                        <p:tgtEl>
                                          <p:spTgt spid="3083"/>
                                        </p:tgtEl>
                                        <p:attrNameLst>
                                          <p:attrName>ppt_h</p:attrName>
                                        </p:attrNameLst>
                                      </p:cBhvr>
                                      <p:tavLst>
                                        <p:tav tm="0">
                                          <p:val>
                                            <p:strVal val="ppt_h"/>
                                          </p:val>
                                        </p:tav>
                                        <p:tav tm="100000">
                                          <p:val>
                                            <p:fltVal val="0"/>
                                          </p:val>
                                        </p:tav>
                                      </p:tavLst>
                                    </p:anim>
                                    <p:anim calcmode="lin" valueType="num">
                                      <p:cBhvr>
                                        <p:cTn id="8" dur="1000"/>
                                        <p:tgtEl>
                                          <p:spTgt spid="3083"/>
                                        </p:tgtEl>
                                        <p:attrNameLst>
                                          <p:attrName>style.rotation</p:attrName>
                                        </p:attrNameLst>
                                      </p:cBhvr>
                                      <p:tavLst>
                                        <p:tav tm="0">
                                          <p:val>
                                            <p:fltVal val="0"/>
                                          </p:val>
                                        </p:tav>
                                        <p:tav tm="100000">
                                          <p:val>
                                            <p:fltVal val="90"/>
                                          </p:val>
                                        </p:tav>
                                      </p:tavLst>
                                    </p:anim>
                                    <p:animEffect transition="out" filter="fade">
                                      <p:cBhvr>
                                        <p:cTn id="9" dur="1000"/>
                                        <p:tgtEl>
                                          <p:spTgt spid="3083"/>
                                        </p:tgtEl>
                                      </p:cBhvr>
                                    </p:animEffect>
                                    <p:set>
                                      <p:cBhvr>
                                        <p:cTn id="10" dur="1" fill="hold">
                                          <p:stCondLst>
                                            <p:cond delay="999"/>
                                          </p:stCondLst>
                                        </p:cTn>
                                        <p:tgtEl>
                                          <p:spTgt spid="30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085"/>
                                        </p:tgtEl>
                                        <p:attrNameLst>
                                          <p:attrName>style.visibility</p:attrName>
                                        </p:attrNameLst>
                                      </p:cBhvr>
                                      <p:to>
                                        <p:strVal val="visible"/>
                                      </p:to>
                                    </p:set>
                                    <p:anim calcmode="lin" valueType="num">
                                      <p:cBhvr>
                                        <p:cTn id="15" dur="500" fill="hold"/>
                                        <p:tgtEl>
                                          <p:spTgt spid="3085"/>
                                        </p:tgtEl>
                                        <p:attrNameLst>
                                          <p:attrName>ppt_w</p:attrName>
                                        </p:attrNameLst>
                                      </p:cBhvr>
                                      <p:tavLst>
                                        <p:tav tm="0">
                                          <p:val>
                                            <p:fltVal val="0"/>
                                          </p:val>
                                        </p:tav>
                                        <p:tav tm="100000">
                                          <p:val>
                                            <p:strVal val="#ppt_w"/>
                                          </p:val>
                                        </p:tav>
                                      </p:tavLst>
                                    </p:anim>
                                    <p:anim calcmode="lin" valueType="num">
                                      <p:cBhvr>
                                        <p:cTn id="16" dur="500" fill="hold"/>
                                        <p:tgtEl>
                                          <p:spTgt spid="3085"/>
                                        </p:tgtEl>
                                        <p:attrNameLst>
                                          <p:attrName>ppt_h</p:attrName>
                                        </p:attrNameLst>
                                      </p:cBhvr>
                                      <p:tavLst>
                                        <p:tav tm="0">
                                          <p:val>
                                            <p:fltVal val="0"/>
                                          </p:val>
                                        </p:tav>
                                        <p:tav tm="100000">
                                          <p:val>
                                            <p:strVal val="#ppt_h"/>
                                          </p:val>
                                        </p:tav>
                                      </p:tavLst>
                                    </p:anim>
                                    <p:animEffect transition="in" filter="fade">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3" name="Espace réservé du contenu 2"/>
          <p:cNvSpPr>
            <a:spLocks noGrp="1"/>
          </p:cNvSpPr>
          <p:nvPr>
            <p:ph idx="1"/>
          </p:nvPr>
        </p:nvSpPr>
        <p:spPr/>
        <p:txBody>
          <a:bodyPr/>
          <a:lstStyle/>
          <a:p>
            <a:endParaRPr lang="fr-FR" dirty="0" smtClean="0"/>
          </a:p>
          <a:p>
            <a:r>
              <a:rPr lang="fr-FR" dirty="0" smtClean="0"/>
              <a:t>Exemple :</a:t>
            </a:r>
          </a:p>
          <a:p>
            <a:endParaRPr lang="fr-FR" dirty="0"/>
          </a:p>
          <a:p>
            <a:r>
              <a:rPr lang="fr-FR" dirty="0" smtClean="0"/>
              <a:t>	</a:t>
            </a:r>
            <a:r>
              <a:rPr lang="fr-FR" sz="2800" b="0" dirty="0" smtClean="0"/>
              <a:t>Une formule mathématique : PV  = </a:t>
            </a:r>
            <a:r>
              <a:rPr lang="fr-FR" sz="2800" b="0" dirty="0" err="1" smtClean="0"/>
              <a:t>nRT</a:t>
            </a:r>
            <a:endParaRPr lang="fr-FR" sz="2800" b="0" dirty="0" smtClean="0"/>
          </a:p>
          <a:p>
            <a:endParaRPr lang="fr-FR" sz="2800" b="0" dirty="0"/>
          </a:p>
          <a:p>
            <a:r>
              <a:rPr lang="fr-FR" sz="2800" b="0" dirty="0" smtClean="0"/>
              <a:t>	Un objet : Gaz</a:t>
            </a:r>
            <a:endParaRPr lang="fr-FR" sz="2800" b="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302006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sp>
        <p:nvSpPr>
          <p:cNvPr id="7" name="Rectangle à coins arrondis 6"/>
          <p:cNvSpPr/>
          <p:nvPr/>
        </p:nvSpPr>
        <p:spPr>
          <a:xfrm>
            <a:off x="5128688" y="1216283"/>
            <a:ext cx="144016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Gaz</a:t>
            </a:r>
            <a:endParaRPr lang="fr-FR" sz="3200" b="1" dirty="0"/>
          </a:p>
        </p:txBody>
      </p:sp>
      <p:sp>
        <p:nvSpPr>
          <p:cNvPr id="8" name="Ellipse 7"/>
          <p:cNvSpPr/>
          <p:nvPr/>
        </p:nvSpPr>
        <p:spPr>
          <a:xfrm>
            <a:off x="7792984" y="2918651"/>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a:t>
            </a:r>
            <a:endParaRPr lang="fr-FR" dirty="0"/>
          </a:p>
        </p:txBody>
      </p:sp>
      <p:sp>
        <p:nvSpPr>
          <p:cNvPr id="9" name="Ellipse 8"/>
          <p:cNvSpPr/>
          <p:nvPr/>
        </p:nvSpPr>
        <p:spPr>
          <a:xfrm>
            <a:off x="5926496" y="4107356"/>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a:t>
            </a:r>
            <a:endParaRPr lang="fr-FR" dirty="0"/>
          </a:p>
        </p:txBody>
      </p:sp>
      <p:sp>
        <p:nvSpPr>
          <p:cNvPr id="11" name="Ellipse 10"/>
          <p:cNvSpPr/>
          <p:nvPr/>
        </p:nvSpPr>
        <p:spPr>
          <a:xfrm>
            <a:off x="2464392" y="2344654"/>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P</a:t>
            </a:r>
            <a:endParaRPr lang="fr-FR" dirty="0"/>
          </a:p>
        </p:txBody>
      </p:sp>
      <p:sp>
        <p:nvSpPr>
          <p:cNvPr id="12" name="Ellipse 11"/>
          <p:cNvSpPr/>
          <p:nvPr/>
        </p:nvSpPr>
        <p:spPr>
          <a:xfrm>
            <a:off x="3465750" y="345723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V</a:t>
            </a:r>
            <a:endParaRPr lang="fr-FR" dirty="0"/>
          </a:p>
        </p:txBody>
      </p:sp>
      <p:cxnSp>
        <p:nvCxnSpPr>
          <p:cNvPr id="14" name="Connecteur droit avec flèche 13"/>
          <p:cNvCxnSpPr>
            <a:stCxn id="7" idx="1"/>
            <a:endCxn id="11" idx="7"/>
          </p:cNvCxnSpPr>
          <p:nvPr/>
        </p:nvCxnSpPr>
        <p:spPr>
          <a:xfrm flipH="1">
            <a:off x="3244881" y="1828351"/>
            <a:ext cx="1883807" cy="6502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6"/>
          </p:cNvCxnSpPr>
          <p:nvPr/>
        </p:nvCxnSpPr>
        <p:spPr>
          <a:xfrm>
            <a:off x="3378792" y="2801854"/>
            <a:ext cx="669776"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2" idx="2"/>
            <a:endCxn id="11" idx="4"/>
          </p:cNvCxnSpPr>
          <p:nvPr/>
        </p:nvCxnSpPr>
        <p:spPr>
          <a:xfrm flipH="1" flipV="1">
            <a:off x="2921592" y="3259054"/>
            <a:ext cx="544158"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2" idx="6"/>
            <a:endCxn id="9" idx="1"/>
          </p:cNvCxnSpPr>
          <p:nvPr/>
        </p:nvCxnSpPr>
        <p:spPr>
          <a:xfrm>
            <a:off x="4380150" y="3914432"/>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12" idx="5"/>
          </p:cNvCxnSpPr>
          <p:nvPr/>
        </p:nvCxnSpPr>
        <p:spPr>
          <a:xfrm flipH="1" flipV="1">
            <a:off x="4246239" y="4237721"/>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9" idx="7"/>
            <a:endCxn id="8" idx="3"/>
          </p:cNvCxnSpPr>
          <p:nvPr/>
        </p:nvCxnSpPr>
        <p:spPr>
          <a:xfrm flipV="1">
            <a:off x="6706985" y="3699140"/>
            <a:ext cx="1219910" cy="542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4"/>
            <a:endCxn id="9" idx="6"/>
          </p:cNvCxnSpPr>
          <p:nvPr/>
        </p:nvCxnSpPr>
        <p:spPr>
          <a:xfrm flipH="1">
            <a:off x="6840896" y="3833051"/>
            <a:ext cx="1409288" cy="7315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a:off x="4380150" y="2440419"/>
            <a:ext cx="882449" cy="12749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7" idx="2"/>
            <a:endCxn id="9" idx="0"/>
          </p:cNvCxnSpPr>
          <p:nvPr/>
        </p:nvCxnSpPr>
        <p:spPr>
          <a:xfrm>
            <a:off x="5848768" y="2440419"/>
            <a:ext cx="534928" cy="16669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7" idx="3"/>
            <a:endCxn id="8" idx="2"/>
          </p:cNvCxnSpPr>
          <p:nvPr/>
        </p:nvCxnSpPr>
        <p:spPr>
          <a:xfrm>
            <a:off x="6568848" y="1828351"/>
            <a:ext cx="1224136" cy="154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flipV="1">
            <a:off x="2464392" y="3699140"/>
            <a:ext cx="780489" cy="6724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1024232" y="4401138"/>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V = </a:t>
            </a:r>
            <a:r>
              <a:rPr lang="fr-FR" dirty="0" err="1" smtClean="0"/>
              <a:t>nRT</a:t>
            </a:r>
            <a:r>
              <a:rPr lang="fr-FR" dirty="0" smtClean="0"/>
              <a:t>/P</a:t>
            </a:r>
          </a:p>
        </p:txBody>
      </p:sp>
      <p:cxnSp>
        <p:nvCxnSpPr>
          <p:cNvPr id="68" name="Connecteur droit avec flèche 67"/>
          <p:cNvCxnSpPr>
            <a:stCxn id="69" idx="3"/>
          </p:cNvCxnSpPr>
          <p:nvPr/>
        </p:nvCxnSpPr>
        <p:spPr>
          <a:xfrm>
            <a:off x="1852324" y="1865192"/>
            <a:ext cx="1861356" cy="12126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à coins arrondis 68"/>
          <p:cNvSpPr/>
          <p:nvPr/>
        </p:nvSpPr>
        <p:spPr>
          <a:xfrm>
            <a:off x="196140" y="132628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P = </a:t>
            </a:r>
            <a:r>
              <a:rPr lang="fr-FR" dirty="0" err="1" smtClean="0"/>
              <a:t>nRT</a:t>
            </a:r>
            <a:r>
              <a:rPr lang="fr-FR" dirty="0" smtClean="0"/>
              <a:t>/V</a:t>
            </a:r>
          </a:p>
        </p:txBody>
      </p:sp>
      <p:cxnSp>
        <p:nvCxnSpPr>
          <p:cNvPr id="74" name="Connecteur droit avec flèche 73"/>
          <p:cNvCxnSpPr>
            <a:stCxn id="75" idx="0"/>
          </p:cNvCxnSpPr>
          <p:nvPr/>
        </p:nvCxnSpPr>
        <p:spPr>
          <a:xfrm flipH="1" flipV="1">
            <a:off x="7316941" y="4371633"/>
            <a:ext cx="212218" cy="7490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Rectangle à coins arrondis 74"/>
          <p:cNvSpPr/>
          <p:nvPr/>
        </p:nvSpPr>
        <p:spPr>
          <a:xfrm>
            <a:off x="6701067" y="512066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T=PV/</a:t>
            </a:r>
            <a:r>
              <a:rPr lang="fr-FR" dirty="0" err="1" smtClean="0"/>
              <a:t>nRT</a:t>
            </a:r>
            <a:endParaRPr lang="fr-FR" dirty="0" smtClean="0"/>
          </a:p>
        </p:txBody>
      </p:sp>
    </p:spTree>
    <p:extLst>
      <p:ext uri="{BB962C8B-B14F-4D97-AF65-F5344CB8AC3E}">
        <p14:creationId xmlns:p14="http://schemas.microsoft.com/office/powerpoint/2010/main" val="3854984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IiI</a:t>
            </a:r>
            <a:r>
              <a:rPr lang="fr-FR" dirty="0"/>
              <a:t>. </a:t>
            </a:r>
            <a:r>
              <a:rPr lang="fr-FR" dirty="0" smtClean="0"/>
              <a:t>Méthodologie</a:t>
            </a:r>
            <a:endParaRPr lang="fr-FR" dirty="0"/>
          </a:p>
        </p:txBody>
      </p:sp>
      <p:pic>
        <p:nvPicPr>
          <p:cNvPr id="4102" name="Picture 6" descr="http://www.google.fr/url?source=imglanding&amp;ct=img&amp;q=http://www.nomad-offices.fr/assets/images/formules/LO1332849788L4f71ac7cc328d.jpg&amp;sa=X&amp;ei=Z66CVaTKH4jbUbzLgegB&amp;ved=0CAkQ8wc&amp;usg=AFQjCNFE0YTW-6Qol3n-t4zc1z1xVmF8z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856" y="2132856"/>
            <a:ext cx="4081652"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google.fr/url?source=imglanding&amp;ct=img&amp;q=https://www.ovh.com/fr/images/options/schema_svn.jpg&amp;sa=X&amp;ei=Va6CVbK3AcHuUuSzgYAC&amp;ved=0CAkQ8wc&amp;usg=AFQjCNFN5r5fJoK1BUDbD30rZw00l7eT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790" y="2119189"/>
            <a:ext cx="5139536" cy="2808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google.fr/url?source=imglanding&amp;ct=img&amp;q=http://blog.netapsys.fr/public/images/articles/agilite/Cycle_en_V_Custom_-35b05.png&amp;sa=X&amp;ei=Na6CVYr5LMLSU-CWgJgK&amp;ved=0CAkQ8wc&amp;usg=AFQjCNGQV4UnpFmbRpR1MRs6c4j8vjU7m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723" y="1124744"/>
            <a:ext cx="5497670" cy="380275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fld id="{08FA9FDF-6180-4E0E-B112-41FF618A29A5}"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1650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barn(inVertical)">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2" algn="l" rtl="0">
              <a:spcBef>
                <a:spcPct val="0"/>
              </a:spcBef>
            </a:pPr>
            <a:r>
              <a:rPr lang="fr-FR" sz="2800" kern="1200" cap="all" dirty="0" smtClean="0">
                <a:solidFill>
                  <a:schemeClr val="tx1"/>
                </a:solidFill>
                <a:latin typeface="+mj-lt"/>
                <a:ea typeface="+mj-ea"/>
                <a:cs typeface="+mj-cs"/>
              </a:rPr>
              <a:t>IV. </a:t>
            </a:r>
            <a:r>
              <a:rPr lang="fr-FR" sz="2800" kern="1200" cap="all" dirty="0" smtClean="0">
                <a:solidFill>
                  <a:schemeClr val="tx1"/>
                </a:solidFill>
                <a:latin typeface="+mj-lt"/>
                <a:ea typeface="+mj-ea"/>
                <a:cs typeface="+mj-cs"/>
              </a:rPr>
              <a:t>Systèmes</a:t>
            </a:r>
            <a:r>
              <a:rPr lang="fr-FR" dirty="0" smtClean="0"/>
              <a:t> </a:t>
            </a:r>
            <a:r>
              <a:rPr lang="fr-FR" sz="2800" kern="1200" cap="all" dirty="0">
                <a:solidFill>
                  <a:schemeClr val="tx1"/>
                </a:solidFill>
                <a:latin typeface="+mj-lt"/>
                <a:ea typeface="+mj-ea"/>
                <a:cs typeface="+mj-cs"/>
              </a:rPr>
              <a:t>processus</a:t>
            </a:r>
          </a:p>
        </p:txBody>
      </p:sp>
      <p:sp>
        <p:nvSpPr>
          <p:cNvPr id="15" name="Rectangle à coins arrondis 14"/>
          <p:cNvSpPr/>
          <p:nvPr/>
        </p:nvSpPr>
        <p:spPr>
          <a:xfrm>
            <a:off x="440689" y="1059197"/>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Définitions des objectifs</a:t>
            </a:r>
            <a:endParaRPr lang="fr-FR" b="1" dirty="0"/>
          </a:p>
        </p:txBody>
      </p:sp>
      <p:sp>
        <p:nvSpPr>
          <p:cNvPr id="16" name="Rectangle à coins arrondis 15"/>
          <p:cNvSpPr/>
          <p:nvPr/>
        </p:nvSpPr>
        <p:spPr>
          <a:xfrm>
            <a:off x="7055713" y="1287856"/>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Tests</a:t>
            </a:r>
            <a:endParaRPr lang="fr-FR" b="1" dirty="0"/>
          </a:p>
        </p:txBody>
      </p:sp>
      <p:sp>
        <p:nvSpPr>
          <p:cNvPr id="17" name="Rectangle à coins arrondis 16"/>
          <p:cNvSpPr/>
          <p:nvPr/>
        </p:nvSpPr>
        <p:spPr>
          <a:xfrm>
            <a:off x="6727066" y="3212976"/>
            <a:ext cx="2239563"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Développement</a:t>
            </a:r>
            <a:endParaRPr lang="fr-FR" b="1" dirty="0"/>
          </a:p>
        </p:txBody>
      </p:sp>
      <p:sp>
        <p:nvSpPr>
          <p:cNvPr id="18" name="Rectangle à coins arrondis 17"/>
          <p:cNvSpPr/>
          <p:nvPr/>
        </p:nvSpPr>
        <p:spPr>
          <a:xfrm>
            <a:off x="4762453"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détaillée</a:t>
            </a:r>
            <a:endParaRPr lang="fr-FR" b="1" dirty="0"/>
          </a:p>
        </p:txBody>
      </p:sp>
      <p:sp>
        <p:nvSpPr>
          <p:cNvPr id="19" name="Rectangle à coins arrondis 18"/>
          <p:cNvSpPr/>
          <p:nvPr/>
        </p:nvSpPr>
        <p:spPr>
          <a:xfrm>
            <a:off x="2496592"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générale</a:t>
            </a:r>
            <a:endParaRPr lang="fr-FR" b="1" dirty="0"/>
          </a:p>
        </p:txBody>
      </p:sp>
      <p:sp>
        <p:nvSpPr>
          <p:cNvPr id="20" name="Rectangle à coins arrondis 19"/>
          <p:cNvSpPr/>
          <p:nvPr/>
        </p:nvSpPr>
        <p:spPr>
          <a:xfrm>
            <a:off x="466935" y="3390394"/>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Analyse des besoins et faisabilité</a:t>
            </a:r>
            <a:endParaRPr lang="fr-FR" b="1" dirty="0"/>
          </a:p>
        </p:txBody>
      </p:sp>
      <p:sp>
        <p:nvSpPr>
          <p:cNvPr id="9" name="Rectangle à coins arrondis 8"/>
          <p:cNvSpPr/>
          <p:nvPr/>
        </p:nvSpPr>
        <p:spPr>
          <a:xfrm>
            <a:off x="3178277" y="2610670"/>
            <a:ext cx="1584176" cy="1080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smtClean="0"/>
              <a:t>Maintenance  corrective</a:t>
            </a:r>
            <a:endParaRPr lang="fr-FR" b="1" dirty="0"/>
          </a:p>
        </p:txBody>
      </p:sp>
      <p:sp>
        <p:nvSpPr>
          <p:cNvPr id="10" name="Rectangle à coins arrondis 9"/>
          <p:cNvSpPr/>
          <p:nvPr/>
        </p:nvSpPr>
        <p:spPr>
          <a:xfrm>
            <a:off x="3255385" y="1059197"/>
            <a:ext cx="1584176"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smtClean="0"/>
              <a:t>Maintenance évolutive</a:t>
            </a:r>
            <a:endParaRPr lang="fr-FR" b="1" dirty="0"/>
          </a:p>
        </p:txBody>
      </p:sp>
      <p:cxnSp>
        <p:nvCxnSpPr>
          <p:cNvPr id="4" name="Connecteur droit avec flèche 3"/>
          <p:cNvCxnSpPr>
            <a:stCxn id="15" idx="2"/>
            <a:endCxn id="20" idx="0"/>
          </p:cNvCxnSpPr>
          <p:nvPr/>
        </p:nvCxnSpPr>
        <p:spPr>
          <a:xfrm>
            <a:off x="1232777" y="2139317"/>
            <a:ext cx="26246" cy="1251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Connecteur droit avec flèche 13"/>
          <p:cNvCxnSpPr>
            <a:stCxn id="20" idx="2"/>
            <a:endCxn id="19" idx="1"/>
          </p:cNvCxnSpPr>
          <p:nvPr/>
        </p:nvCxnSpPr>
        <p:spPr>
          <a:xfrm>
            <a:off x="1259023" y="4470514"/>
            <a:ext cx="1237569" cy="512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Connecteur droit avec flèche 20"/>
          <p:cNvCxnSpPr>
            <a:stCxn id="19" idx="3"/>
            <a:endCxn id="18" idx="1"/>
          </p:cNvCxnSpPr>
          <p:nvPr/>
        </p:nvCxnSpPr>
        <p:spPr>
          <a:xfrm>
            <a:off x="4080768" y="4982591"/>
            <a:ext cx="68168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Connecteur droit avec flèche 22"/>
          <p:cNvCxnSpPr>
            <a:stCxn id="18" idx="3"/>
            <a:endCxn id="17" idx="2"/>
          </p:cNvCxnSpPr>
          <p:nvPr/>
        </p:nvCxnSpPr>
        <p:spPr>
          <a:xfrm flipV="1">
            <a:off x="6346629" y="4293096"/>
            <a:ext cx="1500219" cy="6894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a:stCxn id="71" idx="0"/>
            <a:endCxn id="10" idx="3"/>
          </p:cNvCxnSpPr>
          <p:nvPr/>
        </p:nvCxnSpPr>
        <p:spPr>
          <a:xfrm flipH="1" flipV="1">
            <a:off x="4839561" y="1599257"/>
            <a:ext cx="1292619" cy="2235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Connecteur droit avec flèche 25"/>
          <p:cNvCxnSpPr>
            <a:stCxn id="17" idx="0"/>
            <a:endCxn id="16" idx="2"/>
          </p:cNvCxnSpPr>
          <p:nvPr/>
        </p:nvCxnSpPr>
        <p:spPr>
          <a:xfrm flipV="1">
            <a:off x="7846848" y="2367976"/>
            <a:ext cx="953" cy="84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Connecteur droit avec flèche 27"/>
          <p:cNvCxnSpPr>
            <a:stCxn id="16" idx="1"/>
            <a:endCxn id="71" idx="5"/>
          </p:cNvCxnSpPr>
          <p:nvPr/>
        </p:nvCxnSpPr>
        <p:spPr>
          <a:xfrm flipH="1">
            <a:off x="6612239" y="1827916"/>
            <a:ext cx="443474" cy="3441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Connecteur droit avec flèche 32"/>
          <p:cNvCxnSpPr>
            <a:stCxn id="10" idx="1"/>
            <a:endCxn id="15" idx="3"/>
          </p:cNvCxnSpPr>
          <p:nvPr/>
        </p:nvCxnSpPr>
        <p:spPr>
          <a:xfrm flipH="1">
            <a:off x="2024865" y="1599257"/>
            <a:ext cx="12305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Connecteur droit avec flèche 35"/>
          <p:cNvCxnSpPr>
            <a:stCxn id="71" idx="2"/>
          </p:cNvCxnSpPr>
          <p:nvPr/>
        </p:nvCxnSpPr>
        <p:spPr>
          <a:xfrm flipH="1">
            <a:off x="4762453" y="2737208"/>
            <a:ext cx="1073034" cy="1877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1" name="Pentagone régulier 70"/>
          <p:cNvSpPr/>
          <p:nvPr/>
        </p:nvSpPr>
        <p:spPr>
          <a:xfrm>
            <a:off x="5652120" y="1822810"/>
            <a:ext cx="960120" cy="914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cxnSp>
        <p:nvCxnSpPr>
          <p:cNvPr id="125" name="Connecteur droit avec flèche 124"/>
          <p:cNvCxnSpPr>
            <a:endCxn id="17" idx="1"/>
          </p:cNvCxnSpPr>
          <p:nvPr/>
        </p:nvCxnSpPr>
        <p:spPr>
          <a:xfrm>
            <a:off x="4762453" y="3390394"/>
            <a:ext cx="1964613" cy="3626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Espace réservé de la date 4"/>
          <p:cNvSpPr>
            <a:spLocks noGrp="1"/>
          </p:cNvSpPr>
          <p:nvPr>
            <p:ph type="dt" sz="half" idx="10"/>
          </p:nvPr>
        </p:nvSpPr>
        <p:spPr/>
        <p:txBody>
          <a:bodyPr/>
          <a:lstStyle/>
          <a:p>
            <a:fld id="{69284478-0AAF-4705-96B1-C6CDA5174D8E}"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3857440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211</TotalTime>
  <Words>917</Words>
  <Application>Microsoft Office PowerPoint</Application>
  <PresentationFormat>Affichage à l'écran (4:3)</PresentationFormat>
  <Paragraphs>266</Paragraphs>
  <Slides>30</Slides>
  <Notes>8</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Angles</vt:lpstr>
      <vt:lpstr>Modelisator©</vt:lpstr>
      <vt:lpstr>Modelisator – au service de l’esprit</vt:lpstr>
      <vt:lpstr>I. Spirit Master Team</vt:lpstr>
      <vt:lpstr>II. Modelisator</vt:lpstr>
      <vt:lpstr>II. Modelisator</vt:lpstr>
      <vt:lpstr>II. Modelisator</vt:lpstr>
      <vt:lpstr>II. Modelisator</vt:lpstr>
      <vt:lpstr>IiI. Méthodologie</vt:lpstr>
      <vt:lpstr>IV. Systèmes processus</vt:lpstr>
      <vt:lpstr>V – Gestion de projet</vt:lpstr>
      <vt:lpstr>V – Gestion de projet</vt:lpstr>
      <vt:lpstr>V – gestion de projet</vt:lpstr>
      <vt:lpstr>V – gestion de projet</vt:lpstr>
      <vt:lpstr>V – gestion de projet</vt:lpstr>
      <vt:lpstr>V – gestion de projet</vt:lpstr>
      <vt:lpstr>V – gestion de projet</vt:lpstr>
      <vt:lpstr>VI – Maquettes</vt:lpstr>
      <vt:lpstr>VI – Maquettes</vt:lpstr>
      <vt:lpstr>VI – Maquettes</vt:lpstr>
      <vt:lpstr>VI – Maquettes</vt:lpstr>
      <vt:lpstr>VI – Maquettes</vt:lpstr>
      <vt:lpstr>VI – Maquettes</vt:lpstr>
      <vt:lpstr>VII. DEVELOPPEMENT</vt:lpstr>
      <vt:lpstr>Présentation PowerPoint</vt:lpstr>
      <vt:lpstr>VI. DEVELOPPEMENT</vt:lpstr>
      <vt:lpstr>VII – Tests</vt:lpstr>
      <vt:lpstr>VIII. Tests</vt:lpstr>
      <vt:lpstr>VIII. Tests</vt:lpstr>
      <vt:lpstr>VIII. Tests</vt:lpstr>
      <vt:lpstr>IIX. Démonstration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Modelisator©</dc:title>
  <dc:creator>Omar LATRECHE</dc:creator>
  <cp:lastModifiedBy>Omar LATRECHE</cp:lastModifiedBy>
  <cp:revision>12</cp:revision>
  <dcterms:created xsi:type="dcterms:W3CDTF">2015-06-18T07:28:59Z</dcterms:created>
  <dcterms:modified xsi:type="dcterms:W3CDTF">2015-06-18T13:12:23Z</dcterms:modified>
</cp:coreProperties>
</file>