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87" r:id="rId6"/>
    <p:sldId id="286" r:id="rId7"/>
    <p:sldId id="261" r:id="rId8"/>
    <p:sldId id="289" r:id="rId9"/>
    <p:sldId id="290" r:id="rId10"/>
    <p:sldId id="279" r:id="rId11"/>
    <p:sldId id="281" r:id="rId12"/>
    <p:sldId id="284" r:id="rId13"/>
    <p:sldId id="282" r:id="rId14"/>
    <p:sldId id="283" r:id="rId15"/>
    <p:sldId id="285" r:id="rId16"/>
    <p:sldId id="266" r:id="rId17"/>
    <p:sldId id="267" r:id="rId18"/>
    <p:sldId id="280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5040" autoAdjust="0"/>
  </p:normalViewPr>
  <p:slideViewPr>
    <p:cSldViewPr>
      <p:cViewPr varScale="1">
        <p:scale>
          <a:sx n="99" d="100"/>
          <a:sy n="99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72D60-DC02-4F56-BAEA-53F50E68636D}" type="datetimeFigureOut">
              <a:rPr lang="fr-FR" smtClean="0"/>
              <a:t>01/07/2015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2C92E-3900-4461-B5FA-310C7A9286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92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CEDRIC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880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557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61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4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997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59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037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</a:p>
          <a:p>
            <a:r>
              <a:rPr lang="fr-FR" dirty="0" smtClean="0"/>
              <a:t>C# (</a:t>
            </a:r>
            <a:r>
              <a:rPr lang="fr-FR" dirty="0" err="1" smtClean="0"/>
              <a:t>visual</a:t>
            </a:r>
            <a:r>
              <a:rPr lang="fr-FR" dirty="0" smtClean="0"/>
              <a:t> studio) avec du WPF pour le</a:t>
            </a:r>
            <a:r>
              <a:rPr lang="fr-FR" baseline="0" dirty="0" smtClean="0"/>
              <a:t> visuel</a:t>
            </a:r>
          </a:p>
          <a:p>
            <a:r>
              <a:rPr lang="fr-FR" baseline="0" dirty="0" smtClean="0"/>
              <a:t>Pour interfacer tout ca, MVVM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1DD82-4401-44DA-901A-04AB1EF004B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225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</a:p>
          <a:p>
            <a:r>
              <a:rPr lang="fr-FR" dirty="0" smtClean="0"/>
              <a:t>Restriction OS :</a:t>
            </a:r>
            <a:r>
              <a:rPr lang="fr-FR" baseline="0" dirty="0" smtClean="0"/>
              <a:t> win7 et antérieur</a:t>
            </a:r>
          </a:p>
          <a:p>
            <a:r>
              <a:rPr lang="fr-FR" baseline="0" dirty="0" smtClean="0"/>
              <a:t>Pourquoi : interface moderne via des librairies compatibles uniquement win7 et +</a:t>
            </a:r>
          </a:p>
          <a:p>
            <a:r>
              <a:rPr lang="fr-FR" baseline="0" dirty="0" smtClean="0"/>
              <a:t>De +, Win XP plus supporté depuis quelques mois, donc migration massive vers win7 ouwin8 voire win10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1DD82-4401-44DA-901A-04AB1EF004B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577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74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CEDRIC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68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CEDRIC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51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01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01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763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QUENTIN</a:t>
            </a:r>
          </a:p>
          <a:p>
            <a:pPr marL="171450" lvl="0" indent="-171450">
              <a:buFontTx/>
              <a:buChar char="-"/>
            </a:pP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Tortoise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SVN, logiciel 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versioning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Cadre de travail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salle de cours isolée</a:t>
            </a:r>
          </a:p>
          <a:p>
            <a:pPr marL="171450" lvl="0" indent="-171450">
              <a:buFontTx/>
              <a:buChar char="-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 en V. Avantage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différentes étapes bien définies et tests engendrés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 automatiquement »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19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CEDRIC</a:t>
            </a:r>
          </a:p>
          <a:p>
            <a:r>
              <a:rPr lang="fr-FR" dirty="0" smtClean="0"/>
              <a:t>Un</a:t>
            </a:r>
            <a:r>
              <a:rPr lang="fr-FR" baseline="0" dirty="0" smtClean="0"/>
              <a:t> petit mot sur la conception de l’appli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Brainstorming : liste de mots utiles pour le développement de l’appli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Rangement des mots en groupes, pour classifier un peu tout ça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Création du diagramme de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1DD82-4401-44DA-901A-04AB1EF004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751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</a:p>
          <a:p>
            <a:r>
              <a:rPr lang="fr-FR" smtClean="0"/>
              <a:t>SADT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58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93BE-73AE-473E-A102-C17934B0E0F9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088A-B32C-4DCF-94DA-CC257AEB72E7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F8B4-BC2C-40F6-97AF-1FBEE2D51802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E1E1-4559-49B9-BB75-F99EC1FF316E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B38D-C467-4312-B04F-522CC0E9E94C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34D5-01A4-4325-8CFB-0125683DB7CD}" type="datetime1">
              <a:rPr lang="fr-FR" smtClean="0"/>
              <a:t>01/07/2015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A559-A264-4709-9E56-AADA966C1080}" type="datetime1">
              <a:rPr lang="fr-FR" smtClean="0"/>
              <a:t>01/07/2015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D032-1FC6-4C3C-9F22-14C1058A3B93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A5938-45F0-402D-B9E0-80536A9F6B2D}" type="datetime1">
              <a:rPr lang="fr-FR" smtClean="0"/>
              <a:t>01/07/2015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CF15-07B4-4C89-B982-C6B5FA890ECD}" type="datetime1">
              <a:rPr lang="fr-FR" smtClean="0"/>
              <a:t>01/07/2015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0ACB-4D2A-42E6-B06B-B14010E50CC8}" type="datetime1">
              <a:rPr lang="fr-FR" smtClean="0"/>
              <a:t>01/07/2015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F0827B-6E0C-4676-9606-0A944DB59C2A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Modelisator</a:t>
            </a:r>
            <a:r>
              <a:rPr lang="fr-FR" sz="2000" dirty="0" smtClean="0"/>
              <a:t>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PowEred</a:t>
            </a:r>
            <a:r>
              <a:rPr lang="fr-FR" dirty="0" smtClean="0"/>
              <a:t> </a:t>
            </a:r>
            <a:r>
              <a:rPr lang="fr-FR" dirty="0" smtClean="0"/>
              <a:t>by Spirit Master</a:t>
            </a:r>
            <a:r>
              <a:rPr lang="fr-FR" dirty="0"/>
              <a:t>©</a:t>
            </a:r>
            <a:r>
              <a:rPr lang="fr-FR" dirty="0" smtClean="0"/>
              <a:t> Team</a:t>
            </a:r>
            <a:endParaRPr lang="fr-FR" dirty="0"/>
          </a:p>
        </p:txBody>
      </p:sp>
      <p:pic>
        <p:nvPicPr>
          <p:cNvPr id="1026" name="Picture 2" descr="D:\MesDocuments\Etude_Omar\05_UTBM_S3-S4\[Projet]\[Modelisator]\Source\Gestion de projet\2015_05_28 [Modelisator] Step 2\Logo Modelisator - Gaz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57821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r>
              <a:rPr lang="fr-FR" dirty="0" smtClean="0"/>
              <a:t>01/07/15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94986" y="6381328"/>
            <a:ext cx="4966058" cy="274320"/>
          </a:xfrm>
        </p:spPr>
        <p:txBody>
          <a:bodyPr/>
          <a:lstStyle/>
          <a:p>
            <a:r>
              <a:rPr lang="fr-FR" dirty="0"/>
              <a:t>Apprenti </a:t>
            </a:r>
            <a:r>
              <a:rPr lang="fr-FR" dirty="0" smtClean="0"/>
              <a:t>Ingénieur informatique - UTBM -CFAI</a:t>
            </a:r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5373216"/>
            <a:ext cx="1975123" cy="81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8"/>
          <a:stretch/>
        </p:blipFill>
        <p:spPr bwMode="auto">
          <a:xfrm>
            <a:off x="5148063" y="5373216"/>
            <a:ext cx="1459905" cy="82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1568" y="6238448"/>
            <a:ext cx="502920" cy="502920"/>
          </a:xfrm>
        </p:spPr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 dirty="0"/>
          </a:p>
        </p:txBody>
      </p:sp>
      <p:sp>
        <p:nvSpPr>
          <p:cNvPr id="10" name="Espace réservé du pied de page 4"/>
          <p:cNvSpPr txBox="1">
            <a:spLocks/>
          </p:cNvSpPr>
          <p:nvPr/>
        </p:nvSpPr>
        <p:spPr>
          <a:xfrm rot="19093257">
            <a:off x="1668530" y="3088431"/>
            <a:ext cx="5451811" cy="366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b="1" dirty="0" smtClean="0"/>
              <a:t>LP74 – A.J. </a:t>
            </a:r>
            <a:r>
              <a:rPr lang="fr-FR" sz="1600" b="1" dirty="0" err="1" smtClean="0"/>
              <a:t>Fougeres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1043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8194" name="Picture 2" descr="D:\MesDocuments\Etude_Omar\05_UTBM_S3-S4\[Projet]\[Modelisator]\Source\Gestion de projet\2015_06_10 [Modelisator] Step 4\Ecran Maquette\1. Ecran Au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60" y="1196752"/>
            <a:ext cx="8784976" cy="454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200-D032-43FC-ABCB-7E0B50BA1E3D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923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10242" name="Picture 2" descr="D:\MesDocuments\Etude_Omar\05_UTBM_S3-S4\[Projet]\[Modelisator]\Source\Gestion de projet\2015_06_10 [Modelisator] Step 4\Ecran Maquette\2. Ecran Accue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" y="1196752"/>
            <a:ext cx="9149035" cy="491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611D-EA70-4CCD-A2E4-F02F9B317CD2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14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11266" name="Picture 2" descr="D:\MesDocuments\Etude_Omar\05_UTBM_S3-S4\[Projet]\[Modelisator]\Source\Gestion de projet\2015_06_10 [Modelisator] Step 4\Ecran Maquette\3. Ecran AddObj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" y="905474"/>
            <a:ext cx="9069586" cy="569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6529-C9CA-4C10-ACE4-52C757051A25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/>
          <a:p>
            <a:fld id="{CF4668DC-857F-487D-BFFA-8C0CA5037977}" type="slidenum">
              <a:rPr lang="fr-BE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pPr/>
              <a:t>12</a:t>
            </a:fld>
            <a:endParaRPr lang="fr-BE" dirty="0">
              <a:solidFill>
                <a:schemeClr val="accent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713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12290" name="Picture 2" descr="D:\MesDocuments\Etude_Omar\05_UTBM_S3-S4\[Projet]\[Modelisator]\Source\Gestion de projet\2015_06_10 [Modelisator] Step 4\Ecran Maquette\4. Ecran SelectG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" y="836713"/>
            <a:ext cx="9103469" cy="570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28C-93B1-489D-B0EE-E3AB2F443EA0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13</a:t>
            </a:fld>
            <a:endParaRPr lang="fr-BE" dirty="0">
              <a:solidFill>
                <a:schemeClr val="accent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14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9219" name="Picture 3" descr="D:\MesDocuments\Etude_Omar\05_UTBM_S3-S4\[Projet]\[Modelisator]\Source\Gestion de projet\2015_06_10 [Modelisator] Step 4\Ecran Maquette\5. Ecran SaisieCh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" y="836712"/>
            <a:ext cx="9144202" cy="576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AC6F-DC0D-4EAF-A5A5-E4BD59F97038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/>
          <a:p>
            <a:fld id="{CF4668DC-857F-487D-BFFA-8C0CA5037977}" type="slidenum">
              <a:rPr lang="fr-BE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pPr/>
              <a:t>14</a:t>
            </a:fld>
            <a:endParaRPr lang="fr-BE">
              <a:solidFill>
                <a:schemeClr val="accent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14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13314" name="Picture 2" descr="D:\MesDocuments\Etude_Omar\05_UTBM_S3-S4\[Projet]\[Modelisator]\Source\Gestion de projet\2015_06_10 [Modelisator] Step 4\Ecran Maquette\6. Ecran VueObj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8" y="887435"/>
            <a:ext cx="9038287" cy="56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95CC-9368-4EE9-BABC-D5C081954F17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/>
          <a:p>
            <a:fld id="{CF4668DC-857F-487D-BFFA-8C0CA5037977}" type="slidenum">
              <a:rPr lang="fr-BE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pPr/>
              <a:t>15</a:t>
            </a:fld>
            <a:endParaRPr lang="fr-BE">
              <a:solidFill>
                <a:schemeClr val="accent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201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iv. DEVELOPPEMENT</a:t>
            </a:r>
            <a:endParaRPr lang="fr-FR" dirty="0"/>
          </a:p>
        </p:txBody>
      </p:sp>
      <p:pic>
        <p:nvPicPr>
          <p:cNvPr id="1028" name="Picture 4" descr="http://www.google.fr/url?source=imglanding&amp;ct=img&amp;q=http://quintard.me/images/csharp-logo.png&amp;sa=X&amp;ei=NbOCVamnM4z5UIvogeAH&amp;ved=0CAkQ8wc&amp;usg=AFQjCNFml3pp9ogEJqcdkYFhFZ1OusKop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52" y="892857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google.fr/url?source=imglanding&amp;ct=img&amp;q=http://www.wpfsharp.com/wp-content/themes/FluidCode/Images/WPF-Logo.png&amp;sa=X&amp;ei=l7OCVcL7EoajU7TKgOgP&amp;ved=0CAkQ8wc&amp;usg=AFQjCNGp5P807X2zlc56HYHglwjyXJtp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6" y="2381587"/>
            <a:ext cx="28575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oogle.fr/url?source=imglanding&amp;ct=img&amp;q=http://emanuelscirlet.com/uploads/fbimg/mvvm.png&amp;sa=X&amp;ei=hbKCVekRhNJR4eOByAQ&amp;ved=0CAkQ8wc&amp;usg=AFQjCNHjiHm4Ummgg_Z2iTApsH3Wmt08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52" y="1103950"/>
            <a:ext cx="6910164" cy="388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9779-73EC-4051-9B7B-2218C4071A8A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600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ttp://www.google.fr/url?source=imglanding&amp;ct=img&amp;q=http://inwallspeakers1.com/wp-content/uploads/2014/06/windows-7-logo-png.png&amp;sa=X&amp;ei=FbWCVaXeOYaTU42qgogE&amp;ved=0CAkQ8wc&amp;usg=AFQjCNEnBYZvzjQUbUiv_SpRJ2MPlM4B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2613776" cy="259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google.fr/url?source=imglanding&amp;ct=img&amp;q=http://wolfaryx.fr/wp-content/uploads/Windows-8-logo.jpg&amp;sa=X&amp;ei=MrWCVaalJMK8UbrpgNAI&amp;ved=0CAkQ8wc&amp;usg=AFQjCNECS2wHRDYofghhgyDS-op1019ds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977" y="1213129"/>
            <a:ext cx="375285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899592" y="332656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iv. DEVELOPPEMENT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67E3-87C9-4BDA-A8F8-641743AD6CDF}" type="datetime1">
              <a:rPr lang="fr-FR" smtClean="0"/>
              <a:t>01/07/2015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21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V. </a:t>
            </a:r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b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84D5-3D71-4534-A114-ADB3998B7D9C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6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Modelisator – au service de l’esprit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fontAlgn="base">
              <a:buNone/>
            </a:pPr>
            <a:r>
              <a:rPr lang="fr-FR" b="0" dirty="0" smtClean="0"/>
              <a:t>Sommaire :</a:t>
            </a:r>
          </a:p>
          <a:p>
            <a:pPr marL="0" lvl="1" indent="0" fontAlgn="base">
              <a:buNone/>
            </a:pPr>
            <a:endParaRPr lang="fr-FR" b="0" dirty="0" smtClean="0"/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dirty="0" err="1" smtClean="0"/>
              <a:t>M</a:t>
            </a:r>
            <a:r>
              <a:rPr lang="fr-FR" sz="2000" b="0" dirty="0" err="1" smtClean="0"/>
              <a:t>odelisator</a:t>
            </a:r>
            <a:endParaRPr lang="fr-FR" sz="2000" b="0" dirty="0" smtClean="0"/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dirty="0" smtClean="0"/>
              <a:t>Méthodologie</a:t>
            </a:r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dirty="0" smtClean="0"/>
              <a:t>Maquettes</a:t>
            </a:r>
            <a:endParaRPr lang="fr-FR" sz="2000" b="0" dirty="0" smtClean="0"/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dirty="0" smtClean="0"/>
              <a:t>Développement</a:t>
            </a:r>
            <a:endParaRPr lang="fr-FR" sz="2000" dirty="0" smtClean="0"/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b="0" dirty="0" smtClean="0"/>
              <a:t>Démonstration</a:t>
            </a:r>
            <a:endParaRPr lang="fr-FR" sz="2000" b="0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F06C-FD65-4031-B30D-B26F029F25F7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823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800" kern="1200" cap="all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 </a:t>
            </a:r>
            <a:r>
              <a:rPr lang="fr-FR" sz="28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1100628"/>
            <a:ext cx="5621248" cy="3579849"/>
          </a:xfrm>
        </p:spPr>
        <p:txBody>
          <a:bodyPr/>
          <a:lstStyle/>
          <a:p>
            <a:r>
              <a:rPr lang="fr-FR" sz="1800" b="0" dirty="0" smtClean="0"/>
              <a:t>Objectif :</a:t>
            </a:r>
          </a:p>
          <a:p>
            <a:endParaRPr lang="fr-FR" sz="1800" dirty="0" smtClean="0"/>
          </a:p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fr-FR" sz="1800" dirty="0" smtClean="0"/>
              <a:t>Modelisator</a:t>
            </a:r>
            <a:endParaRPr lang="fr-FR" sz="1800" dirty="0"/>
          </a:p>
          <a:p>
            <a:r>
              <a:rPr lang="fr-FR" b="0" dirty="0" smtClean="0"/>
              <a:t>Pour </a:t>
            </a:r>
            <a:r>
              <a:rPr lang="fr-FR" b="0" dirty="0"/>
              <a:t>le 24/06/2015 réaliser une application/logiciel </a:t>
            </a:r>
            <a:r>
              <a:rPr lang="fr-FR" b="0" dirty="0" smtClean="0"/>
              <a:t>permettant </a:t>
            </a:r>
            <a:r>
              <a:rPr lang="fr-FR" b="0" dirty="0"/>
              <a:t>de </a:t>
            </a:r>
            <a:r>
              <a:rPr lang="fr-FR" dirty="0"/>
              <a:t>modéliser les </a:t>
            </a:r>
            <a:r>
              <a:rPr lang="fr-FR" dirty="0" smtClean="0"/>
              <a:t>propriétés physiques </a:t>
            </a:r>
            <a:r>
              <a:rPr lang="fr-FR" dirty="0"/>
              <a:t>d’objets</a:t>
            </a:r>
            <a:r>
              <a:rPr lang="fr-FR" b="0" dirty="0"/>
              <a:t>. </a:t>
            </a:r>
            <a:endParaRPr lang="fr-FR" b="0" dirty="0" smtClean="0"/>
          </a:p>
          <a:p>
            <a:r>
              <a:rPr lang="fr-FR" b="0" dirty="0" smtClean="0"/>
              <a:t>La </a:t>
            </a:r>
            <a:r>
              <a:rPr lang="fr-FR" b="0" dirty="0"/>
              <a:t>bibliothèque d’objets disponibles est limitée </a:t>
            </a:r>
            <a:r>
              <a:rPr lang="fr-FR" b="0" dirty="0" smtClean="0"/>
              <a:t>à la bouteille de gaz. </a:t>
            </a:r>
            <a:r>
              <a:rPr lang="fr-FR" b="0" dirty="0"/>
              <a:t>La modélisation sera détaillée selon l’état d’avancement du projet.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628800"/>
            <a:ext cx="17621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648F-2159-48E1-8A6A-CBAA03739C0F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98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</a:t>
            </a:r>
            <a:r>
              <a:rPr lang="fr-FR" dirty="0"/>
              <a:t>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spcBef>
                <a:spcPts val="800"/>
              </a:spcBef>
              <a:buClrTx/>
              <a:buNone/>
            </a:pPr>
            <a:r>
              <a:rPr lang="fr-FR" dirty="0" smtClean="0"/>
              <a:t>2.	Principe</a:t>
            </a:r>
            <a:endParaRPr lang="fr-FR" dirty="0"/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1457642"/>
            <a:ext cx="36480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7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9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83" name="Picture 11" descr="http://www.google.fr/url?source=imglanding&amp;ct=img&amp;q=http://www.aproposdecriture.com/wp-content/uploads/2013/10/idee-originale-enterrement-vie-garcon.jpg&amp;sa=X&amp;ei=wKyCVaO5LcfoUtWQgegG&amp;ved=0CAkQ8wc&amp;usg=AFQjCNFLh7B918-lV23_ZicyhCEEtaieF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77" y="1831367"/>
            <a:ext cx="2857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http://www.google.fr/url?source=imglanding&amp;ct=img&amp;q=http://onechroniqueshow.com/wp-content/uploads/2012/12/idee.gif&amp;sa=X&amp;ei=9qyCVaf_K8L2UuCHgbgB&amp;ved=0CAkQ8wc&amp;usg=AFQjCNFICO-6yJOzCX4D0CmyaZ4Rbt9w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4329"/>
            <a:ext cx="23431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110-81AD-46E5-A5C4-699BCDBF9CDF}" type="datetime1">
              <a:rPr lang="fr-FR" smtClean="0"/>
              <a:t>01/07/2015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67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</a:t>
            </a:r>
            <a:r>
              <a:rPr lang="fr-FR" dirty="0"/>
              <a:t>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Exemple :</a:t>
            </a:r>
          </a:p>
          <a:p>
            <a:endParaRPr lang="fr-FR" dirty="0"/>
          </a:p>
          <a:p>
            <a:r>
              <a:rPr lang="fr-FR" dirty="0" smtClean="0"/>
              <a:t>	</a:t>
            </a:r>
            <a:r>
              <a:rPr lang="fr-FR" sz="2800" b="0" dirty="0" smtClean="0"/>
              <a:t>Une formule mathématique : PV  = </a:t>
            </a:r>
            <a:r>
              <a:rPr lang="fr-FR" sz="2800" b="0" dirty="0" err="1" smtClean="0"/>
              <a:t>nRT</a:t>
            </a:r>
            <a:endParaRPr lang="fr-FR" sz="2800" b="0" dirty="0" smtClean="0"/>
          </a:p>
          <a:p>
            <a:endParaRPr lang="fr-FR" sz="2800" b="0" dirty="0"/>
          </a:p>
          <a:p>
            <a:r>
              <a:rPr lang="fr-FR" sz="2800" b="0" dirty="0" smtClean="0"/>
              <a:t>	Un objet : Gaz</a:t>
            </a:r>
            <a:endParaRPr lang="fr-FR" sz="2800" b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E1E1-4559-49B9-BB75-F99EC1FF316E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006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</a:t>
            </a:r>
            <a:r>
              <a:rPr lang="fr-FR" dirty="0"/>
              <a:t>Modelisator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E1E1-4559-49B9-BB75-F99EC1FF316E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sp>
        <p:nvSpPr>
          <p:cNvPr id="7" name="Rectangle à coins arrondis 6"/>
          <p:cNvSpPr/>
          <p:nvPr/>
        </p:nvSpPr>
        <p:spPr>
          <a:xfrm>
            <a:off x="5128688" y="1216283"/>
            <a:ext cx="144016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Gaz</a:t>
            </a:r>
            <a:endParaRPr lang="fr-FR" sz="3200" b="1" dirty="0"/>
          </a:p>
        </p:txBody>
      </p:sp>
      <p:sp>
        <p:nvSpPr>
          <p:cNvPr id="8" name="Ellipse 7"/>
          <p:cNvSpPr/>
          <p:nvPr/>
        </p:nvSpPr>
        <p:spPr>
          <a:xfrm>
            <a:off x="7792984" y="2918651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5926496" y="4107356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464392" y="2344654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465750" y="3457232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7" idx="1"/>
            <a:endCxn id="11" idx="7"/>
          </p:cNvCxnSpPr>
          <p:nvPr/>
        </p:nvCxnSpPr>
        <p:spPr>
          <a:xfrm flipH="1">
            <a:off x="3244881" y="1828351"/>
            <a:ext cx="1883807" cy="6502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1" idx="6"/>
          </p:cNvCxnSpPr>
          <p:nvPr/>
        </p:nvCxnSpPr>
        <p:spPr>
          <a:xfrm>
            <a:off x="3378792" y="2801854"/>
            <a:ext cx="669776" cy="6553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2" idx="2"/>
            <a:endCxn id="11" idx="4"/>
          </p:cNvCxnSpPr>
          <p:nvPr/>
        </p:nvCxnSpPr>
        <p:spPr>
          <a:xfrm flipH="1" flipV="1">
            <a:off x="2921592" y="3259054"/>
            <a:ext cx="544158" cy="6553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2" idx="6"/>
            <a:endCxn id="9" idx="1"/>
          </p:cNvCxnSpPr>
          <p:nvPr/>
        </p:nvCxnSpPr>
        <p:spPr>
          <a:xfrm>
            <a:off x="4380150" y="3914432"/>
            <a:ext cx="1680257" cy="3268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9" idx="2"/>
            <a:endCxn id="12" idx="5"/>
          </p:cNvCxnSpPr>
          <p:nvPr/>
        </p:nvCxnSpPr>
        <p:spPr>
          <a:xfrm flipH="1" flipV="1">
            <a:off x="4246239" y="4237721"/>
            <a:ext cx="1680257" cy="3268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7"/>
            <a:endCxn id="8" idx="3"/>
          </p:cNvCxnSpPr>
          <p:nvPr/>
        </p:nvCxnSpPr>
        <p:spPr>
          <a:xfrm flipV="1">
            <a:off x="6706985" y="3699140"/>
            <a:ext cx="1219910" cy="5421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8" idx="4"/>
            <a:endCxn id="9" idx="6"/>
          </p:cNvCxnSpPr>
          <p:nvPr/>
        </p:nvCxnSpPr>
        <p:spPr>
          <a:xfrm flipH="1">
            <a:off x="6840896" y="3833051"/>
            <a:ext cx="1409288" cy="731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4380150" y="2440419"/>
            <a:ext cx="882449" cy="12749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7" idx="2"/>
            <a:endCxn id="9" idx="0"/>
          </p:cNvCxnSpPr>
          <p:nvPr/>
        </p:nvCxnSpPr>
        <p:spPr>
          <a:xfrm>
            <a:off x="5848768" y="2440419"/>
            <a:ext cx="534928" cy="16669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7" idx="3"/>
            <a:endCxn id="8" idx="2"/>
          </p:cNvCxnSpPr>
          <p:nvPr/>
        </p:nvCxnSpPr>
        <p:spPr>
          <a:xfrm>
            <a:off x="6568848" y="1828351"/>
            <a:ext cx="1224136" cy="1547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2464392" y="3699140"/>
            <a:ext cx="780489" cy="6724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à coins arrondis 66"/>
          <p:cNvSpPr/>
          <p:nvPr/>
        </p:nvSpPr>
        <p:spPr>
          <a:xfrm>
            <a:off x="1024232" y="4401138"/>
            <a:ext cx="1656184" cy="10778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 = </a:t>
            </a:r>
            <a:r>
              <a:rPr lang="fr-FR" dirty="0" err="1" smtClean="0"/>
              <a:t>nRT</a:t>
            </a:r>
            <a:r>
              <a:rPr lang="fr-FR" dirty="0" smtClean="0"/>
              <a:t>/P</a:t>
            </a:r>
          </a:p>
        </p:txBody>
      </p:sp>
      <p:cxnSp>
        <p:nvCxnSpPr>
          <p:cNvPr id="68" name="Connecteur droit avec flèche 67"/>
          <p:cNvCxnSpPr>
            <a:stCxn id="69" idx="3"/>
          </p:cNvCxnSpPr>
          <p:nvPr/>
        </p:nvCxnSpPr>
        <p:spPr>
          <a:xfrm>
            <a:off x="1852324" y="1865192"/>
            <a:ext cx="1861356" cy="12126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196140" y="1326283"/>
            <a:ext cx="1656184" cy="10778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 = </a:t>
            </a:r>
            <a:r>
              <a:rPr lang="fr-FR" dirty="0" err="1" smtClean="0"/>
              <a:t>nRT</a:t>
            </a:r>
            <a:r>
              <a:rPr lang="fr-FR" dirty="0" smtClean="0"/>
              <a:t>/V</a:t>
            </a:r>
          </a:p>
        </p:txBody>
      </p:sp>
      <p:cxnSp>
        <p:nvCxnSpPr>
          <p:cNvPr id="74" name="Connecteur droit avec flèche 73"/>
          <p:cNvCxnSpPr>
            <a:stCxn id="75" idx="0"/>
          </p:cNvCxnSpPr>
          <p:nvPr/>
        </p:nvCxnSpPr>
        <p:spPr>
          <a:xfrm flipH="1" flipV="1">
            <a:off x="7316941" y="4371633"/>
            <a:ext cx="212218" cy="7490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à coins arrondis 74"/>
          <p:cNvSpPr/>
          <p:nvPr/>
        </p:nvSpPr>
        <p:spPr>
          <a:xfrm>
            <a:off x="6701067" y="5120663"/>
            <a:ext cx="1656184" cy="10778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T=PV/</a:t>
            </a:r>
            <a:r>
              <a:rPr lang="fr-FR" dirty="0" err="1" smtClean="0"/>
              <a:t>nRT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549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</a:t>
            </a:r>
            <a:r>
              <a:rPr lang="fr-FR" dirty="0"/>
              <a:t>. </a:t>
            </a:r>
            <a:r>
              <a:rPr lang="fr-FR" dirty="0" smtClean="0"/>
              <a:t>Méthodologie</a:t>
            </a:r>
            <a:endParaRPr lang="fr-FR" dirty="0"/>
          </a:p>
        </p:txBody>
      </p:sp>
      <p:pic>
        <p:nvPicPr>
          <p:cNvPr id="4102" name="Picture 6" descr="http://www.google.fr/url?source=imglanding&amp;ct=img&amp;q=http://www.nomad-offices.fr/assets/images/formules/LO1332849788L4f71ac7cc328d.jpg&amp;sa=X&amp;ei=Z66CVaTKH4jbUbzLgegB&amp;ved=0CAkQ8wc&amp;usg=AFQjCNFE0YTW-6Qol3n-t4zc1z1xVmF8z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56" y="2132856"/>
            <a:ext cx="408165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oogle.fr/url?source=imglanding&amp;ct=img&amp;q=https://www.ovh.com/fr/images/options/schema_svn.jpg&amp;sa=X&amp;ei=Va6CVbK3AcHuUuSzgYAC&amp;ved=0CAkQ8wc&amp;usg=AFQjCNFN5r5fJoK1BUDbD30rZw00l7eTW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303" y="2096852"/>
            <a:ext cx="513953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google.fr/url?source=imglanding&amp;ct=img&amp;q=http://blog.netapsys.fr/public/images/articles/agilite/Cycle_en_V_Custom_-35b05.png&amp;sa=X&amp;ei=Na6CVYr5LMLSU-CWgJgK&amp;ved=0CAkQ8wc&amp;usg=AFQjCNGQV4UnpFmbRpR1MRs6c4j8vjU7m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06" y="1190474"/>
            <a:ext cx="5497670" cy="380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9FDF-6180-4E0E-B112-41FF618A29A5}" type="datetime1">
              <a:rPr lang="fr-FR" smtClean="0"/>
              <a:t>01/07/2015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501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Méthodologie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E36A-361D-483A-ACD3-BA431A5D0BD2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pic>
        <p:nvPicPr>
          <p:cNvPr id="1026" name="Picture 2" descr="D:\MesDocuments\Etude_Omar\05_UTBM_S3-S4\[Projet]\[Modelisator]\Source\Gestion de projet\2015_06_10 [Modelisator] Step 4\Dictionnaire de données - modè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 b="9501"/>
          <a:stretch/>
        </p:blipFill>
        <p:spPr bwMode="auto">
          <a:xfrm>
            <a:off x="1199054" y="23480"/>
            <a:ext cx="6768752" cy="67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0" y="378887"/>
            <a:ext cx="9204299" cy="515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" y="640080"/>
            <a:ext cx="9120588" cy="4752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91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Méthodologie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E1E1-4559-49B9-BB75-F99EC1FF316E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4" y="836712"/>
            <a:ext cx="7324441" cy="529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435</TotalTime>
  <Words>447</Words>
  <Application>Microsoft Office PowerPoint</Application>
  <PresentationFormat>Affichage à l'écran (4:3)</PresentationFormat>
  <Paragraphs>150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Franklin Gothic Book</vt:lpstr>
      <vt:lpstr>Franklin Gothic Medium</vt:lpstr>
      <vt:lpstr>Tunga</vt:lpstr>
      <vt:lpstr>Wingdings</vt:lpstr>
      <vt:lpstr>Angles</vt:lpstr>
      <vt:lpstr>Modelisator©</vt:lpstr>
      <vt:lpstr>Modelisator – au service de l’esprit</vt:lpstr>
      <vt:lpstr>I. Modelisator</vt:lpstr>
      <vt:lpstr>I. Modelisator</vt:lpstr>
      <vt:lpstr>I. Modelisator</vt:lpstr>
      <vt:lpstr>I. Modelisator</vt:lpstr>
      <vt:lpstr>II. Méthodologie</vt:lpstr>
      <vt:lpstr>Ii. Méthodologie</vt:lpstr>
      <vt:lpstr>II. Méthodologie</vt:lpstr>
      <vt:lpstr>III – Maquettes</vt:lpstr>
      <vt:lpstr>III – Maquettes</vt:lpstr>
      <vt:lpstr>III – Maquettes</vt:lpstr>
      <vt:lpstr>III – Maquettes</vt:lpstr>
      <vt:lpstr>III – Maquettes</vt:lpstr>
      <vt:lpstr>III – Maquettes</vt:lpstr>
      <vt:lpstr>iv. DEVELOPPEMENT</vt:lpstr>
      <vt:lpstr>Présentation PowerPoint</vt:lpstr>
      <vt:lpstr>V. Démonstration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Modelisator©</dc:title>
  <dc:creator>Omar LATRECHE</dc:creator>
  <cp:lastModifiedBy>Quentin Bonichot</cp:lastModifiedBy>
  <cp:revision>41</cp:revision>
  <dcterms:created xsi:type="dcterms:W3CDTF">2015-06-18T07:28:59Z</dcterms:created>
  <dcterms:modified xsi:type="dcterms:W3CDTF">2015-07-01T11:43:25Z</dcterms:modified>
</cp:coreProperties>
</file>