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fr-FR" smtClean="0"/>
              <a:t>Modifiez le style du titre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fr-BE"/>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smtClean="0"/>
              <a:t>Cliquez sur l'icône pour ajouter une image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fr-FR" smtClean="0"/>
              <a:t>Modifiez le style du titre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18/06/2015</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A309A6D-C09C-4548-B29A-6CF363A7E532}" type="datetimeFigureOut">
              <a:rPr lang="fr-FR" smtClean="0"/>
              <a:pPr/>
              <a:t>18/06/2015</a:t>
            </a:fld>
            <a:endParaRPr lang="fr-BE"/>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fr-BE"/>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Modelisator</a:t>
            </a:r>
            <a:r>
              <a:rPr lang="fr-FR" sz="2000" dirty="0" smtClean="0"/>
              <a:t>©</a:t>
            </a:r>
            <a:endParaRPr lang="fr-FR" dirty="0"/>
          </a:p>
        </p:txBody>
      </p:sp>
      <p:sp>
        <p:nvSpPr>
          <p:cNvPr id="3" name="Sous-titre 2"/>
          <p:cNvSpPr>
            <a:spLocks noGrp="1"/>
          </p:cNvSpPr>
          <p:nvPr>
            <p:ph type="subTitle" idx="1"/>
          </p:nvPr>
        </p:nvSpPr>
        <p:spPr/>
        <p:txBody>
          <a:bodyPr/>
          <a:lstStyle/>
          <a:p>
            <a:r>
              <a:rPr lang="fr-FR" dirty="0" err="1" smtClean="0"/>
              <a:t>Powored</a:t>
            </a:r>
            <a:r>
              <a:rPr lang="fr-FR" dirty="0" smtClean="0"/>
              <a:t> by Spirit Master</a:t>
            </a:r>
            <a:r>
              <a:rPr lang="fr-FR" dirty="0"/>
              <a:t>©</a:t>
            </a:r>
            <a:r>
              <a:rPr lang="fr-FR" dirty="0" smtClean="0"/>
              <a:t> Team</a:t>
            </a:r>
            <a:endParaRPr lang="fr-FR" dirty="0"/>
          </a:p>
        </p:txBody>
      </p:sp>
      <p:pic>
        <p:nvPicPr>
          <p:cNvPr id="1026" name="Picture 2" descr="D:\MesDocuments\Etude_Omar\05_UTBM_S3-S4\[Projet]\[Modelisator]\Source\Gestion de projet\2015_05_28 [Modelisator] Step 2\Logo Modelisator - Gaz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504" y="116632"/>
            <a:ext cx="2578213" cy="129614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Espace réservé de la date 3"/>
          <p:cNvSpPr>
            <a:spLocks noGrp="1"/>
          </p:cNvSpPr>
          <p:nvPr>
            <p:ph type="dt" sz="half" idx="10"/>
          </p:nvPr>
        </p:nvSpPr>
        <p:spPr>
          <a:xfrm rot="19140000">
            <a:off x="201168" y="5870448"/>
            <a:ext cx="2176272" cy="201168"/>
          </a:xfrm>
        </p:spPr>
        <p:txBody>
          <a:bodyPr/>
          <a:lstStyle/>
          <a:p>
            <a:fld id="{FC00881E-08D3-4821-BE71-05780B44B38C}" type="datetime1">
              <a:rPr lang="fr-FR" smtClean="0"/>
              <a:pPr/>
              <a:t>18/06/2015</a:t>
            </a:fld>
            <a:endParaRPr lang="fr-FR"/>
          </a:p>
        </p:txBody>
      </p:sp>
      <p:sp>
        <p:nvSpPr>
          <p:cNvPr id="6" name="Espace réservé du pied de page 4"/>
          <p:cNvSpPr>
            <a:spLocks noGrp="1"/>
          </p:cNvSpPr>
          <p:nvPr>
            <p:ph type="ftr" sz="quarter" idx="11"/>
          </p:nvPr>
        </p:nvSpPr>
        <p:spPr>
          <a:xfrm>
            <a:off x="3923928" y="6381328"/>
            <a:ext cx="4966058" cy="274320"/>
          </a:xfrm>
        </p:spPr>
        <p:txBody>
          <a:bodyPr/>
          <a:lstStyle/>
          <a:p>
            <a:r>
              <a:rPr lang="fr-FR" dirty="0"/>
              <a:t>Apprenti </a:t>
            </a:r>
            <a:r>
              <a:rPr lang="fr-FR" dirty="0" smtClean="0"/>
              <a:t>Ingénieur informatique - UTBM -CFAI</a:t>
            </a:r>
            <a:endParaRPr lang="fr-FR"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04247" y="5373216"/>
            <a:ext cx="1975123" cy="810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4">
            <a:extLst>
              <a:ext uri="{28A0092B-C50C-407E-A947-70E740481C1C}">
                <a14:useLocalDpi xmlns:a14="http://schemas.microsoft.com/office/drawing/2010/main" xmlns="" val="0"/>
              </a:ext>
            </a:extLst>
          </a:blip>
          <a:srcRect b="9398"/>
          <a:stretch/>
        </p:blipFill>
        <p:spPr bwMode="auto">
          <a:xfrm>
            <a:off x="5148063" y="5373216"/>
            <a:ext cx="1459905" cy="8214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04361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nvPr>
        </p:nvGraphicFramePr>
        <p:xfrm>
          <a:off x="785786" y="1643050"/>
          <a:ext cx="7521576" cy="4033774"/>
        </p:xfrm>
        <a:graphic>
          <a:graphicData uri="http://schemas.openxmlformats.org/drawingml/2006/table">
            <a:tbl>
              <a:tblPr firstRow="1" bandRow="1">
                <a:tableStyleId>{5C22544A-7EE6-4342-B048-85BDC9FD1C3A}</a:tableStyleId>
              </a:tblPr>
              <a:tblGrid>
                <a:gridCol w="2507192"/>
                <a:gridCol w="2507192"/>
                <a:gridCol w="2507192"/>
              </a:tblGrid>
              <a:tr h="370840">
                <a:tc>
                  <a:txBody>
                    <a:bodyPr/>
                    <a:lstStyle/>
                    <a:p>
                      <a:pPr algn="just">
                        <a:lnSpc>
                          <a:spcPct val="115000"/>
                        </a:lnSpc>
                        <a:spcAft>
                          <a:spcPts val="0"/>
                        </a:spcAft>
                      </a:pPr>
                      <a:r>
                        <a:rPr lang="fr-FR" sz="1400" b="1" dirty="0">
                          <a:latin typeface="Calibri"/>
                          <a:ea typeface="Calibri"/>
                          <a:cs typeface="Times New Roman"/>
                        </a:rPr>
                        <a:t>Sujet</a:t>
                      </a:r>
                      <a:endParaRPr lang="fr-FR" sz="1100" dirty="0">
                        <a:latin typeface="Calibri"/>
                        <a:ea typeface="Calibri"/>
                        <a:cs typeface="Times New Roman"/>
                      </a:endParaRPr>
                    </a:p>
                  </a:txBody>
                  <a:tcPr marL="68580" marR="68580" marT="0" marB="0"/>
                </a:tc>
                <a:tc>
                  <a:txBody>
                    <a:bodyPr/>
                    <a:lstStyle/>
                    <a:p>
                      <a:pPr algn="just">
                        <a:lnSpc>
                          <a:spcPct val="115000"/>
                        </a:lnSpc>
                        <a:spcAft>
                          <a:spcPts val="0"/>
                        </a:spcAft>
                      </a:pPr>
                      <a:r>
                        <a:rPr lang="fr-FR" sz="1400" b="1">
                          <a:latin typeface="Calibri"/>
                          <a:ea typeface="Calibri"/>
                          <a:cs typeface="Times New Roman"/>
                        </a:rPr>
                        <a:t>Comment </a:t>
                      </a:r>
                      <a:endParaRPr lang="fr-FR" sz="1100">
                        <a:latin typeface="Calibri"/>
                        <a:ea typeface="Calibri"/>
                        <a:cs typeface="Times New Roman"/>
                      </a:endParaRPr>
                    </a:p>
                  </a:txBody>
                  <a:tcPr marL="68580" marR="68580" marT="0" marB="0"/>
                </a:tc>
                <a:tc>
                  <a:txBody>
                    <a:bodyPr/>
                    <a:lstStyle/>
                    <a:p>
                      <a:pPr algn="just">
                        <a:lnSpc>
                          <a:spcPct val="115000"/>
                        </a:lnSpc>
                        <a:spcAft>
                          <a:spcPts val="0"/>
                        </a:spcAft>
                      </a:pPr>
                      <a:r>
                        <a:rPr lang="fr-FR" sz="1400" b="1">
                          <a:latin typeface="Calibri"/>
                          <a:ea typeface="Calibri"/>
                          <a:cs typeface="Times New Roman"/>
                        </a:rPr>
                        <a:t>Pourquoi</a:t>
                      </a:r>
                      <a:endParaRPr lang="fr-FR" sz="11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fr-FR" sz="1400" b="1">
                          <a:latin typeface="Calibri"/>
                          <a:ea typeface="Calibri"/>
                          <a:cs typeface="Times New Roman"/>
                        </a:rPr>
                        <a:t>Objectif</a:t>
                      </a:r>
                      <a:endParaRPr lang="fr-FR" sz="1100">
                        <a:latin typeface="Calibri"/>
                        <a:ea typeface="Calibri"/>
                        <a:cs typeface="Times New Roman"/>
                      </a:endParaRPr>
                    </a:p>
                  </a:txBody>
                  <a:tcPr marL="68580" marR="68580" marT="0" marB="0"/>
                </a:tc>
                <a:tc>
                  <a:txBody>
                    <a:bodyPr/>
                    <a:lstStyle/>
                    <a:p>
                      <a:pPr algn="just">
                        <a:lnSpc>
                          <a:spcPct val="115000"/>
                        </a:lnSpc>
                        <a:spcAft>
                          <a:spcPts val="0"/>
                        </a:spcAft>
                      </a:pPr>
                      <a:r>
                        <a:rPr lang="fr-FR" sz="1100">
                          <a:latin typeface="Calibri"/>
                          <a:ea typeface="Calibri"/>
                          <a:cs typeface="Times New Roman"/>
                        </a:rPr>
                        <a:t>Pour trouver notre objectif, nous avons jugé utile de nous mettre à la place du client. Pour cela, nous avons fait un jeu de rôle, mettant en scène le client et le prestataire.</a:t>
                      </a:r>
                    </a:p>
                  </a:txBody>
                  <a:tcPr marL="68580" marR="68580" marT="0" marB="0"/>
                </a:tc>
                <a:tc>
                  <a:txBody>
                    <a:bodyPr/>
                    <a:lstStyle/>
                    <a:p>
                      <a:pPr algn="just">
                        <a:lnSpc>
                          <a:spcPct val="115000"/>
                        </a:lnSpc>
                        <a:spcAft>
                          <a:spcPts val="0"/>
                        </a:spcAft>
                      </a:pPr>
                      <a:r>
                        <a:rPr lang="fr-FR" sz="1100">
                          <a:latin typeface="Calibri"/>
                          <a:ea typeface="Calibri"/>
                          <a:cs typeface="Times New Roman"/>
                        </a:rPr>
                        <a:t>Pour définir ce que l’on recherche afin de parvenir à notre but.</a:t>
                      </a:r>
                    </a:p>
                  </a:txBody>
                  <a:tcPr marL="68580" marR="68580" marT="0" marB="0"/>
                </a:tc>
              </a:tr>
              <a:tr h="370840">
                <a:tc>
                  <a:txBody>
                    <a:bodyPr/>
                    <a:lstStyle/>
                    <a:p>
                      <a:pPr algn="just">
                        <a:lnSpc>
                          <a:spcPct val="115000"/>
                        </a:lnSpc>
                        <a:spcAft>
                          <a:spcPts val="0"/>
                        </a:spcAft>
                      </a:pPr>
                      <a:r>
                        <a:rPr lang="fr-FR" sz="1400" b="1">
                          <a:latin typeface="Calibri"/>
                          <a:ea typeface="Calibri"/>
                          <a:cs typeface="Times New Roman"/>
                        </a:rPr>
                        <a:t>Choix du nom</a:t>
                      </a:r>
                      <a:endParaRPr lang="fr-FR" sz="1100">
                        <a:latin typeface="Calibri"/>
                        <a:ea typeface="Calibri"/>
                        <a:cs typeface="Times New Roman"/>
                      </a:endParaRPr>
                    </a:p>
                  </a:txBody>
                  <a:tcPr marL="68580" marR="68580" marT="0" marB="0"/>
                </a:tc>
                <a:tc>
                  <a:txBody>
                    <a:bodyPr/>
                    <a:lstStyle/>
                    <a:p>
                      <a:pPr algn="just">
                        <a:lnSpc>
                          <a:spcPct val="115000"/>
                        </a:lnSpc>
                        <a:spcAft>
                          <a:spcPts val="0"/>
                        </a:spcAft>
                      </a:pPr>
                      <a:r>
                        <a:rPr lang="fr-FR" sz="1100">
                          <a:latin typeface="Calibri"/>
                          <a:ea typeface="Calibri"/>
                          <a:cs typeface="Times New Roman"/>
                        </a:rPr>
                        <a:t>Pour choisir le nom, nous avons fait un brainstorming, qui consiste à écrire des noms que l’ensemble de l’équipe propose sur un tableau, puis de faire un choix parmi les propositions.</a:t>
                      </a:r>
                    </a:p>
                  </a:txBody>
                  <a:tcPr marL="68580" marR="68580" marT="0" marB="0"/>
                </a:tc>
                <a:tc>
                  <a:txBody>
                    <a:bodyPr/>
                    <a:lstStyle/>
                    <a:p>
                      <a:pPr algn="just">
                        <a:lnSpc>
                          <a:spcPct val="115000"/>
                        </a:lnSpc>
                        <a:spcAft>
                          <a:spcPts val="0"/>
                        </a:spcAft>
                      </a:pPr>
                      <a:r>
                        <a:rPr lang="fr-FR" sz="1100">
                          <a:latin typeface="Calibri"/>
                          <a:ea typeface="Calibri"/>
                          <a:cs typeface="Times New Roman"/>
                        </a:rPr>
                        <a:t>Le nom sert à donner une identité à un logiciel.</a:t>
                      </a:r>
                    </a:p>
                  </a:txBody>
                  <a:tcPr marL="68580" marR="68580" marT="0" marB="0"/>
                </a:tc>
              </a:tr>
              <a:tr h="370840">
                <a:tc>
                  <a:txBody>
                    <a:bodyPr/>
                    <a:lstStyle/>
                    <a:p>
                      <a:pPr algn="just">
                        <a:lnSpc>
                          <a:spcPct val="115000"/>
                        </a:lnSpc>
                        <a:spcAft>
                          <a:spcPts val="0"/>
                        </a:spcAft>
                      </a:pPr>
                      <a:r>
                        <a:rPr lang="fr-FR" sz="1400" b="1">
                          <a:latin typeface="Calibri"/>
                          <a:ea typeface="Calibri"/>
                          <a:cs typeface="Times New Roman"/>
                        </a:rPr>
                        <a:t>Choix du logo</a:t>
                      </a:r>
                      <a:endParaRPr lang="fr-FR" sz="1100">
                        <a:latin typeface="Calibri"/>
                        <a:ea typeface="Calibri"/>
                        <a:cs typeface="Times New Roman"/>
                      </a:endParaRPr>
                    </a:p>
                  </a:txBody>
                  <a:tcPr marL="68580" marR="68580" marT="0" marB="0"/>
                </a:tc>
                <a:tc>
                  <a:txBody>
                    <a:bodyPr/>
                    <a:lstStyle/>
                    <a:p>
                      <a:pPr algn="just">
                        <a:lnSpc>
                          <a:spcPct val="115000"/>
                        </a:lnSpc>
                        <a:spcAft>
                          <a:spcPts val="0"/>
                        </a:spcAft>
                      </a:pPr>
                      <a:r>
                        <a:rPr lang="fr-FR" sz="1100">
                          <a:latin typeface="Calibri"/>
                          <a:ea typeface="Calibri"/>
                          <a:cs typeface="Times New Roman"/>
                        </a:rPr>
                        <a:t>Nous avons choisi délibérément un logo qui possède des formes plutôt abstraites, car le logiciel pourra à terme modéliser un nombre important d’objets différents, quel qu’ils soient.</a:t>
                      </a:r>
                    </a:p>
                  </a:txBody>
                  <a:tcPr marL="68580" marR="68580" marT="0" marB="0"/>
                </a:tc>
                <a:tc>
                  <a:txBody>
                    <a:bodyPr/>
                    <a:lstStyle/>
                    <a:p>
                      <a:pPr algn="just">
                        <a:lnSpc>
                          <a:spcPct val="115000"/>
                        </a:lnSpc>
                        <a:spcAft>
                          <a:spcPts val="0"/>
                        </a:spcAft>
                      </a:pPr>
                      <a:r>
                        <a:rPr lang="fr-FR" sz="1100">
                          <a:latin typeface="Calibri"/>
                          <a:ea typeface="Calibri"/>
                          <a:cs typeface="Times New Roman"/>
                        </a:rPr>
                        <a:t>Le logo sert à compléter le nom en lui donnant une identité visuelle supplémentaire. En effet, dans de nombreuses situations, on reconnaît le logo plus que le nom ou le logiciel en lui-même.</a:t>
                      </a:r>
                    </a:p>
                  </a:txBody>
                  <a:tcPr marL="68580" marR="68580" marT="0" marB="0"/>
                </a:tc>
              </a:tr>
              <a:tr h="370840">
                <a:tc>
                  <a:txBody>
                    <a:bodyPr/>
                    <a:lstStyle/>
                    <a:p>
                      <a:pPr algn="just">
                        <a:lnSpc>
                          <a:spcPct val="115000"/>
                        </a:lnSpc>
                        <a:spcAft>
                          <a:spcPts val="0"/>
                        </a:spcAft>
                      </a:pPr>
                      <a:r>
                        <a:rPr lang="fr-FR" sz="1400" b="1">
                          <a:latin typeface="Calibri"/>
                          <a:ea typeface="Calibri"/>
                          <a:cs typeface="Times New Roman"/>
                        </a:rPr>
                        <a:t>La to-do list</a:t>
                      </a:r>
                      <a:endParaRPr lang="fr-FR" sz="1100">
                        <a:latin typeface="Calibri"/>
                        <a:ea typeface="Calibri"/>
                        <a:cs typeface="Times New Roman"/>
                      </a:endParaRPr>
                    </a:p>
                  </a:txBody>
                  <a:tcPr marL="68580" marR="68580" marT="0" marB="0"/>
                </a:tc>
                <a:tc>
                  <a:txBody>
                    <a:bodyPr/>
                    <a:lstStyle/>
                    <a:p>
                      <a:pPr algn="just">
                        <a:lnSpc>
                          <a:spcPct val="115000"/>
                        </a:lnSpc>
                        <a:spcAft>
                          <a:spcPts val="0"/>
                        </a:spcAft>
                      </a:pPr>
                      <a:r>
                        <a:rPr lang="fr-FR" sz="1100">
                          <a:latin typeface="Calibri"/>
                          <a:ea typeface="Calibri"/>
                          <a:cs typeface="Times New Roman"/>
                        </a:rPr>
                        <a:t>En s’inspirant des différentes phases d’un cycle de vie de projet. On recense toute les taches et livrable a réaliser.</a:t>
                      </a:r>
                    </a:p>
                  </a:txBody>
                  <a:tcPr marL="68580" marR="68580" marT="0" marB="0"/>
                </a:tc>
                <a:tc>
                  <a:txBody>
                    <a:bodyPr/>
                    <a:lstStyle/>
                    <a:p>
                      <a:pPr algn="just">
                        <a:lnSpc>
                          <a:spcPct val="115000"/>
                        </a:lnSpc>
                        <a:spcAft>
                          <a:spcPts val="0"/>
                        </a:spcAft>
                      </a:pPr>
                      <a:r>
                        <a:rPr lang="fr-FR" sz="1100" dirty="0">
                          <a:latin typeface="Calibri"/>
                          <a:ea typeface="Calibri"/>
                          <a:cs typeface="Times New Roman"/>
                        </a:rPr>
                        <a:t>Permet de définir toutes les tâches dans le processus de création d’un projet.</a:t>
                      </a:r>
                    </a:p>
                  </a:txBody>
                  <a:tcPr marL="68580" marR="68580" marT="0" marB="0"/>
                </a:tc>
              </a:tr>
            </a:tbl>
          </a:graphicData>
        </a:graphic>
      </p:graphicFrame>
      <p:sp>
        <p:nvSpPr>
          <p:cNvPr id="5" name="ZoneTexte 4"/>
          <p:cNvSpPr txBox="1"/>
          <p:nvPr/>
        </p:nvSpPr>
        <p:spPr>
          <a:xfrm>
            <a:off x="1000100" y="1000108"/>
            <a:ext cx="5220725" cy="646331"/>
          </a:xfrm>
          <a:prstGeom prst="rect">
            <a:avLst/>
          </a:prstGeom>
          <a:noFill/>
        </p:spPr>
        <p:txBody>
          <a:bodyPr wrap="none" rtlCol="0">
            <a:spAutoFit/>
          </a:bodyPr>
          <a:lstStyle/>
          <a:p>
            <a:r>
              <a:rPr lang="fr-FR" b="1" dirty="0" smtClean="0"/>
              <a:t>Justification et Méthode : Phase Définition du projet</a:t>
            </a:r>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sp>
        <p:nvSpPr>
          <p:cNvPr id="3" name="Espace réservé du contenu 2"/>
          <p:cNvSpPr>
            <a:spLocks noGrp="1"/>
          </p:cNvSpPr>
          <p:nvPr>
            <p:ph idx="1"/>
          </p:nvPr>
        </p:nvSpPr>
        <p:spPr/>
        <p:txBody>
          <a:bodyPr/>
          <a:lstStyle/>
          <a:p>
            <a:r>
              <a:rPr lang="fr-FR" dirty="0" smtClean="0"/>
              <a:t>CQQCOQP :</a:t>
            </a:r>
          </a:p>
          <a:p>
            <a:r>
              <a:rPr lang="fr-FR" dirty="0" smtClean="0"/>
              <a:t>	</a:t>
            </a:r>
            <a:r>
              <a:rPr lang="fr-FR" dirty="0" smtClean="0"/>
              <a:t>- Quoi ?</a:t>
            </a:r>
            <a:endParaRPr lang="fr-FR" dirty="0" smtClean="0"/>
          </a:p>
          <a:p>
            <a:r>
              <a:rPr lang="fr-FR" dirty="0" smtClean="0"/>
              <a:t>	</a:t>
            </a:r>
            <a:r>
              <a:rPr lang="fr-FR" dirty="0" smtClean="0"/>
              <a:t>- Pourquoi ? </a:t>
            </a:r>
          </a:p>
          <a:p>
            <a:r>
              <a:rPr lang="fr-FR" dirty="0" smtClean="0"/>
              <a:t>	</a:t>
            </a:r>
            <a:r>
              <a:rPr lang="fr-FR" dirty="0" smtClean="0"/>
              <a:t>- Qui ?</a:t>
            </a:r>
          </a:p>
          <a:p>
            <a:r>
              <a:rPr lang="fr-FR" dirty="0" smtClean="0"/>
              <a:t>	</a:t>
            </a:r>
            <a:r>
              <a:rPr lang="fr-FR" dirty="0" smtClean="0"/>
              <a:t>- Quand ? </a:t>
            </a:r>
          </a:p>
          <a:p>
            <a:r>
              <a:rPr lang="fr-FR" dirty="0" smtClean="0"/>
              <a:t>	</a:t>
            </a:r>
            <a:r>
              <a:rPr lang="fr-FR" dirty="0" smtClean="0"/>
              <a:t>- Combien ?</a:t>
            </a:r>
          </a:p>
          <a:p>
            <a:r>
              <a:rPr lang="fr-FR" dirty="0" smtClean="0"/>
              <a:t>	</a:t>
            </a:r>
            <a:r>
              <a:rPr lang="fr-FR" dirty="0" smtClean="0"/>
              <a:t>- Où ?</a:t>
            </a:r>
          </a:p>
          <a:p>
            <a:r>
              <a:rPr lang="fr-FR" dirty="0" smtClean="0"/>
              <a:t>	</a:t>
            </a:r>
            <a:r>
              <a:rPr lang="fr-FR" dirty="0" smtClean="0"/>
              <a:t>- Comment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sp>
        <p:nvSpPr>
          <p:cNvPr id="3" name="Espace réservé du contenu 2"/>
          <p:cNvSpPr>
            <a:spLocks noGrp="1"/>
          </p:cNvSpPr>
          <p:nvPr>
            <p:ph idx="1"/>
          </p:nvPr>
        </p:nvSpPr>
        <p:spPr/>
        <p:txBody>
          <a:bodyPr>
            <a:normAutofit/>
          </a:bodyPr>
          <a:lstStyle/>
          <a:p>
            <a:r>
              <a:rPr lang="fr-FR" dirty="0" smtClean="0"/>
              <a:t>Liste des contraintes</a:t>
            </a:r>
          </a:p>
          <a:p>
            <a:r>
              <a:rPr lang="fr-FR" dirty="0" smtClean="0"/>
              <a:t> </a:t>
            </a:r>
          </a:p>
          <a:p>
            <a:r>
              <a:rPr lang="fr-FR" u="sng" dirty="0" smtClean="0"/>
              <a:t>Contraintes </a:t>
            </a:r>
            <a:r>
              <a:rPr lang="fr-FR" u="sng" dirty="0" smtClean="0"/>
              <a:t>Projet</a:t>
            </a:r>
            <a:endParaRPr lang="fr-FR" dirty="0" smtClean="0"/>
          </a:p>
          <a:p>
            <a:pPr lvl="0"/>
            <a:r>
              <a:rPr lang="fr-FR" dirty="0" smtClean="0"/>
              <a:t>	- Temporelle</a:t>
            </a:r>
            <a:r>
              <a:rPr lang="fr-FR" dirty="0" smtClean="0"/>
              <a:t> </a:t>
            </a:r>
          </a:p>
          <a:p>
            <a:pPr lvl="0"/>
            <a:r>
              <a:rPr lang="fr-FR" dirty="0" smtClean="0"/>
              <a:t>	- Ressources </a:t>
            </a:r>
            <a:r>
              <a:rPr lang="fr-FR" dirty="0" smtClean="0"/>
              <a:t>humaines </a:t>
            </a:r>
          </a:p>
          <a:p>
            <a:pPr lvl="0"/>
            <a:r>
              <a:rPr lang="fr-FR" dirty="0" smtClean="0"/>
              <a:t>	- Ressources </a:t>
            </a:r>
            <a:r>
              <a:rPr lang="fr-FR" dirty="0" smtClean="0"/>
              <a:t>matérielles </a:t>
            </a:r>
          </a:p>
          <a:p>
            <a:pPr lvl="0"/>
            <a:r>
              <a:rPr lang="fr-FR" dirty="0" smtClean="0"/>
              <a:t>	- Légal </a:t>
            </a:r>
            <a:endParaRPr lang="fr-FR" dirty="0" smtClean="0"/>
          </a:p>
          <a:p>
            <a:r>
              <a:rPr lang="fr-FR" u="sng" dirty="0" smtClean="0"/>
              <a:t>Contraintes Métier</a:t>
            </a:r>
            <a:endParaRPr lang="fr-FR" dirty="0" smtClean="0"/>
          </a:p>
          <a:p>
            <a:pPr lvl="0"/>
            <a:r>
              <a:rPr lang="fr-FR" dirty="0" smtClean="0"/>
              <a:t>	- Qualité</a:t>
            </a:r>
            <a:r>
              <a:rPr lang="fr-FR" dirty="0" smtClean="0"/>
              <a:t> </a:t>
            </a:r>
          </a:p>
          <a:p>
            <a:pPr lvl="0"/>
            <a:r>
              <a:rPr lang="fr-FR" dirty="0" smtClean="0"/>
              <a:t>	- Evolutif</a:t>
            </a:r>
            <a:r>
              <a:rPr lang="fr-FR" dirty="0" smtClean="0"/>
              <a:t> </a:t>
            </a:r>
          </a:p>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2530" name="Picture 2"/>
          <p:cNvPicPr>
            <a:picLocks noGrp="1" noChangeAspect="1" noChangeArrowheads="1"/>
          </p:cNvPicPr>
          <p:nvPr>
            <p:ph idx="1"/>
          </p:nvPr>
        </p:nvPicPr>
        <p:blipFill>
          <a:blip r:embed="rId2"/>
          <a:srcRect/>
          <a:stretch>
            <a:fillRect/>
          </a:stretch>
        </p:blipFill>
        <p:spPr bwMode="auto">
          <a:xfrm>
            <a:off x="1785918" y="1000108"/>
            <a:ext cx="5214974" cy="564642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nvPr>
        </p:nvGraphicFramePr>
        <p:xfrm>
          <a:off x="785786" y="2071678"/>
          <a:ext cx="7521576" cy="1913128"/>
        </p:xfrm>
        <a:graphic>
          <a:graphicData uri="http://schemas.openxmlformats.org/drawingml/2006/table">
            <a:tbl>
              <a:tblPr firstRow="1" bandRow="1">
                <a:tableStyleId>{5C22544A-7EE6-4342-B048-85BDC9FD1C3A}</a:tableStyleId>
              </a:tblPr>
              <a:tblGrid>
                <a:gridCol w="2507192"/>
                <a:gridCol w="2507192"/>
                <a:gridCol w="2507192"/>
              </a:tblGrid>
              <a:tr h="370840">
                <a:tc>
                  <a:txBody>
                    <a:bodyPr/>
                    <a:lstStyle/>
                    <a:p>
                      <a:pPr algn="ctr">
                        <a:lnSpc>
                          <a:spcPct val="115000"/>
                        </a:lnSpc>
                        <a:spcAft>
                          <a:spcPts val="0"/>
                        </a:spcAft>
                      </a:pPr>
                      <a:r>
                        <a:rPr lang="fr-FR" sz="1400" b="1" dirty="0">
                          <a:latin typeface="Calibri"/>
                          <a:ea typeface="Calibri"/>
                          <a:cs typeface="Times New Roman"/>
                        </a:rPr>
                        <a:t>Logiciel existant</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400" b="1">
                          <a:latin typeface="Calibri"/>
                          <a:ea typeface="Calibri"/>
                          <a:cs typeface="Times New Roman"/>
                        </a:rPr>
                        <a:t>Similitude</a:t>
                      </a:r>
                      <a:endParaRPr lang="fr-FR" sz="1100">
                        <a:latin typeface="Calibri"/>
                        <a:ea typeface="Calibri"/>
                        <a:cs typeface="Times New Roman"/>
                      </a:endParaRPr>
                    </a:p>
                  </a:txBody>
                  <a:tcPr marL="68580" marR="68580" marT="0" marB="0"/>
                </a:tc>
                <a:tc>
                  <a:txBody>
                    <a:bodyPr/>
                    <a:lstStyle/>
                    <a:p>
                      <a:pPr algn="ctr">
                        <a:lnSpc>
                          <a:spcPct val="115000"/>
                        </a:lnSpc>
                        <a:spcAft>
                          <a:spcPts val="0"/>
                        </a:spcAft>
                      </a:pPr>
                      <a:r>
                        <a:rPr lang="fr-FR" sz="1400" b="1">
                          <a:latin typeface="Calibri"/>
                          <a:ea typeface="Calibri"/>
                          <a:cs typeface="Times New Roman"/>
                        </a:rPr>
                        <a:t>Manquement</a:t>
                      </a:r>
                      <a:endParaRPr lang="fr-FR" sz="1100">
                        <a:latin typeface="Calibri"/>
                        <a:ea typeface="Calibri"/>
                        <a:cs typeface="Times New Roman"/>
                      </a:endParaRPr>
                    </a:p>
                  </a:txBody>
                  <a:tcPr marL="68580" marR="68580" marT="0" marB="0"/>
                </a:tc>
              </a:tr>
              <a:tr h="370840">
                <a:tc>
                  <a:txBody>
                    <a:bodyPr/>
                    <a:lstStyle/>
                    <a:p>
                      <a:pPr>
                        <a:lnSpc>
                          <a:spcPct val="115000"/>
                        </a:lnSpc>
                        <a:spcAft>
                          <a:spcPts val="0"/>
                        </a:spcAft>
                      </a:pPr>
                      <a:r>
                        <a:rPr lang="fr-FR" sz="1400" b="1">
                          <a:latin typeface="Calibri"/>
                          <a:ea typeface="Calibri"/>
                          <a:cs typeface="Times New Roman"/>
                        </a:rPr>
                        <a:t>Calculs elec</a:t>
                      </a:r>
                      <a:endParaRPr lang="fr-FR" sz="1100">
                        <a:latin typeface="Calibri"/>
                        <a:ea typeface="Calibri"/>
                        <a:cs typeface="Times New Roman"/>
                      </a:endParaRPr>
                    </a:p>
                  </a:txBody>
                  <a:tcPr marL="68580" marR="68580" marT="0" marB="0"/>
                </a:tc>
                <a:tc>
                  <a:txBody>
                    <a:bodyPr/>
                    <a:lstStyle/>
                    <a:p>
                      <a:pPr>
                        <a:lnSpc>
                          <a:spcPct val="115000"/>
                        </a:lnSpc>
                        <a:spcAft>
                          <a:spcPts val="0"/>
                        </a:spcAft>
                      </a:pPr>
                      <a:r>
                        <a:rPr lang="fr-FR" sz="1100">
                          <a:latin typeface="Calibri"/>
                          <a:ea typeface="Calibri"/>
                          <a:cs typeface="Times New Roman"/>
                        </a:rPr>
                        <a:t>Contient une bibliothèque des formules électrique et les manipulent pour effectuer des calculs</a:t>
                      </a:r>
                    </a:p>
                  </a:txBody>
                  <a:tcPr marL="68580" marR="68580" marT="0" marB="0"/>
                </a:tc>
                <a:tc>
                  <a:txBody>
                    <a:bodyPr/>
                    <a:lstStyle/>
                    <a:p>
                      <a:pPr>
                        <a:lnSpc>
                          <a:spcPct val="115000"/>
                        </a:lnSpc>
                        <a:spcAft>
                          <a:spcPts val="0"/>
                        </a:spcAft>
                      </a:pPr>
                      <a:r>
                        <a:rPr lang="fr-FR" sz="1100">
                          <a:latin typeface="Calibri"/>
                          <a:ea typeface="Calibri"/>
                          <a:cs typeface="Times New Roman"/>
                        </a:rPr>
                        <a:t>Ne permet pas la modélisation et l’interprétation.</a:t>
                      </a:r>
                    </a:p>
                  </a:txBody>
                  <a:tcPr marL="68580" marR="68580" marT="0" marB="0"/>
                </a:tc>
              </a:tr>
              <a:tr h="370840">
                <a:tc>
                  <a:txBody>
                    <a:bodyPr/>
                    <a:lstStyle/>
                    <a:p>
                      <a:pPr>
                        <a:lnSpc>
                          <a:spcPct val="115000"/>
                        </a:lnSpc>
                        <a:spcAft>
                          <a:spcPts val="0"/>
                        </a:spcAft>
                      </a:pPr>
                      <a:r>
                        <a:rPr lang="fr-FR" sz="1400" b="1">
                          <a:latin typeface="Calibri"/>
                          <a:ea typeface="Calibri"/>
                          <a:cs typeface="Times New Roman"/>
                        </a:rPr>
                        <a:t>ScieLab, Matlab</a:t>
                      </a:r>
                      <a:endParaRPr lang="fr-FR" sz="1100">
                        <a:latin typeface="Calibri"/>
                        <a:ea typeface="Calibri"/>
                        <a:cs typeface="Times New Roman"/>
                      </a:endParaRPr>
                    </a:p>
                  </a:txBody>
                  <a:tcPr marL="68580" marR="68580" marT="0" marB="0"/>
                </a:tc>
                <a:tc>
                  <a:txBody>
                    <a:bodyPr/>
                    <a:lstStyle/>
                    <a:p>
                      <a:pPr>
                        <a:lnSpc>
                          <a:spcPct val="115000"/>
                        </a:lnSpc>
                        <a:spcAft>
                          <a:spcPts val="0"/>
                        </a:spcAft>
                      </a:pPr>
                      <a:r>
                        <a:rPr lang="fr-FR" sz="1100">
                          <a:latin typeface="Calibri"/>
                          <a:ea typeface="Calibri"/>
                          <a:cs typeface="Times New Roman"/>
                        </a:rPr>
                        <a:t>Contient une bibliothèque des formules mathématiques et les manipulent pour effectuer des calculs.</a:t>
                      </a:r>
                    </a:p>
                    <a:p>
                      <a:pPr>
                        <a:lnSpc>
                          <a:spcPct val="115000"/>
                        </a:lnSpc>
                        <a:spcAft>
                          <a:spcPts val="0"/>
                        </a:spcAft>
                      </a:pPr>
                      <a:r>
                        <a:rPr lang="fr-FR" sz="1100">
                          <a:latin typeface="Calibri"/>
                          <a:ea typeface="Calibri"/>
                          <a:cs typeface="Times New Roman"/>
                        </a:rPr>
                        <a:t>Ils peuvent aussi réaliser des modèles mathématiques.</a:t>
                      </a:r>
                    </a:p>
                  </a:txBody>
                  <a:tcPr marL="68580" marR="68580" marT="0" marB="0"/>
                </a:tc>
                <a:tc>
                  <a:txBody>
                    <a:bodyPr/>
                    <a:lstStyle/>
                    <a:p>
                      <a:pPr>
                        <a:lnSpc>
                          <a:spcPct val="115000"/>
                        </a:lnSpc>
                        <a:spcAft>
                          <a:spcPts val="0"/>
                        </a:spcAft>
                      </a:pPr>
                      <a:r>
                        <a:rPr lang="fr-FR" sz="1100" dirty="0">
                          <a:latin typeface="Calibri"/>
                          <a:ea typeface="Calibri"/>
                          <a:cs typeface="Times New Roman"/>
                        </a:rPr>
                        <a:t>Il n’y a pas de liaison automatique entre les formules.</a:t>
                      </a:r>
                    </a:p>
                    <a:p>
                      <a:pPr>
                        <a:lnSpc>
                          <a:spcPct val="115000"/>
                        </a:lnSpc>
                        <a:spcAft>
                          <a:spcPts val="0"/>
                        </a:spcAft>
                      </a:pPr>
                      <a:r>
                        <a:rPr lang="fr-FR" sz="1100" dirty="0">
                          <a:latin typeface="Calibri"/>
                          <a:ea typeface="Calibri"/>
                          <a:cs typeface="Times New Roman"/>
                        </a:rPr>
                        <a:t>Pas d’aspects graphiques directs.</a:t>
                      </a:r>
                    </a:p>
                  </a:txBody>
                  <a:tcPr marL="68580" marR="68580" marT="0" marB="0"/>
                </a:tc>
              </a:tr>
            </a:tbl>
          </a:graphicData>
        </a:graphic>
      </p:graphicFrame>
      <p:sp>
        <p:nvSpPr>
          <p:cNvPr id="5" name="ZoneTexte 4"/>
          <p:cNvSpPr txBox="1"/>
          <p:nvPr/>
        </p:nvSpPr>
        <p:spPr>
          <a:xfrm>
            <a:off x="857224" y="1285860"/>
            <a:ext cx="1320874" cy="369332"/>
          </a:xfrm>
          <a:prstGeom prst="rect">
            <a:avLst/>
          </a:prstGeom>
          <a:noFill/>
        </p:spPr>
        <p:txBody>
          <a:bodyPr wrap="none" rtlCol="0">
            <a:spAutoFit/>
          </a:bodyPr>
          <a:lstStyle/>
          <a:p>
            <a:r>
              <a:rPr lang="fr-FR" dirty="0" smtClean="0"/>
              <a:t>Etat de l’art</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nvPr>
        </p:nvGraphicFramePr>
        <p:xfrm>
          <a:off x="857224" y="1857364"/>
          <a:ext cx="7393014" cy="4048506"/>
        </p:xfrm>
        <a:graphic>
          <a:graphicData uri="http://schemas.openxmlformats.org/drawingml/2006/table">
            <a:tbl>
              <a:tblPr firstRow="1" bandRow="1">
                <a:tableStyleId>{5C22544A-7EE6-4342-B048-85BDC9FD1C3A}</a:tableStyleId>
              </a:tblPr>
              <a:tblGrid>
                <a:gridCol w="2464338"/>
                <a:gridCol w="2464338"/>
                <a:gridCol w="2464338"/>
              </a:tblGrid>
              <a:tr h="1322617">
                <a:tc>
                  <a:txBody>
                    <a:bodyPr/>
                    <a:lstStyle/>
                    <a:p>
                      <a:pPr>
                        <a:lnSpc>
                          <a:spcPct val="115000"/>
                        </a:lnSpc>
                        <a:spcAft>
                          <a:spcPts val="0"/>
                        </a:spcAft>
                      </a:pPr>
                      <a:r>
                        <a:rPr lang="fr-FR" sz="1400" b="1" dirty="0">
                          <a:latin typeface="Calibri"/>
                          <a:ea typeface="Calibri"/>
                          <a:cs typeface="Times New Roman"/>
                        </a:rPr>
                        <a:t>Technique (comparé à l’état de l’art)</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a:latin typeface="Calibri"/>
                          <a:ea typeface="Calibri"/>
                          <a:cs typeface="Times New Roman"/>
                        </a:rPr>
                        <a:t>La faisabilité technique dépend du niveau de détail apporté à la modélisation qu’on choisira d’atteindre dans ce projet. En partant sur une modélisation basique (et non pas avancée telle qu’elle est dans Matlab par exemple) alors l’objectif est atteignable.</a:t>
                      </a:r>
                    </a:p>
                  </a:txBody>
                  <a:tcPr marL="68580" marR="68580" marT="0" marB="0"/>
                </a:tc>
                <a:tc>
                  <a:txBody>
                    <a:bodyPr/>
                    <a:lstStyle/>
                    <a:p>
                      <a:endParaRPr lang="fr-FR"/>
                    </a:p>
                  </a:txBody>
                  <a:tcPr/>
                </a:tc>
              </a:tr>
              <a:tr h="826636">
                <a:tc>
                  <a:txBody>
                    <a:bodyPr/>
                    <a:lstStyle/>
                    <a:p>
                      <a:pPr>
                        <a:lnSpc>
                          <a:spcPct val="115000"/>
                        </a:lnSpc>
                        <a:spcAft>
                          <a:spcPts val="0"/>
                        </a:spcAft>
                      </a:pPr>
                      <a:r>
                        <a:rPr lang="fr-FR" sz="1400" b="1">
                          <a:latin typeface="Calibri"/>
                          <a:ea typeface="Calibri"/>
                          <a:cs typeface="Times New Roman"/>
                        </a:rPr>
                        <a:t>Budgétaire</a:t>
                      </a:r>
                      <a:endParaRPr lang="fr-FR" sz="1100">
                        <a:latin typeface="Calibri"/>
                        <a:ea typeface="Calibri"/>
                        <a:cs typeface="Times New Roman"/>
                      </a:endParaRPr>
                    </a:p>
                  </a:txBody>
                  <a:tcPr marL="68580" marR="68580" marT="0" marB="0"/>
                </a:tc>
                <a:tc>
                  <a:txBody>
                    <a:bodyPr/>
                    <a:lstStyle/>
                    <a:p>
                      <a:pPr>
                        <a:lnSpc>
                          <a:spcPct val="115000"/>
                        </a:lnSpc>
                        <a:spcAft>
                          <a:spcPts val="0"/>
                        </a:spcAft>
                      </a:pPr>
                      <a:r>
                        <a:rPr lang="fr-FR" sz="1100">
                          <a:latin typeface="Calibri"/>
                          <a:ea typeface="Calibri"/>
                          <a:cs typeface="Times New Roman"/>
                        </a:rPr>
                        <a:t>Aucune dépense n’est prévue lors de projet. Nous disposons chacun d’une machine et nous possédons également une licence msdn nous donnant accès à des outils de développement.</a:t>
                      </a:r>
                    </a:p>
                  </a:txBody>
                  <a:tcPr marL="68580" marR="68580" marT="0" marB="0"/>
                </a:tc>
                <a:tc>
                  <a:txBody>
                    <a:bodyPr/>
                    <a:lstStyle/>
                    <a:p>
                      <a:endParaRPr lang="fr-FR"/>
                    </a:p>
                  </a:txBody>
                  <a:tcPr/>
                </a:tc>
              </a:tr>
              <a:tr h="1322617">
                <a:tc>
                  <a:txBody>
                    <a:bodyPr/>
                    <a:lstStyle/>
                    <a:p>
                      <a:pPr>
                        <a:lnSpc>
                          <a:spcPct val="115000"/>
                        </a:lnSpc>
                        <a:spcAft>
                          <a:spcPts val="0"/>
                        </a:spcAft>
                      </a:pPr>
                      <a:r>
                        <a:rPr lang="fr-FR" sz="1400" b="1">
                          <a:latin typeface="Calibri"/>
                          <a:ea typeface="Calibri"/>
                          <a:cs typeface="Times New Roman"/>
                        </a:rPr>
                        <a:t>Ressources humaines</a:t>
                      </a:r>
                      <a:endParaRPr lang="fr-FR" sz="1100">
                        <a:latin typeface="Calibri"/>
                        <a:ea typeface="Calibri"/>
                        <a:cs typeface="Times New Roman"/>
                      </a:endParaRPr>
                    </a:p>
                    <a:p>
                      <a:pPr>
                        <a:lnSpc>
                          <a:spcPct val="115000"/>
                        </a:lnSpc>
                        <a:spcAft>
                          <a:spcPts val="0"/>
                        </a:spcAft>
                      </a:pPr>
                      <a:r>
                        <a:rPr lang="fr-FR" sz="1400" b="1">
                          <a:latin typeface="Calibri"/>
                          <a:ea typeface="Calibri"/>
                          <a:cs typeface="Times New Roman"/>
                        </a:rPr>
                        <a:t>(temps)</a:t>
                      </a:r>
                      <a:endParaRPr lang="fr-FR" sz="1100">
                        <a:latin typeface="Calibri"/>
                        <a:ea typeface="Calibri"/>
                        <a:cs typeface="Times New Roman"/>
                      </a:endParaRPr>
                    </a:p>
                  </a:txBody>
                  <a:tcPr marL="68580" marR="68580" marT="0" marB="0"/>
                </a:tc>
                <a:tc>
                  <a:txBody>
                    <a:bodyPr/>
                    <a:lstStyle/>
                    <a:p>
                      <a:pPr>
                        <a:lnSpc>
                          <a:spcPct val="115000"/>
                        </a:lnSpc>
                        <a:spcAft>
                          <a:spcPts val="0"/>
                        </a:spcAft>
                      </a:pPr>
                      <a:r>
                        <a:rPr lang="fr-FR" sz="1100" dirty="0">
                          <a:latin typeface="Calibri"/>
                          <a:ea typeface="Calibri"/>
                          <a:cs typeface="Times New Roman"/>
                        </a:rPr>
                        <a:t>Nous sommes 4 développeurs et nous disposons d’un temps de travail dans le cadre de l’UV SI73 et de l’UV LP74. Ce temps de travail représente environ une cinquantaine d’heure par personne, soit 28 jours/homme.</a:t>
                      </a:r>
                    </a:p>
                    <a:p>
                      <a:pPr>
                        <a:lnSpc>
                          <a:spcPct val="115000"/>
                        </a:lnSpc>
                        <a:spcAft>
                          <a:spcPts val="0"/>
                        </a:spcAft>
                      </a:pPr>
                      <a:r>
                        <a:rPr lang="fr-FR" sz="1100" dirty="0">
                          <a:latin typeface="Calibri"/>
                          <a:ea typeface="Calibri"/>
                          <a:cs typeface="Times New Roman"/>
                        </a:rPr>
                        <a:t>En dehors de ce cadre, les développeurs ne sont pas disponibles à 100%.</a:t>
                      </a:r>
                    </a:p>
                  </a:txBody>
                  <a:tcPr marL="68580" marR="68580" marT="0" marB="0"/>
                </a:tc>
                <a:tc>
                  <a:txBody>
                    <a:bodyPr/>
                    <a:lstStyle/>
                    <a:p>
                      <a:endParaRPr lang="fr-FR" dirty="0"/>
                    </a:p>
                  </a:txBody>
                  <a:tcPr/>
                </a:tc>
              </a:tr>
            </a:tbl>
          </a:graphicData>
        </a:graphic>
      </p:graphicFrame>
      <p:sp>
        <p:nvSpPr>
          <p:cNvPr id="5" name="ZoneTexte 4"/>
          <p:cNvSpPr txBox="1"/>
          <p:nvPr/>
        </p:nvSpPr>
        <p:spPr>
          <a:xfrm>
            <a:off x="1000100" y="1214422"/>
            <a:ext cx="1933093" cy="369332"/>
          </a:xfrm>
          <a:prstGeom prst="rect">
            <a:avLst/>
          </a:prstGeom>
          <a:noFill/>
        </p:spPr>
        <p:txBody>
          <a:bodyPr wrap="none" rtlCol="0">
            <a:spAutoFit/>
          </a:bodyPr>
          <a:lstStyle/>
          <a:p>
            <a:r>
              <a:rPr lang="fr-FR" dirty="0" smtClean="0"/>
              <a:t>Analyse faisabilité</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a:t>
            </a:r>
            <a:r>
              <a:rPr lang="fr-FR" smtClean="0"/>
              <a:t>de projet</a:t>
            </a:r>
            <a:endParaRPr lang="fr-FR"/>
          </a:p>
        </p:txBody>
      </p:sp>
      <p:graphicFrame>
        <p:nvGraphicFramePr>
          <p:cNvPr id="4" name="Espace réservé du contenu 3"/>
          <p:cNvGraphicFramePr>
            <a:graphicFrameLocks noGrp="1"/>
          </p:cNvGraphicFramePr>
          <p:nvPr>
            <p:ph idx="1"/>
          </p:nvPr>
        </p:nvGraphicFramePr>
        <p:xfrm>
          <a:off x="857224" y="1714488"/>
          <a:ext cx="7521576" cy="4612132"/>
        </p:xfrm>
        <a:graphic>
          <a:graphicData uri="http://schemas.openxmlformats.org/drawingml/2006/table">
            <a:tbl>
              <a:tblPr firstRow="1" bandRow="1">
                <a:tableStyleId>{5C22544A-7EE6-4342-B048-85BDC9FD1C3A}</a:tableStyleId>
              </a:tblPr>
              <a:tblGrid>
                <a:gridCol w="2507192"/>
                <a:gridCol w="2507192"/>
                <a:gridCol w="2507192"/>
              </a:tblGrid>
              <a:tr h="370840">
                <a:tc>
                  <a:txBody>
                    <a:bodyPr/>
                    <a:lstStyle/>
                    <a:p>
                      <a:pPr algn="ctr">
                        <a:lnSpc>
                          <a:spcPct val="115000"/>
                        </a:lnSpc>
                        <a:spcAft>
                          <a:spcPts val="0"/>
                        </a:spcAft>
                      </a:pPr>
                      <a:r>
                        <a:rPr lang="fr-FR" sz="1400" b="1" dirty="0">
                          <a:latin typeface="Calibri"/>
                          <a:ea typeface="Calibri"/>
                          <a:cs typeface="Times New Roman"/>
                        </a:rPr>
                        <a:t>Sujet</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400" b="1">
                          <a:latin typeface="Calibri"/>
                          <a:ea typeface="Calibri"/>
                          <a:cs typeface="Times New Roman"/>
                        </a:rPr>
                        <a:t>Comment</a:t>
                      </a:r>
                      <a:endParaRPr lang="fr-FR" sz="1100">
                        <a:latin typeface="Calibri"/>
                        <a:ea typeface="Calibri"/>
                        <a:cs typeface="Times New Roman"/>
                      </a:endParaRPr>
                    </a:p>
                  </a:txBody>
                  <a:tcPr marL="68580" marR="68580" marT="0" marB="0"/>
                </a:tc>
                <a:tc>
                  <a:txBody>
                    <a:bodyPr/>
                    <a:lstStyle/>
                    <a:p>
                      <a:pPr algn="ctr">
                        <a:lnSpc>
                          <a:spcPct val="115000"/>
                        </a:lnSpc>
                        <a:spcAft>
                          <a:spcPts val="0"/>
                        </a:spcAft>
                      </a:pPr>
                      <a:r>
                        <a:rPr lang="fr-FR" sz="1400" b="1">
                          <a:latin typeface="Calibri"/>
                          <a:ea typeface="Calibri"/>
                          <a:cs typeface="Times New Roman"/>
                        </a:rPr>
                        <a:t>Pourquoi</a:t>
                      </a:r>
                      <a:endParaRPr lang="fr-FR" sz="1100">
                        <a:latin typeface="Calibri"/>
                        <a:ea typeface="Calibri"/>
                        <a:cs typeface="Times New Roman"/>
                      </a:endParaRPr>
                    </a:p>
                  </a:txBody>
                  <a:tcPr marL="68580" marR="68580" marT="0" marB="0"/>
                </a:tc>
              </a:tr>
              <a:tr h="370840">
                <a:tc>
                  <a:txBody>
                    <a:bodyPr/>
                    <a:lstStyle/>
                    <a:p>
                      <a:pPr algn="just">
                        <a:lnSpc>
                          <a:spcPct val="115000"/>
                        </a:lnSpc>
                        <a:spcAft>
                          <a:spcPts val="0"/>
                        </a:spcAft>
                      </a:pPr>
                      <a:r>
                        <a:rPr lang="fr-FR" sz="1400" b="1">
                          <a:latin typeface="Calibri"/>
                          <a:ea typeface="Calibri"/>
                          <a:cs typeface="Times New Roman"/>
                        </a:rPr>
                        <a:t>Analyse poussée de l’objectif</a:t>
                      </a:r>
                      <a:endParaRPr lang="fr-FR" sz="1100">
                        <a:latin typeface="Calibri"/>
                        <a:ea typeface="Calibri"/>
                        <a:cs typeface="Times New Roman"/>
                      </a:endParaRPr>
                    </a:p>
                  </a:txBody>
                  <a:tcPr marL="68580" marR="68580" marT="0" marB="0"/>
                </a:tc>
                <a:tc>
                  <a:txBody>
                    <a:bodyPr/>
                    <a:lstStyle/>
                    <a:p>
                      <a:pPr algn="just">
                        <a:lnSpc>
                          <a:spcPct val="115000"/>
                        </a:lnSpc>
                        <a:spcAft>
                          <a:spcPts val="0"/>
                        </a:spcAft>
                      </a:pPr>
                      <a:r>
                        <a:rPr lang="fr-FR" sz="1100">
                          <a:latin typeface="Calibri"/>
                          <a:ea typeface="Calibri"/>
                          <a:cs typeface="Times New Roman"/>
                        </a:rPr>
                        <a:t>A l’aide des questions d’Aristote (QQOQCPC).</a:t>
                      </a:r>
                    </a:p>
                  </a:txBody>
                  <a:tcPr marL="68580" marR="68580" marT="0" marB="0"/>
                </a:tc>
                <a:tc>
                  <a:txBody>
                    <a:bodyPr/>
                    <a:lstStyle/>
                    <a:p>
                      <a:pPr algn="just">
                        <a:lnSpc>
                          <a:spcPct val="115000"/>
                        </a:lnSpc>
                        <a:spcAft>
                          <a:spcPts val="0"/>
                        </a:spcAft>
                      </a:pPr>
                      <a:r>
                        <a:rPr lang="fr-FR" sz="1100">
                          <a:latin typeface="Calibri"/>
                          <a:ea typeface="Calibri"/>
                          <a:cs typeface="Times New Roman"/>
                        </a:rPr>
                        <a:t>L’analyse poussée de l’objectif permet de faire le tour de toutes les questions qui doivent être posées avant le début du projet pour de futures analyses.</a:t>
                      </a:r>
                    </a:p>
                  </a:txBody>
                  <a:tcPr marL="68580" marR="68580" marT="0" marB="0"/>
                </a:tc>
              </a:tr>
              <a:tr h="370840">
                <a:tc>
                  <a:txBody>
                    <a:bodyPr/>
                    <a:lstStyle/>
                    <a:p>
                      <a:pPr algn="just">
                        <a:lnSpc>
                          <a:spcPct val="115000"/>
                        </a:lnSpc>
                        <a:spcAft>
                          <a:spcPts val="0"/>
                        </a:spcAft>
                      </a:pPr>
                      <a:r>
                        <a:rPr lang="fr-FR" sz="1400" b="1">
                          <a:latin typeface="Calibri"/>
                          <a:ea typeface="Calibri"/>
                          <a:cs typeface="Times New Roman"/>
                        </a:rPr>
                        <a:t>Liste des contraintes</a:t>
                      </a:r>
                      <a:endParaRPr lang="fr-FR" sz="1100">
                        <a:latin typeface="Calibri"/>
                        <a:ea typeface="Calibri"/>
                        <a:cs typeface="Times New Roman"/>
                      </a:endParaRPr>
                    </a:p>
                  </a:txBody>
                  <a:tcPr marL="68580" marR="68580" marT="0" marB="0"/>
                </a:tc>
                <a:tc>
                  <a:txBody>
                    <a:bodyPr/>
                    <a:lstStyle/>
                    <a:p>
                      <a:pPr algn="just">
                        <a:lnSpc>
                          <a:spcPct val="115000"/>
                        </a:lnSpc>
                        <a:spcAft>
                          <a:spcPts val="0"/>
                        </a:spcAft>
                      </a:pPr>
                      <a:r>
                        <a:rPr lang="fr-FR" sz="1100">
                          <a:latin typeface="Calibri"/>
                          <a:ea typeface="Calibri"/>
                          <a:cs typeface="Times New Roman"/>
                        </a:rPr>
                        <a:t>En recensant l’ensemble des contraintes du projet et en les classant par typologie (métier, temporelle, légale, …)</a:t>
                      </a:r>
                    </a:p>
                  </a:txBody>
                  <a:tcPr marL="68580" marR="68580" marT="0" marB="0"/>
                </a:tc>
                <a:tc>
                  <a:txBody>
                    <a:bodyPr/>
                    <a:lstStyle/>
                    <a:p>
                      <a:pPr algn="just">
                        <a:lnSpc>
                          <a:spcPct val="115000"/>
                        </a:lnSpc>
                        <a:spcAft>
                          <a:spcPts val="0"/>
                        </a:spcAft>
                      </a:pPr>
                      <a:r>
                        <a:rPr lang="fr-FR" sz="1100">
                          <a:latin typeface="Calibri"/>
                          <a:ea typeface="Calibri"/>
                          <a:cs typeface="Times New Roman"/>
                        </a:rPr>
                        <a:t>Pour délimiter notre marge de manœuvre et d’orienter les différentes décisions, qu’elles soient techniques ou fonctionnelles.</a:t>
                      </a:r>
                    </a:p>
                  </a:txBody>
                  <a:tcPr marL="68580" marR="68580" marT="0" marB="0"/>
                </a:tc>
              </a:tr>
              <a:tr h="370840">
                <a:tc>
                  <a:txBody>
                    <a:bodyPr/>
                    <a:lstStyle/>
                    <a:p>
                      <a:pPr algn="just">
                        <a:lnSpc>
                          <a:spcPct val="115000"/>
                        </a:lnSpc>
                        <a:spcAft>
                          <a:spcPts val="0"/>
                        </a:spcAft>
                      </a:pPr>
                      <a:r>
                        <a:rPr lang="fr-FR" sz="1400" b="1">
                          <a:latin typeface="Calibri"/>
                          <a:ea typeface="Calibri"/>
                          <a:cs typeface="Times New Roman"/>
                        </a:rPr>
                        <a:t>Liste des exigences</a:t>
                      </a:r>
                      <a:endParaRPr lang="fr-FR" sz="1100">
                        <a:latin typeface="Calibri"/>
                        <a:ea typeface="Calibri"/>
                        <a:cs typeface="Times New Roman"/>
                      </a:endParaRPr>
                    </a:p>
                  </a:txBody>
                  <a:tcPr marL="68580" marR="68580" marT="0" marB="0"/>
                </a:tc>
                <a:tc>
                  <a:txBody>
                    <a:bodyPr/>
                    <a:lstStyle/>
                    <a:p>
                      <a:pPr algn="just">
                        <a:lnSpc>
                          <a:spcPct val="115000"/>
                        </a:lnSpc>
                        <a:spcAft>
                          <a:spcPts val="0"/>
                        </a:spcAft>
                      </a:pPr>
                      <a:r>
                        <a:rPr lang="fr-FR" sz="1100">
                          <a:latin typeface="Calibri"/>
                          <a:ea typeface="Calibri"/>
                          <a:cs typeface="Times New Roman"/>
                        </a:rPr>
                        <a:t>En recensant l’ensemble des exigences du projet qu’elles soient fonctionnelles ou non. Chaque exigence est spécifiée par un résultat attendu et un écart autorisé.</a:t>
                      </a:r>
                    </a:p>
                  </a:txBody>
                  <a:tcPr marL="68580" marR="68580" marT="0" marB="0"/>
                </a:tc>
                <a:tc>
                  <a:txBody>
                    <a:bodyPr/>
                    <a:lstStyle/>
                    <a:p>
                      <a:pPr algn="just">
                        <a:lnSpc>
                          <a:spcPct val="115000"/>
                        </a:lnSpc>
                        <a:spcAft>
                          <a:spcPts val="0"/>
                        </a:spcAft>
                      </a:pPr>
                      <a:r>
                        <a:rPr lang="fr-FR" sz="1100">
                          <a:latin typeface="Calibri"/>
                          <a:ea typeface="Calibri"/>
                          <a:cs typeface="Times New Roman"/>
                        </a:rPr>
                        <a:t>Pour réaliser une application conforme aux exigences du client, il faut que cette liste soit créée avant le début du développement. Elle sert de base au cahier de recettes.</a:t>
                      </a:r>
                    </a:p>
                  </a:txBody>
                  <a:tcPr marL="68580" marR="68580" marT="0" marB="0"/>
                </a:tc>
              </a:tr>
              <a:tr h="370840">
                <a:tc>
                  <a:txBody>
                    <a:bodyPr/>
                    <a:lstStyle/>
                    <a:p>
                      <a:pPr algn="just">
                        <a:lnSpc>
                          <a:spcPct val="115000"/>
                        </a:lnSpc>
                        <a:spcAft>
                          <a:spcPts val="0"/>
                        </a:spcAft>
                      </a:pPr>
                      <a:r>
                        <a:rPr lang="fr-FR" sz="1400" b="1">
                          <a:latin typeface="Calibri"/>
                          <a:ea typeface="Calibri"/>
                          <a:cs typeface="Times New Roman"/>
                        </a:rPr>
                        <a:t>Etat de l’art</a:t>
                      </a:r>
                      <a:endParaRPr lang="fr-FR" sz="1100">
                        <a:latin typeface="Calibri"/>
                        <a:ea typeface="Calibri"/>
                        <a:cs typeface="Times New Roman"/>
                      </a:endParaRPr>
                    </a:p>
                  </a:txBody>
                  <a:tcPr marL="68580" marR="68580" marT="0" marB="0"/>
                </a:tc>
                <a:tc>
                  <a:txBody>
                    <a:bodyPr/>
                    <a:lstStyle/>
                    <a:p>
                      <a:pPr algn="just">
                        <a:lnSpc>
                          <a:spcPct val="115000"/>
                        </a:lnSpc>
                        <a:spcAft>
                          <a:spcPts val="0"/>
                        </a:spcAft>
                      </a:pPr>
                      <a:r>
                        <a:rPr lang="fr-FR" sz="1100">
                          <a:latin typeface="Calibri"/>
                          <a:ea typeface="Calibri"/>
                          <a:cs typeface="Times New Roman"/>
                        </a:rPr>
                        <a:t>Après avoir identifié les différentes fonctionnalités attendues de Modelisator, nous avons cherché des logiciels similaires sur des plateformes de distribution logicielle (web).</a:t>
                      </a:r>
                    </a:p>
                  </a:txBody>
                  <a:tcPr marL="68580" marR="68580" marT="0" marB="0"/>
                </a:tc>
                <a:tc>
                  <a:txBody>
                    <a:bodyPr/>
                    <a:lstStyle/>
                    <a:p>
                      <a:pPr algn="just">
                        <a:lnSpc>
                          <a:spcPct val="115000"/>
                        </a:lnSpc>
                        <a:spcAft>
                          <a:spcPts val="0"/>
                        </a:spcAft>
                      </a:pPr>
                      <a:r>
                        <a:rPr lang="fr-FR" sz="1100">
                          <a:latin typeface="Calibri"/>
                          <a:ea typeface="Calibri"/>
                          <a:cs typeface="Times New Roman"/>
                        </a:rPr>
                        <a:t>Permet de se renseigner sur l’existant (concurrence éventuelle) ainsi que de profiter des retours d’expérience des précédents développements. On s’assure de ne pas réinventer la roue.</a:t>
                      </a:r>
                    </a:p>
                  </a:txBody>
                  <a:tcPr marL="68580" marR="68580" marT="0" marB="0"/>
                </a:tc>
              </a:tr>
              <a:tr h="370840">
                <a:tc>
                  <a:txBody>
                    <a:bodyPr/>
                    <a:lstStyle/>
                    <a:p>
                      <a:pPr algn="just">
                        <a:lnSpc>
                          <a:spcPct val="115000"/>
                        </a:lnSpc>
                        <a:spcAft>
                          <a:spcPts val="0"/>
                        </a:spcAft>
                      </a:pPr>
                      <a:r>
                        <a:rPr lang="fr-FR" sz="1400" b="1">
                          <a:latin typeface="Calibri"/>
                          <a:ea typeface="Calibri"/>
                          <a:cs typeface="Times New Roman"/>
                        </a:rPr>
                        <a:t>Analyse de faisabilité</a:t>
                      </a:r>
                      <a:endParaRPr lang="fr-FR" sz="1100">
                        <a:latin typeface="Calibri"/>
                        <a:ea typeface="Calibri"/>
                        <a:cs typeface="Times New Roman"/>
                      </a:endParaRPr>
                    </a:p>
                  </a:txBody>
                  <a:tcPr marL="68580" marR="68580" marT="0" marB="0"/>
                </a:tc>
                <a:tc>
                  <a:txBody>
                    <a:bodyPr/>
                    <a:lstStyle/>
                    <a:p>
                      <a:pPr algn="just">
                        <a:lnSpc>
                          <a:spcPct val="115000"/>
                        </a:lnSpc>
                        <a:spcAft>
                          <a:spcPts val="0"/>
                        </a:spcAft>
                      </a:pPr>
                      <a:r>
                        <a:rPr lang="fr-FR" sz="1100">
                          <a:latin typeface="Calibri"/>
                          <a:ea typeface="Calibri"/>
                          <a:cs typeface="Times New Roman"/>
                        </a:rPr>
                        <a:t>Pour réaliser cette analyse, nous nous sommes basés sur trois composantes : le niveau de technicité apporté, le budget alloué, et les ressources déployées.</a:t>
                      </a:r>
                    </a:p>
                  </a:txBody>
                  <a:tcPr marL="68580" marR="68580" marT="0" marB="0"/>
                </a:tc>
                <a:tc>
                  <a:txBody>
                    <a:bodyPr/>
                    <a:lstStyle/>
                    <a:p>
                      <a:pPr algn="just">
                        <a:lnSpc>
                          <a:spcPct val="115000"/>
                        </a:lnSpc>
                        <a:spcAft>
                          <a:spcPts val="0"/>
                        </a:spcAft>
                      </a:pPr>
                      <a:r>
                        <a:rPr lang="fr-FR" sz="1100" dirty="0">
                          <a:latin typeface="Calibri"/>
                          <a:ea typeface="Calibri"/>
                          <a:cs typeface="Times New Roman"/>
                        </a:rPr>
                        <a:t>Etude menée afin de savoir si le projet est réalisable. Cela se fait en étudiant le délai et les ressources disponibles.</a:t>
                      </a:r>
                    </a:p>
                  </a:txBody>
                  <a:tcPr marL="68580" marR="68580" marT="0" marB="0"/>
                </a:tc>
              </a:tr>
            </a:tbl>
          </a:graphicData>
        </a:graphic>
      </p:graphicFrame>
      <p:sp>
        <p:nvSpPr>
          <p:cNvPr id="5" name="ZoneTexte 4"/>
          <p:cNvSpPr txBox="1"/>
          <p:nvPr/>
        </p:nvSpPr>
        <p:spPr>
          <a:xfrm>
            <a:off x="857224" y="1071546"/>
            <a:ext cx="6758773" cy="646331"/>
          </a:xfrm>
          <a:prstGeom prst="rect">
            <a:avLst/>
          </a:prstGeom>
          <a:noFill/>
        </p:spPr>
        <p:txBody>
          <a:bodyPr wrap="none" rtlCol="0">
            <a:spAutoFit/>
          </a:bodyPr>
          <a:lstStyle/>
          <a:p>
            <a:r>
              <a:rPr lang="fr-FR" b="1" dirty="0" smtClean="0"/>
              <a:t>Justification et Méthode : Phase d’analyse des besoins et faisabilité</a:t>
            </a: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Modelisator – au service de l’esprit</a:t>
            </a:r>
            <a:endParaRPr lang="fr-FR" dirty="0"/>
          </a:p>
        </p:txBody>
      </p:sp>
      <p:sp>
        <p:nvSpPr>
          <p:cNvPr id="3" name="Espace réservé du contenu 2"/>
          <p:cNvSpPr>
            <a:spLocks noGrp="1"/>
          </p:cNvSpPr>
          <p:nvPr>
            <p:ph idx="1"/>
          </p:nvPr>
        </p:nvSpPr>
        <p:spPr/>
        <p:txBody>
          <a:bodyPr/>
          <a:lstStyle/>
          <a:p>
            <a:pPr marL="0" lvl="1" indent="0" fontAlgn="base">
              <a:buNone/>
            </a:pPr>
            <a:r>
              <a:rPr lang="fr-FR" b="0" dirty="0" smtClean="0"/>
              <a:t>Sommaire :</a:t>
            </a:r>
          </a:p>
          <a:p>
            <a:pPr marL="0" lvl="1" indent="0" fontAlgn="base">
              <a:buNone/>
            </a:pPr>
            <a:endParaRPr lang="fr-FR" b="0" dirty="0" smtClean="0"/>
          </a:p>
          <a:p>
            <a:pPr marL="571500" lvl="2" indent="-342900" fontAlgn="base">
              <a:buFont typeface="+mj-lt"/>
              <a:buAutoNum type="arabicPeriod"/>
            </a:pPr>
            <a:r>
              <a:rPr lang="fr-FR" b="0" dirty="0" smtClean="0"/>
              <a:t>Spirit Master Team</a:t>
            </a:r>
          </a:p>
          <a:p>
            <a:pPr marL="571500" lvl="2" indent="-342900" fontAlgn="base">
              <a:buFont typeface="+mj-lt"/>
              <a:buAutoNum type="arabicPeriod"/>
            </a:pPr>
            <a:r>
              <a:rPr lang="fr-FR" dirty="0"/>
              <a:t>M</a:t>
            </a:r>
            <a:r>
              <a:rPr lang="fr-FR" b="0" dirty="0" smtClean="0"/>
              <a:t>odelisator</a:t>
            </a:r>
          </a:p>
          <a:p>
            <a:pPr marL="571500" lvl="2" indent="-342900" fontAlgn="base">
              <a:buFont typeface="+mj-lt"/>
              <a:buAutoNum type="arabicPeriod"/>
            </a:pPr>
            <a:r>
              <a:rPr lang="fr-FR" dirty="0" smtClean="0"/>
              <a:t>Méthodologie</a:t>
            </a:r>
          </a:p>
          <a:p>
            <a:pPr marL="571500" lvl="2" indent="-342900" fontAlgn="base">
              <a:buFont typeface="+mj-lt"/>
              <a:buAutoNum type="arabicPeriod"/>
            </a:pPr>
            <a:r>
              <a:rPr lang="fr-FR" dirty="0"/>
              <a:t>Systèmes </a:t>
            </a:r>
            <a:r>
              <a:rPr lang="fr-FR" dirty="0" smtClean="0"/>
              <a:t>processus</a:t>
            </a:r>
          </a:p>
          <a:p>
            <a:pPr marL="571500" lvl="2" indent="-342900" fontAlgn="base">
              <a:buFont typeface="+mj-lt"/>
              <a:buAutoNum type="arabicPeriod"/>
            </a:pPr>
            <a:r>
              <a:rPr lang="fr-FR" b="0" dirty="0" smtClean="0"/>
              <a:t>Gestion de projet</a:t>
            </a:r>
          </a:p>
          <a:p>
            <a:pPr marL="571500" lvl="2" indent="-342900" fontAlgn="base">
              <a:buFont typeface="+mj-lt"/>
              <a:buAutoNum type="arabicPeriod"/>
            </a:pPr>
            <a:r>
              <a:rPr lang="fr-FR" dirty="0" smtClean="0"/>
              <a:t>Développements</a:t>
            </a:r>
          </a:p>
          <a:p>
            <a:pPr marL="571500" lvl="2" indent="-342900" fontAlgn="base">
              <a:buFont typeface="+mj-lt"/>
              <a:buAutoNum type="arabicPeriod"/>
            </a:pPr>
            <a:r>
              <a:rPr lang="fr-FR" b="0" dirty="0" smtClean="0"/>
              <a:t>Tests</a:t>
            </a:r>
            <a:endParaRPr lang="fr-FR" b="0" dirty="0"/>
          </a:p>
          <a:p>
            <a:pPr marL="571500" lvl="2" indent="-342900" fontAlgn="base">
              <a:buFont typeface="+mj-lt"/>
              <a:buAutoNum type="arabicPeriod"/>
            </a:pPr>
            <a:r>
              <a:rPr lang="fr-FR" b="0" dirty="0" smtClean="0"/>
              <a:t>Démonstration</a:t>
            </a:r>
            <a:endParaRPr lang="fr-FR" b="0" dirty="0"/>
          </a:p>
          <a:p>
            <a:endParaRPr lang="fr-FR" dirty="0"/>
          </a:p>
        </p:txBody>
      </p:sp>
    </p:spTree>
    <p:extLst>
      <p:ext uri="{BB962C8B-B14F-4D97-AF65-F5344CB8AC3E}">
        <p14:creationId xmlns:p14="http://schemas.microsoft.com/office/powerpoint/2010/main" xmlns="" val="1858233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google.fr/url?source=imglanding&amp;ct=img&amp;q=http://www.veritasprep.com/blog/wp-content/uploads/2015/03/team.jpg&amp;sa=X&amp;ei=O6mCVci0KYLfUaWRg6AG&amp;ved=0CAkQ8wc&amp;usg=AFQjCNHu27nb8s1tfHpRcHvguNmcCLYGgQ"/>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63888" y="475399"/>
            <a:ext cx="4392488" cy="43924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a:noFill/>
        </p:spPr>
        <p:txBody>
          <a:bodyPr/>
          <a:lstStyle/>
          <a:p>
            <a:pPr lvl="1" algn="l" rtl="0">
              <a:spcBef>
                <a:spcPct val="0"/>
              </a:spcBef>
            </a:pPr>
            <a:r>
              <a:rPr lang="fr-FR" sz="2800" kern="1200" cap="all" dirty="0">
                <a:solidFill>
                  <a:schemeClr val="tx1"/>
                </a:solidFill>
                <a:latin typeface="+mj-lt"/>
                <a:ea typeface="+mj-ea"/>
                <a:cs typeface="+mj-cs"/>
              </a:rPr>
              <a:t>I. Spirit Master Team</a:t>
            </a:r>
          </a:p>
        </p:txBody>
      </p:sp>
      <p:sp>
        <p:nvSpPr>
          <p:cNvPr id="3" name="Espace réservé du contenu 2"/>
          <p:cNvSpPr>
            <a:spLocks noGrp="1"/>
          </p:cNvSpPr>
          <p:nvPr>
            <p:ph idx="1"/>
          </p:nvPr>
        </p:nvSpPr>
        <p:spPr/>
        <p:txBody>
          <a:bodyPr/>
          <a:lstStyle/>
          <a:p>
            <a:r>
              <a:rPr lang="fr-FR" dirty="0" smtClean="0"/>
              <a:t>Notre équipe :</a:t>
            </a:r>
          </a:p>
          <a:p>
            <a:pPr lvl="2"/>
            <a:r>
              <a:rPr lang="fr-FR" b="0" dirty="0" smtClean="0"/>
              <a:t>ALLEMAND    Cédric</a:t>
            </a:r>
          </a:p>
          <a:p>
            <a:pPr lvl="2"/>
            <a:r>
              <a:rPr lang="fr-FR" b="0" dirty="0" smtClean="0"/>
              <a:t>BONICHOT     Quentin</a:t>
            </a:r>
          </a:p>
          <a:p>
            <a:pPr lvl="2"/>
            <a:r>
              <a:rPr lang="fr-FR" b="0" dirty="0" smtClean="0"/>
              <a:t>LATRECHE     Omar</a:t>
            </a:r>
          </a:p>
          <a:p>
            <a:pPr lvl="2"/>
            <a:r>
              <a:rPr lang="fr-FR" b="0" dirty="0" smtClean="0"/>
              <a:t>MERRIKA       Taha</a:t>
            </a:r>
          </a:p>
        </p:txBody>
      </p:sp>
    </p:spTree>
    <p:extLst>
      <p:ext uri="{BB962C8B-B14F-4D97-AF65-F5344CB8AC3E}">
        <p14:creationId xmlns:p14="http://schemas.microsoft.com/office/powerpoint/2010/main" xmlns="" val="347475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noFill/>
        </p:spPr>
        <p:txBody>
          <a:bodyPr vert="horz" lIns="91440" tIns="45720" rIns="91440" bIns="45720" rtlCol="0" anchor="ctr">
            <a:noAutofit/>
          </a:bodyPr>
          <a:lstStyle/>
          <a:p>
            <a:pPr lvl="1" algn="l" rtl="0">
              <a:spcBef>
                <a:spcPct val="0"/>
              </a:spcBef>
            </a:pPr>
            <a:r>
              <a:rPr lang="fr-FR" sz="2800" kern="1200" cap="all" dirty="0">
                <a:solidFill>
                  <a:schemeClr val="tx1"/>
                </a:solidFill>
                <a:latin typeface="+mj-lt"/>
                <a:ea typeface="+mj-ea"/>
                <a:cs typeface="+mj-cs"/>
              </a:rPr>
              <a:t>II. Modelisator</a:t>
            </a:r>
          </a:p>
        </p:txBody>
      </p:sp>
      <p:sp>
        <p:nvSpPr>
          <p:cNvPr id="3" name="Espace réservé du contenu 2"/>
          <p:cNvSpPr>
            <a:spLocks noGrp="1"/>
          </p:cNvSpPr>
          <p:nvPr>
            <p:ph idx="1"/>
          </p:nvPr>
        </p:nvSpPr>
        <p:spPr>
          <a:xfrm>
            <a:off x="822960" y="1100628"/>
            <a:ext cx="5405224" cy="3579849"/>
          </a:xfrm>
        </p:spPr>
        <p:txBody>
          <a:bodyPr/>
          <a:lstStyle/>
          <a:p>
            <a:r>
              <a:rPr lang="fr-FR" b="0" dirty="0" smtClean="0"/>
              <a:t>Objectif :</a:t>
            </a:r>
          </a:p>
          <a:p>
            <a:endParaRPr lang="fr-FR" dirty="0" smtClean="0"/>
          </a:p>
          <a:p>
            <a:pPr marL="342900" lvl="1" indent="-342900">
              <a:spcBef>
                <a:spcPts val="800"/>
              </a:spcBef>
              <a:buClrTx/>
              <a:buNone/>
            </a:pPr>
            <a:r>
              <a:rPr lang="fr-FR" dirty="0" smtClean="0"/>
              <a:t>Modelisator</a:t>
            </a:r>
            <a:endParaRPr lang="fr-FR" dirty="0"/>
          </a:p>
          <a:p>
            <a:r>
              <a:rPr lang="fr-FR" sz="1400" b="0" dirty="0" smtClean="0"/>
              <a:t>Pour </a:t>
            </a:r>
            <a:r>
              <a:rPr lang="fr-FR" sz="1400" b="0" dirty="0"/>
              <a:t>le 24/06/2015 réaliser une application/logiciel </a:t>
            </a:r>
            <a:r>
              <a:rPr lang="fr-FR" sz="1400" b="0" dirty="0" smtClean="0"/>
              <a:t>permettant </a:t>
            </a:r>
            <a:r>
              <a:rPr lang="fr-FR" sz="1400" b="0" dirty="0"/>
              <a:t>de </a:t>
            </a:r>
            <a:r>
              <a:rPr lang="fr-FR" sz="1400" dirty="0"/>
              <a:t>modéliser les </a:t>
            </a:r>
            <a:r>
              <a:rPr lang="fr-FR" sz="1400" dirty="0" smtClean="0"/>
              <a:t>propriétés physiques </a:t>
            </a:r>
            <a:r>
              <a:rPr lang="fr-FR" sz="1400" dirty="0"/>
              <a:t>d’objets</a:t>
            </a:r>
            <a:r>
              <a:rPr lang="fr-FR" sz="1400" b="0" dirty="0"/>
              <a:t>. </a:t>
            </a:r>
            <a:endParaRPr lang="fr-FR" sz="1400" b="0" dirty="0" smtClean="0"/>
          </a:p>
          <a:p>
            <a:r>
              <a:rPr lang="fr-FR" sz="1400" b="0" dirty="0" smtClean="0"/>
              <a:t>La </a:t>
            </a:r>
            <a:r>
              <a:rPr lang="fr-FR" sz="1400" b="0" dirty="0"/>
              <a:t>bibliothèque d’objets disponibles est limitée </a:t>
            </a:r>
            <a:r>
              <a:rPr lang="fr-FR" sz="1400" b="0" dirty="0" smtClean="0"/>
              <a:t>à la bouteille de gaz. </a:t>
            </a:r>
            <a:r>
              <a:rPr lang="fr-FR" sz="1400" b="0" dirty="0"/>
              <a:t>La modélisation sera détaillée selon l’état d’avancement du projet.</a:t>
            </a:r>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88224" y="1628800"/>
            <a:ext cx="1762125" cy="181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89843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t>
            </a:r>
            <a:r>
              <a:rPr lang="fr-FR" dirty="0"/>
              <a:t>Modelisator</a:t>
            </a:r>
          </a:p>
        </p:txBody>
      </p:sp>
      <p:sp>
        <p:nvSpPr>
          <p:cNvPr id="3" name="Espace réservé du contenu 2"/>
          <p:cNvSpPr>
            <a:spLocks noGrp="1"/>
          </p:cNvSpPr>
          <p:nvPr>
            <p:ph idx="1"/>
          </p:nvPr>
        </p:nvSpPr>
        <p:spPr/>
        <p:txBody>
          <a:bodyPr/>
          <a:lstStyle/>
          <a:p>
            <a:pPr marL="342900" lvl="2" indent="-342900">
              <a:spcBef>
                <a:spcPts val="800"/>
              </a:spcBef>
              <a:buClrTx/>
              <a:buNone/>
            </a:pPr>
            <a:r>
              <a:rPr lang="fr-FR" dirty="0" smtClean="0"/>
              <a:t>2.	Principe</a:t>
            </a:r>
            <a:endParaRPr lang="fr-FR" dirty="0"/>
          </a:p>
          <a:p>
            <a:endParaRPr lang="fr-F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55975" y="1457642"/>
            <a:ext cx="3648075" cy="318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AutoShape 5" descr="Résultat de recherche d'images pour &quot;idé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7" descr="Résultat de recherche d'images pour &quot;idée&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9" descr="Résultat de recherche d'images pour &quot;idée&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83" name="Picture 11" descr="http://www.google.fr/url?source=imglanding&amp;ct=img&amp;q=http://www.aproposdecriture.com/wp-content/uploads/2013/10/idee-originale-enterrement-vie-garcon.jpg&amp;sa=X&amp;ei=wKyCVaO5LcfoUtWQgegG&amp;ved=0CAkQ8wc&amp;usg=AFQjCNFLh7B918-lV23_ZicyhCEEtaieFQ"/>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51977" y="1831367"/>
            <a:ext cx="2857500" cy="2686051"/>
          </a:xfrm>
          <a:prstGeom prst="rect">
            <a:avLst/>
          </a:prstGeom>
          <a:noFill/>
          <a:extLst>
            <a:ext uri="{909E8E84-426E-40DD-AFC4-6F175D3DCCD1}">
              <a14:hiddenFill xmlns:a14="http://schemas.microsoft.com/office/drawing/2010/main" xmlns="">
                <a:solidFill>
                  <a:srgbClr val="FFFFFF"/>
                </a:solidFill>
              </a14:hiddenFill>
            </a:ext>
          </a:extLst>
        </p:spPr>
      </p:pic>
      <p:pic>
        <p:nvPicPr>
          <p:cNvPr id="3085" name="Picture 13" descr="http://www.google.fr/url?source=imglanding&amp;ct=img&amp;q=http://onechroniqueshow.com/wp-content/uploads/2012/12/idee.gif&amp;sa=X&amp;ei=9qyCVaf_K8L2UuCHgbgB&amp;ved=0CAkQ8wc&amp;usg=AFQjCNFICO-6yJOzCX4D0CmyaZ4Rbt9wr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75656" y="1624329"/>
            <a:ext cx="2343150" cy="28479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674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3083"/>
                                        </p:tgtEl>
                                        <p:attrNameLst>
                                          <p:attrName>ppt_w</p:attrName>
                                        </p:attrNameLst>
                                      </p:cBhvr>
                                      <p:tavLst>
                                        <p:tav tm="0">
                                          <p:val>
                                            <p:strVal val="ppt_w"/>
                                          </p:val>
                                        </p:tav>
                                        <p:tav tm="100000">
                                          <p:val>
                                            <p:fltVal val="0"/>
                                          </p:val>
                                        </p:tav>
                                      </p:tavLst>
                                    </p:anim>
                                    <p:anim calcmode="lin" valueType="num">
                                      <p:cBhvr>
                                        <p:cTn id="7" dur="1000"/>
                                        <p:tgtEl>
                                          <p:spTgt spid="3083"/>
                                        </p:tgtEl>
                                        <p:attrNameLst>
                                          <p:attrName>ppt_h</p:attrName>
                                        </p:attrNameLst>
                                      </p:cBhvr>
                                      <p:tavLst>
                                        <p:tav tm="0">
                                          <p:val>
                                            <p:strVal val="ppt_h"/>
                                          </p:val>
                                        </p:tav>
                                        <p:tav tm="100000">
                                          <p:val>
                                            <p:fltVal val="0"/>
                                          </p:val>
                                        </p:tav>
                                      </p:tavLst>
                                    </p:anim>
                                    <p:anim calcmode="lin" valueType="num">
                                      <p:cBhvr>
                                        <p:cTn id="8" dur="1000"/>
                                        <p:tgtEl>
                                          <p:spTgt spid="3083"/>
                                        </p:tgtEl>
                                        <p:attrNameLst>
                                          <p:attrName>style.rotation</p:attrName>
                                        </p:attrNameLst>
                                      </p:cBhvr>
                                      <p:tavLst>
                                        <p:tav tm="0">
                                          <p:val>
                                            <p:fltVal val="0"/>
                                          </p:val>
                                        </p:tav>
                                        <p:tav tm="100000">
                                          <p:val>
                                            <p:fltVal val="90"/>
                                          </p:val>
                                        </p:tav>
                                      </p:tavLst>
                                    </p:anim>
                                    <p:animEffect transition="out" filter="fade">
                                      <p:cBhvr>
                                        <p:cTn id="9" dur="1000"/>
                                        <p:tgtEl>
                                          <p:spTgt spid="3083"/>
                                        </p:tgtEl>
                                      </p:cBhvr>
                                    </p:animEffect>
                                    <p:set>
                                      <p:cBhvr>
                                        <p:cTn id="10" dur="1" fill="hold">
                                          <p:stCondLst>
                                            <p:cond delay="999"/>
                                          </p:stCondLst>
                                        </p:cTn>
                                        <p:tgtEl>
                                          <p:spTgt spid="308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085"/>
                                        </p:tgtEl>
                                        <p:attrNameLst>
                                          <p:attrName>style.visibility</p:attrName>
                                        </p:attrNameLst>
                                      </p:cBhvr>
                                      <p:to>
                                        <p:strVal val="visible"/>
                                      </p:to>
                                    </p:set>
                                    <p:anim calcmode="lin" valueType="num">
                                      <p:cBhvr>
                                        <p:cTn id="15" dur="500" fill="hold"/>
                                        <p:tgtEl>
                                          <p:spTgt spid="3085"/>
                                        </p:tgtEl>
                                        <p:attrNameLst>
                                          <p:attrName>ppt_w</p:attrName>
                                        </p:attrNameLst>
                                      </p:cBhvr>
                                      <p:tavLst>
                                        <p:tav tm="0">
                                          <p:val>
                                            <p:fltVal val="0"/>
                                          </p:val>
                                        </p:tav>
                                        <p:tav tm="100000">
                                          <p:val>
                                            <p:strVal val="#ppt_w"/>
                                          </p:val>
                                        </p:tav>
                                      </p:tavLst>
                                    </p:anim>
                                    <p:anim calcmode="lin" valueType="num">
                                      <p:cBhvr>
                                        <p:cTn id="16" dur="500" fill="hold"/>
                                        <p:tgtEl>
                                          <p:spTgt spid="3085"/>
                                        </p:tgtEl>
                                        <p:attrNameLst>
                                          <p:attrName>ppt_h</p:attrName>
                                        </p:attrNameLst>
                                      </p:cBhvr>
                                      <p:tavLst>
                                        <p:tav tm="0">
                                          <p:val>
                                            <p:fltVal val="0"/>
                                          </p:val>
                                        </p:tav>
                                        <p:tav tm="100000">
                                          <p:val>
                                            <p:strVal val="#ppt_h"/>
                                          </p:val>
                                        </p:tav>
                                      </p:tavLst>
                                    </p:anim>
                                    <p:animEffect transition="in" filter="fade">
                                      <p:cBhvr>
                                        <p:cTn id="17" dur="500"/>
                                        <p:tgtEl>
                                          <p:spTgt spid="308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 calcmode="lin" valueType="num">
                                      <p:cBhvr>
                                        <p:cTn id="22" dur="500" fill="hold"/>
                                        <p:tgtEl>
                                          <p:spTgt spid="3075"/>
                                        </p:tgtEl>
                                        <p:attrNameLst>
                                          <p:attrName>ppt_w</p:attrName>
                                        </p:attrNameLst>
                                      </p:cBhvr>
                                      <p:tavLst>
                                        <p:tav tm="0">
                                          <p:val>
                                            <p:fltVal val="0"/>
                                          </p:val>
                                        </p:tav>
                                        <p:tav tm="100000">
                                          <p:val>
                                            <p:strVal val="#ppt_w"/>
                                          </p:val>
                                        </p:tav>
                                      </p:tavLst>
                                    </p:anim>
                                    <p:anim calcmode="lin" valueType="num">
                                      <p:cBhvr>
                                        <p:cTn id="23" dur="500" fill="hold"/>
                                        <p:tgtEl>
                                          <p:spTgt spid="3075"/>
                                        </p:tgtEl>
                                        <p:attrNameLst>
                                          <p:attrName>ppt_h</p:attrName>
                                        </p:attrNameLst>
                                      </p:cBhvr>
                                      <p:tavLst>
                                        <p:tav tm="0">
                                          <p:val>
                                            <p:fltVal val="0"/>
                                          </p:val>
                                        </p:tav>
                                        <p:tav tm="100000">
                                          <p:val>
                                            <p:strVal val="#ppt_h"/>
                                          </p:val>
                                        </p:tav>
                                      </p:tavLst>
                                    </p:anim>
                                    <p:animEffect transition="in" filter="fade">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IiI</a:t>
            </a:r>
            <a:r>
              <a:rPr lang="fr-FR" dirty="0"/>
              <a:t>. </a:t>
            </a:r>
            <a:r>
              <a:rPr lang="fr-FR" dirty="0" smtClean="0"/>
              <a:t>Méthodologie</a:t>
            </a:r>
            <a:endParaRPr lang="fr-FR" dirty="0"/>
          </a:p>
        </p:txBody>
      </p:sp>
      <p:pic>
        <p:nvPicPr>
          <p:cNvPr id="4102" name="Picture 6" descr="http://www.google.fr/url?source=imglanding&amp;ct=img&amp;q=http://www.nomad-offices.fr/assets/images/formules/LO1332849788L4f71ac7cc328d.jpg&amp;sa=X&amp;ei=Z66CVaTKH4jbUbzLgegB&amp;ved=0CAkQ8wc&amp;usg=AFQjCNFE0YTW-6Qol3n-t4zc1z1xVmF8zQ"/>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24856" y="2132856"/>
            <a:ext cx="4081652" cy="2736304"/>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http://www.google.fr/url?source=imglanding&amp;ct=img&amp;q=https://www.ovh.com/fr/images/options/schema_svn.jpg&amp;sa=X&amp;ei=Va6CVbK3AcHuUuSzgYAC&amp;ved=0CAkQ8wc&amp;usg=AFQjCNFN5r5fJoK1BUDbD30rZw00l7eTW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33790" y="2119189"/>
            <a:ext cx="5139536" cy="2808312"/>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2" descr="http://www.google.fr/url?source=imglanding&amp;ct=img&amp;q=http://blog.netapsys.fr/public/images/articles/agilite/Cycle_en_V_Custom_-35b05.png&amp;sa=X&amp;ei=Na6CVYr5LMLSU-CWgJgK&amp;ved=0CAkQ8wc&amp;usg=AFQjCNGQV4UnpFmbRpR1MRs6c4j8vjU7m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654723" y="1124744"/>
            <a:ext cx="5497670" cy="38027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6501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500" fill="hold"/>
                                        <p:tgtEl>
                                          <p:spTgt spid="4102"/>
                                        </p:tgtEl>
                                        <p:attrNameLst>
                                          <p:attrName>ppt_w</p:attrName>
                                        </p:attrNameLst>
                                      </p:cBhvr>
                                      <p:tavLst>
                                        <p:tav tm="0">
                                          <p:val>
                                            <p:fltVal val="0"/>
                                          </p:val>
                                        </p:tav>
                                        <p:tav tm="100000">
                                          <p:val>
                                            <p:strVal val="#ppt_w"/>
                                          </p:val>
                                        </p:tav>
                                      </p:tavLst>
                                    </p:anim>
                                    <p:anim calcmode="lin" valueType="num">
                                      <p:cBhvr>
                                        <p:cTn id="8" dur="500" fill="hold"/>
                                        <p:tgtEl>
                                          <p:spTgt spid="4102"/>
                                        </p:tgtEl>
                                        <p:attrNameLst>
                                          <p:attrName>ppt_h</p:attrName>
                                        </p:attrNameLst>
                                      </p:cBhvr>
                                      <p:tavLst>
                                        <p:tav tm="0">
                                          <p:val>
                                            <p:fltVal val="0"/>
                                          </p:val>
                                        </p:tav>
                                        <p:tav tm="100000">
                                          <p:val>
                                            <p:strVal val="#ppt_h"/>
                                          </p:val>
                                        </p:tav>
                                      </p:tavLst>
                                    </p:anim>
                                    <p:animEffect transition="in" filter="fade">
                                      <p:cBhvr>
                                        <p:cTn id="9" dur="500"/>
                                        <p:tgtEl>
                                          <p:spTgt spid="410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barn(inVertical)">
                                      <p:cBhvr>
                                        <p:cTn id="14" dur="500"/>
                                        <p:tgtEl>
                                          <p:spTgt spid="410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2" algn="l" rtl="0">
              <a:spcBef>
                <a:spcPct val="0"/>
              </a:spcBef>
            </a:pPr>
            <a:r>
              <a:rPr lang="fr-FR" sz="2800" kern="1200" cap="all" dirty="0" smtClean="0">
                <a:solidFill>
                  <a:schemeClr val="tx1"/>
                </a:solidFill>
                <a:latin typeface="+mj-lt"/>
                <a:ea typeface="+mj-ea"/>
                <a:cs typeface="+mj-cs"/>
              </a:rPr>
              <a:t>VI. Systèmes</a:t>
            </a:r>
            <a:r>
              <a:rPr lang="fr-FR" dirty="0" smtClean="0"/>
              <a:t> </a:t>
            </a:r>
            <a:r>
              <a:rPr lang="fr-FR" sz="2800" kern="1200" cap="all" dirty="0">
                <a:solidFill>
                  <a:schemeClr val="tx1"/>
                </a:solidFill>
                <a:latin typeface="+mj-lt"/>
                <a:ea typeface="+mj-ea"/>
                <a:cs typeface="+mj-cs"/>
              </a:rPr>
              <a:t>processus</a:t>
            </a:r>
          </a:p>
        </p:txBody>
      </p:sp>
      <p:sp>
        <p:nvSpPr>
          <p:cNvPr id="15" name="Rectangle à coins arrondis 14"/>
          <p:cNvSpPr/>
          <p:nvPr/>
        </p:nvSpPr>
        <p:spPr>
          <a:xfrm>
            <a:off x="2215367" y="1065269"/>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6" name="Rectangle à coins arrondis 15"/>
          <p:cNvSpPr/>
          <p:nvPr/>
        </p:nvSpPr>
        <p:spPr>
          <a:xfrm>
            <a:off x="1180090" y="2275427"/>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7" name="Rectangle à coins arrondis 16"/>
          <p:cNvSpPr/>
          <p:nvPr/>
        </p:nvSpPr>
        <p:spPr>
          <a:xfrm>
            <a:off x="3223479" y="3549459"/>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8" name="Rectangle à coins arrondis 17"/>
          <p:cNvSpPr/>
          <p:nvPr/>
        </p:nvSpPr>
        <p:spPr>
          <a:xfrm>
            <a:off x="5724128" y="3549459"/>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9" name="Rectangle à coins arrondis 18"/>
          <p:cNvSpPr/>
          <p:nvPr/>
        </p:nvSpPr>
        <p:spPr>
          <a:xfrm>
            <a:off x="6300570" y="1988840"/>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0" name="Rectangle à coins arrondis 19"/>
          <p:cNvSpPr/>
          <p:nvPr/>
        </p:nvSpPr>
        <p:spPr>
          <a:xfrm>
            <a:off x="4807655" y="1076473"/>
            <a:ext cx="1584176" cy="1080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274109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graphicFrame>
        <p:nvGraphicFramePr>
          <p:cNvPr id="4" name="Espace réservé du contenu 3"/>
          <p:cNvGraphicFramePr>
            <a:graphicFrameLocks noGrp="1"/>
          </p:cNvGraphicFramePr>
          <p:nvPr>
            <p:ph idx="1"/>
          </p:nvPr>
        </p:nvGraphicFramePr>
        <p:xfrm>
          <a:off x="714348" y="1714488"/>
          <a:ext cx="7821642" cy="3114680"/>
        </p:xfrm>
        <a:graphic>
          <a:graphicData uri="http://schemas.openxmlformats.org/drawingml/2006/table">
            <a:tbl>
              <a:tblPr firstRow="1" bandRow="1">
                <a:tableStyleId>{5C22544A-7EE6-4342-B048-85BDC9FD1C3A}</a:tableStyleId>
              </a:tblPr>
              <a:tblGrid>
                <a:gridCol w="2607214"/>
                <a:gridCol w="2607214"/>
                <a:gridCol w="2607214"/>
              </a:tblGrid>
              <a:tr h="1415764">
                <a:tc>
                  <a:txBody>
                    <a:bodyPr/>
                    <a:lstStyle/>
                    <a:p>
                      <a:pPr algn="l">
                        <a:lnSpc>
                          <a:spcPct val="115000"/>
                        </a:lnSpc>
                        <a:spcAft>
                          <a:spcPts val="0"/>
                        </a:spcAft>
                      </a:pPr>
                      <a:r>
                        <a:rPr lang="fr-FR" sz="1100" b="1" dirty="0">
                          <a:latin typeface="Calibri"/>
                          <a:ea typeface="Calibri"/>
                          <a:cs typeface="Times New Roman"/>
                        </a:rPr>
                        <a:t>Mesurable</a:t>
                      </a:r>
                      <a:r>
                        <a:rPr lang="fr-FR" sz="1100" dirty="0">
                          <a:latin typeface="Calibri"/>
                          <a:ea typeface="Calibri"/>
                          <a:cs typeface="Times New Roman"/>
                        </a:rPr>
                        <a:t> :</a:t>
                      </a:r>
                    </a:p>
                    <a:p>
                      <a:pPr algn="l">
                        <a:lnSpc>
                          <a:spcPct val="115000"/>
                        </a:lnSpc>
                        <a:spcAft>
                          <a:spcPts val="0"/>
                        </a:spcAft>
                      </a:pPr>
                      <a:r>
                        <a:rPr lang="fr-FR" sz="1100" dirty="0" err="1">
                          <a:latin typeface="Calibri"/>
                          <a:ea typeface="Calibri"/>
                          <a:cs typeface="Times New Roman"/>
                        </a:rPr>
                        <a:t>Modelisator</a:t>
                      </a:r>
                      <a:r>
                        <a:rPr lang="fr-FR" sz="1100" dirty="0">
                          <a:latin typeface="Calibri"/>
                          <a:ea typeface="Calibri"/>
                          <a:cs typeface="Times New Roman"/>
                        </a:rPr>
                        <a:t> est mesurable par sa capacité à modéliser des objets de la liste spécifiée.</a:t>
                      </a:r>
                    </a:p>
                  </a:txBody>
                  <a:tcPr marL="68580" marR="68580" marT="0" marB="0"/>
                </a:tc>
                <a:tc>
                  <a:txBody>
                    <a:bodyPr/>
                    <a:lstStyle/>
                    <a:p>
                      <a:pPr algn="l">
                        <a:lnSpc>
                          <a:spcPct val="115000"/>
                        </a:lnSpc>
                        <a:spcAft>
                          <a:spcPts val="0"/>
                        </a:spcAft>
                      </a:pPr>
                      <a:r>
                        <a:rPr lang="fr-FR" sz="1100" b="1">
                          <a:latin typeface="Calibri"/>
                          <a:ea typeface="Calibri"/>
                          <a:cs typeface="Times New Roman"/>
                        </a:rPr>
                        <a:t>Atteignable :</a:t>
                      </a:r>
                      <a:endParaRPr lang="fr-FR" sz="1100">
                        <a:latin typeface="Calibri"/>
                        <a:ea typeface="Calibri"/>
                        <a:cs typeface="Times New Roman"/>
                      </a:endParaRPr>
                    </a:p>
                    <a:p>
                      <a:pPr algn="l">
                        <a:lnSpc>
                          <a:spcPct val="115000"/>
                        </a:lnSpc>
                        <a:spcAft>
                          <a:spcPts val="0"/>
                        </a:spcAft>
                      </a:pPr>
                      <a:r>
                        <a:rPr lang="fr-FR" sz="1100">
                          <a:latin typeface="Calibri"/>
                          <a:ea typeface="Calibri"/>
                          <a:cs typeface="Times New Roman"/>
                        </a:rPr>
                        <a:t>Le projet  Modelisator est réalisable de par la décomposition du niveau de modélisation d’objets partant du plus simple au plus détaillé.</a:t>
                      </a:r>
                    </a:p>
                  </a:txBody>
                  <a:tcPr marL="68580" marR="68580" marT="0" marB="0"/>
                </a:tc>
                <a:tc>
                  <a:txBody>
                    <a:bodyPr/>
                    <a:lstStyle/>
                    <a:p>
                      <a:pPr algn="l">
                        <a:lnSpc>
                          <a:spcPct val="115000"/>
                        </a:lnSpc>
                        <a:spcAft>
                          <a:spcPts val="0"/>
                        </a:spcAft>
                      </a:pPr>
                      <a:r>
                        <a:rPr lang="fr-FR" sz="1100" b="1">
                          <a:latin typeface="Calibri"/>
                          <a:ea typeface="Calibri"/>
                          <a:cs typeface="Times New Roman"/>
                        </a:rPr>
                        <a:t>Limité</a:t>
                      </a:r>
                      <a:r>
                        <a:rPr lang="fr-FR" sz="1100">
                          <a:latin typeface="Calibri"/>
                          <a:ea typeface="Calibri"/>
                          <a:cs typeface="Times New Roman"/>
                        </a:rPr>
                        <a:t> :</a:t>
                      </a:r>
                    </a:p>
                    <a:p>
                      <a:pPr algn="l">
                        <a:lnSpc>
                          <a:spcPct val="115000"/>
                        </a:lnSpc>
                        <a:spcAft>
                          <a:spcPts val="0"/>
                        </a:spcAft>
                      </a:pPr>
                      <a:r>
                        <a:rPr lang="fr-FR" sz="1100">
                          <a:latin typeface="Calibri"/>
                          <a:ea typeface="Calibri"/>
                          <a:cs typeface="Times New Roman"/>
                        </a:rPr>
                        <a:t>Le projet a pour date limite le 24/06/2015</a:t>
                      </a:r>
                    </a:p>
                  </a:txBody>
                  <a:tcPr marL="68580" marR="68580" marT="0" marB="0"/>
                </a:tc>
              </a:tr>
              <a:tr h="1698916">
                <a:tc>
                  <a:txBody>
                    <a:bodyPr/>
                    <a:lstStyle/>
                    <a:p>
                      <a:pPr algn="just">
                        <a:lnSpc>
                          <a:spcPct val="115000"/>
                        </a:lnSpc>
                        <a:spcAft>
                          <a:spcPts val="0"/>
                        </a:spcAft>
                      </a:pPr>
                      <a:r>
                        <a:rPr lang="fr-FR" sz="1100" b="1" dirty="0">
                          <a:latin typeface="Calibri"/>
                          <a:ea typeface="Calibri"/>
                          <a:cs typeface="Times New Roman"/>
                        </a:rPr>
                        <a:t>Intelligent</a:t>
                      </a:r>
                      <a:r>
                        <a:rPr lang="fr-FR" sz="1100" dirty="0">
                          <a:latin typeface="Calibri"/>
                          <a:ea typeface="Calibri"/>
                          <a:cs typeface="Times New Roman"/>
                        </a:rPr>
                        <a:t> :</a:t>
                      </a:r>
                    </a:p>
                    <a:p>
                      <a:pPr algn="l">
                        <a:lnSpc>
                          <a:spcPct val="115000"/>
                        </a:lnSpc>
                        <a:spcAft>
                          <a:spcPts val="0"/>
                        </a:spcAft>
                      </a:pPr>
                      <a:r>
                        <a:rPr lang="fr-FR" sz="1100" dirty="0">
                          <a:latin typeface="Calibri"/>
                          <a:ea typeface="Calibri"/>
                          <a:cs typeface="Times New Roman"/>
                        </a:rPr>
                        <a:t>Il répond aux besoins forts des entités à petit budget souhaitant modéliser leur catalogue.</a:t>
                      </a:r>
                    </a:p>
                  </a:txBody>
                  <a:tcPr marL="68580" marR="68580" marT="0" marB="0"/>
                </a:tc>
                <a:tc>
                  <a:txBody>
                    <a:bodyPr/>
                    <a:lstStyle/>
                    <a:p>
                      <a:pPr algn="l">
                        <a:lnSpc>
                          <a:spcPct val="115000"/>
                        </a:lnSpc>
                        <a:spcAft>
                          <a:spcPts val="0"/>
                        </a:spcAft>
                      </a:pPr>
                      <a:r>
                        <a:rPr lang="fr-FR" sz="1100" b="1">
                          <a:latin typeface="Calibri"/>
                          <a:ea typeface="Calibri"/>
                          <a:cs typeface="Times New Roman"/>
                        </a:rPr>
                        <a:t>Négociable</a:t>
                      </a:r>
                      <a:r>
                        <a:rPr lang="fr-FR" sz="1100">
                          <a:latin typeface="Calibri"/>
                          <a:ea typeface="Calibri"/>
                          <a:cs typeface="Times New Roman"/>
                        </a:rPr>
                        <a:t> :</a:t>
                      </a:r>
                    </a:p>
                    <a:p>
                      <a:pPr algn="l">
                        <a:lnSpc>
                          <a:spcPct val="115000"/>
                        </a:lnSpc>
                        <a:spcAft>
                          <a:spcPts val="0"/>
                        </a:spcAft>
                      </a:pPr>
                      <a:r>
                        <a:rPr lang="fr-FR" sz="1100">
                          <a:latin typeface="Calibri"/>
                          <a:ea typeface="Calibri"/>
                          <a:cs typeface="Times New Roman"/>
                        </a:rPr>
                        <a:t>Grace au niveau détaillé progressif de la modélisation des objets, il est possible d’adapter l’objectif en réduisant le périmètre de modélisation des objets au profit de la qualité.</a:t>
                      </a:r>
                    </a:p>
                  </a:txBody>
                  <a:tcPr marL="68580" marR="68580" marT="0" marB="0"/>
                </a:tc>
                <a:tc>
                  <a:txBody>
                    <a:bodyPr/>
                    <a:lstStyle/>
                    <a:p>
                      <a:pPr algn="l">
                        <a:lnSpc>
                          <a:spcPct val="115000"/>
                        </a:lnSpc>
                        <a:spcAft>
                          <a:spcPts val="0"/>
                        </a:spcAft>
                      </a:pPr>
                      <a:endParaRPr lang="fr-FR" sz="1100" dirty="0">
                        <a:latin typeface="Calibri"/>
                        <a:ea typeface="Calibri"/>
                        <a:cs typeface="Times New Roman"/>
                      </a:endParaRPr>
                    </a:p>
                  </a:txBody>
                  <a:tcPr marL="68580" marR="68580" marT="0" marB="0"/>
                </a:tc>
              </a:tr>
            </a:tbl>
          </a:graphicData>
        </a:graphic>
      </p:graphicFrame>
      <p:sp>
        <p:nvSpPr>
          <p:cNvPr id="5" name="ZoneTexte 4"/>
          <p:cNvSpPr txBox="1"/>
          <p:nvPr/>
        </p:nvSpPr>
        <p:spPr>
          <a:xfrm>
            <a:off x="785786" y="1214422"/>
            <a:ext cx="2811988" cy="369332"/>
          </a:xfrm>
          <a:prstGeom prst="rect">
            <a:avLst/>
          </a:prstGeom>
          <a:noFill/>
        </p:spPr>
        <p:txBody>
          <a:bodyPr wrap="none" rtlCol="0">
            <a:spAutoFit/>
          </a:bodyPr>
          <a:lstStyle/>
          <a:p>
            <a:r>
              <a:rPr lang="fr-FR" dirty="0" smtClean="0"/>
              <a:t>Analyse MALIN de l’objectif</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 Gestion de projet</a:t>
            </a:r>
            <a:endParaRPr lang="fr-FR" dirty="0"/>
          </a:p>
        </p:txBody>
      </p:sp>
      <p:pic>
        <p:nvPicPr>
          <p:cNvPr id="21506" name="Picture 2"/>
          <p:cNvPicPr>
            <a:picLocks noGrp="1" noChangeAspect="1" noChangeArrowheads="1"/>
          </p:cNvPicPr>
          <p:nvPr>
            <p:ph idx="1"/>
          </p:nvPr>
        </p:nvPicPr>
        <p:blipFill>
          <a:blip r:embed="rId2"/>
          <a:srcRect/>
          <a:stretch>
            <a:fillRect/>
          </a:stretch>
        </p:blipFill>
        <p:spPr bwMode="auto">
          <a:xfrm>
            <a:off x="1214414" y="928670"/>
            <a:ext cx="7000924" cy="403619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169</TotalTime>
  <Words>838</Words>
  <Application>Microsoft Office PowerPoint</Application>
  <PresentationFormat>Affichage à l'écran (4:3)</PresentationFormat>
  <Paragraphs>125</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Angles</vt:lpstr>
      <vt:lpstr>Modelisator©</vt:lpstr>
      <vt:lpstr>Modelisator – au service de l’esprit</vt:lpstr>
      <vt:lpstr>I. Spirit Master Team</vt:lpstr>
      <vt:lpstr>II. Modelisator</vt:lpstr>
      <vt:lpstr>II. Modelisator</vt:lpstr>
      <vt:lpstr>IiI. Méthodologie</vt:lpstr>
      <vt:lpstr>VI. Systèmes processus</vt:lpstr>
      <vt:lpstr>V – Gestion de projet</vt:lpstr>
      <vt:lpstr>V – Gestion de projet</vt:lpstr>
      <vt:lpstr>V – gestion de projet</vt:lpstr>
      <vt:lpstr>V – gestion de projet</vt:lpstr>
      <vt:lpstr>V – gestion de projet</vt:lpstr>
      <vt:lpstr>V – gestion de projet</vt:lpstr>
      <vt:lpstr>V – gestion de projet</vt:lpstr>
      <vt:lpstr>V – gestion de projet</vt:lpstr>
      <vt:lpstr>V – gestion de projet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Modelisator©</dc:title>
  <dc:creator>Omar LATRECHE</dc:creator>
  <cp:lastModifiedBy>Cédric ALLEMAND</cp:lastModifiedBy>
  <cp:revision>11</cp:revision>
  <dcterms:created xsi:type="dcterms:W3CDTF">2015-06-18T07:28:59Z</dcterms:created>
  <dcterms:modified xsi:type="dcterms:W3CDTF">2015-06-18T12:38:12Z</dcterms:modified>
</cp:coreProperties>
</file>