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76" r:id="rId13"/>
    <p:sldId id="277" r:id="rId14"/>
    <p:sldId id="265" r:id="rId15"/>
    <p:sldId id="266" r:id="rId16"/>
    <p:sldId id="267" r:id="rId17"/>
    <p:sldId id="268" r:id="rId18"/>
    <p:sldId id="273" r:id="rId19"/>
    <p:sldId id="278" r:id="rId20"/>
    <p:sldId id="279" r:id="rId21"/>
    <p:sldId id="269" r:id="rId22"/>
    <p:sldId id="270" r:id="rId23"/>
    <p:sldId id="294" r:id="rId24"/>
    <p:sldId id="295" r:id="rId25"/>
    <p:sldId id="296" r:id="rId26"/>
    <p:sldId id="280" r:id="rId27"/>
    <p:sldId id="281" r:id="rId28"/>
    <p:sldId id="282" r:id="rId29"/>
    <p:sldId id="283" r:id="rId30"/>
    <p:sldId id="284" r:id="rId31"/>
    <p:sldId id="286" r:id="rId32"/>
    <p:sldId id="285" r:id="rId33"/>
    <p:sldId id="290" r:id="rId34"/>
    <p:sldId id="291" r:id="rId35"/>
    <p:sldId id="292" r:id="rId36"/>
    <p:sldId id="293" r:id="rId37"/>
    <p:sldId id="307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2574C7-2D75-478D-A2D6-71F4E8F61E2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4"/>
            <p14:sldId id="275"/>
            <p14:sldId id="276"/>
            <p14:sldId id="277"/>
            <p14:sldId id="265"/>
            <p14:sldId id="266"/>
            <p14:sldId id="267"/>
            <p14:sldId id="268"/>
            <p14:sldId id="273"/>
            <p14:sldId id="278"/>
            <p14:sldId id="279"/>
            <p14:sldId id="269"/>
            <p14:sldId id="270"/>
            <p14:sldId id="294"/>
            <p14:sldId id="295"/>
            <p14:sldId id="296"/>
            <p14:sldId id="280"/>
            <p14:sldId id="281"/>
            <p14:sldId id="282"/>
            <p14:sldId id="283"/>
            <p14:sldId id="284"/>
            <p14:sldId id="286"/>
            <p14:sldId id="285"/>
            <p14:sldId id="290"/>
            <p14:sldId id="291"/>
            <p14:sldId id="292"/>
            <p14:sldId id="293"/>
            <p14:sldId id="307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8" autoAdjust="0"/>
  </p:normalViewPr>
  <p:slideViewPr>
    <p:cSldViewPr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05D7-916E-4129-B2B5-F841F2BB01A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0324-E87A-4485-B4DF-8B1EB0B6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05D7-916E-4129-B2B5-F841F2BB01A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0324-E87A-4485-B4DF-8B1EB0B6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2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05D7-916E-4129-B2B5-F841F2BB01A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0324-E87A-4485-B4DF-8B1EB0B6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5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05D7-916E-4129-B2B5-F841F2BB01A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0324-E87A-4485-B4DF-8B1EB0B6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4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05D7-916E-4129-B2B5-F841F2BB01A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0324-E87A-4485-B4DF-8B1EB0B6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6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05D7-916E-4129-B2B5-F841F2BB01A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0324-E87A-4485-B4DF-8B1EB0B6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4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05D7-916E-4129-B2B5-F841F2BB01A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0324-E87A-4485-B4DF-8B1EB0B6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4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05D7-916E-4129-B2B5-F841F2BB01A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0324-E87A-4485-B4DF-8B1EB0B6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05D7-916E-4129-B2B5-F841F2BB01A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0324-E87A-4485-B4DF-8B1EB0B6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05D7-916E-4129-B2B5-F841F2BB01A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0324-E87A-4485-B4DF-8B1EB0B6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4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05D7-916E-4129-B2B5-F841F2BB01A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0324-E87A-4485-B4DF-8B1EB0B6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8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905D7-916E-4129-B2B5-F841F2BB01A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50324-E87A-4485-B4DF-8B1EB0B6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8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emf"/><Relationship Id="rId5" Type="http://schemas.openxmlformats.org/officeDocument/2006/relationships/image" Target="../media/image75.png"/><Relationship Id="rId4" Type="http://schemas.openxmlformats.org/officeDocument/2006/relationships/image" Target="../media/image7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emf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emf"/><Relationship Id="rId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emf"/><Relationship Id="rId5" Type="http://schemas.openxmlformats.org/officeDocument/2006/relationships/image" Target="../media/image82.png"/><Relationship Id="rId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INTRODUCTION TO MATLAB FOR SIGNAL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EE 301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Arithmetic</a:t>
            </a:r>
            <a:r>
              <a:rPr lang="tr-TR" dirty="0"/>
              <a:t> Operations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4392488" cy="525529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28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Arithmetic</a:t>
            </a:r>
            <a:r>
              <a:rPr lang="tr-TR" dirty="0"/>
              <a:t> Operations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3792847" cy="51845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3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Arithmetic</a:t>
            </a:r>
            <a:r>
              <a:rPr lang="tr-TR" dirty="0"/>
              <a:t> Operations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12776"/>
            <a:ext cx="3238500" cy="5057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15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Arithmetic</a:t>
            </a:r>
            <a:r>
              <a:rPr lang="tr-TR" dirty="0"/>
              <a:t> Operations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084" y="1412776"/>
            <a:ext cx="3114675" cy="5314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98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err="1" smtClean="0"/>
              <a:t>Indexing</a:t>
            </a:r>
            <a:r>
              <a:rPr lang="tr-TR" dirty="0" smtClean="0"/>
              <a:t> Operations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04876"/>
            <a:ext cx="6105917" cy="317625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90663"/>
            <a:ext cx="2952328" cy="188054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8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Relational</a:t>
            </a:r>
            <a:r>
              <a:rPr lang="tr-TR" dirty="0" smtClean="0"/>
              <a:t> Operations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41433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82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Logical</a:t>
            </a:r>
            <a:r>
              <a:rPr lang="tr-TR" dirty="0" smtClean="0"/>
              <a:t> Operations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22074"/>
            <a:ext cx="8898456" cy="30117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75419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Logical</a:t>
            </a:r>
            <a:r>
              <a:rPr lang="tr-TR" dirty="0" smtClean="0"/>
              <a:t> Operations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628800"/>
            <a:ext cx="8391525" cy="3257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68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Flow</a:t>
            </a:r>
            <a:r>
              <a:rPr lang="tr-TR" dirty="0" smtClean="0"/>
              <a:t> Control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278" y="1268760"/>
            <a:ext cx="5819775" cy="3143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827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07131"/>
            <a:ext cx="6458943" cy="439947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Flow</a:t>
            </a:r>
            <a:r>
              <a:rPr lang="tr-TR" dirty="0" smtClean="0"/>
              <a:t>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MATLAB ENVIRONMENT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37814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83968" y="29266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Current Folder</a:t>
            </a:r>
            <a:r>
              <a:rPr lang="en-US" dirty="0" smtClean="0"/>
              <a:t> </a:t>
            </a:r>
            <a:r>
              <a:rPr lang="tr-TR" dirty="0" smtClean="0"/>
              <a:t>:</a:t>
            </a:r>
            <a:r>
              <a:rPr lang="en-US" dirty="0" smtClean="0"/>
              <a:t> This panel allows you to access the project folders and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5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-29063"/>
            <a:ext cx="8229600" cy="1143000"/>
          </a:xfrm>
        </p:spPr>
        <p:txBody>
          <a:bodyPr/>
          <a:lstStyle/>
          <a:p>
            <a:r>
              <a:rPr lang="tr-TR" dirty="0" err="1" smtClean="0"/>
              <a:t>Flow</a:t>
            </a:r>
            <a:r>
              <a:rPr lang="tr-TR" dirty="0" smtClean="0"/>
              <a:t> Control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2324"/>
            <a:ext cx="2009775" cy="2962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4664"/>
            <a:ext cx="2660086" cy="640805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47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340768"/>
            <a:ext cx="7248525" cy="1914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3573016"/>
            <a:ext cx="1340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 smtClean="0"/>
              <a:t>Approach</a:t>
            </a:r>
            <a:r>
              <a:rPr lang="tr-TR" b="1" dirty="0" smtClean="0"/>
              <a:t> 1:</a:t>
            </a:r>
          </a:p>
          <a:p>
            <a:endParaRPr lang="tr-TR" dirty="0"/>
          </a:p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93096"/>
            <a:ext cx="54768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207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484784"/>
            <a:ext cx="134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/>
              <a:t>Approach</a:t>
            </a:r>
            <a:r>
              <a:rPr lang="tr-TR" b="1" dirty="0" smtClean="0"/>
              <a:t> 2: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54116"/>
            <a:ext cx="47244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3528" y="3238474"/>
            <a:ext cx="134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/>
              <a:t>Approach</a:t>
            </a:r>
            <a:r>
              <a:rPr lang="tr-TR" b="1" dirty="0" smtClean="0"/>
              <a:t> 3: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55" y="4077072"/>
            <a:ext cx="38862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48954" y="5085184"/>
            <a:ext cx="6871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is the most compact code and the most efficient execution in MATLAB, especially when the number of sinusoidal terms is very large.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45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Scripts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19" t="-5737" r="89007" b="44298"/>
          <a:stretch/>
        </p:blipFill>
        <p:spPr bwMode="auto">
          <a:xfrm>
            <a:off x="-3420888" y="237309"/>
            <a:ext cx="5744686" cy="632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55576" y="1988840"/>
            <a:ext cx="129614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56792"/>
            <a:ext cx="5783331" cy="32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095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</a:t>
            </a:r>
            <a:r>
              <a:rPr lang="tr-TR" dirty="0" err="1"/>
              <a:t>s</a:t>
            </a:r>
            <a:endParaRPr lang="en-US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73760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8"/>
            <a:ext cx="352424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363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Gibbs</a:t>
            </a:r>
            <a:r>
              <a:rPr lang="tr-TR" dirty="0" smtClean="0"/>
              <a:t> </a:t>
            </a:r>
            <a:r>
              <a:rPr lang="tr-TR" dirty="0" err="1" smtClean="0"/>
              <a:t>Phenomenon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0080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241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Sinusoidal</a:t>
            </a:r>
            <a:r>
              <a:rPr lang="tr-TR" dirty="0" smtClean="0"/>
              <a:t> </a:t>
            </a:r>
            <a:r>
              <a:rPr lang="tr-TR" dirty="0" err="1" smtClean="0"/>
              <a:t>Signals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3371850" cy="657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3608" y="2549570"/>
            <a:ext cx="18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Period</a:t>
            </a:r>
            <a:r>
              <a:rPr lang="tr-TR" dirty="0" smtClean="0"/>
              <a:t>= 8 </a:t>
            </a:r>
            <a:r>
              <a:rPr lang="tr-TR" dirty="0" err="1" smtClean="0"/>
              <a:t>samples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28195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094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Sinusoidal</a:t>
            </a:r>
            <a:r>
              <a:rPr lang="tr-TR" dirty="0" smtClean="0"/>
              <a:t> </a:t>
            </a:r>
            <a:r>
              <a:rPr lang="tr-TR" dirty="0" err="1" smtClean="0"/>
              <a:t>Signals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7812360" cy="344726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5591" y="378904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.</a:t>
            </a:r>
          </a:p>
          <a:p>
            <a:r>
              <a:rPr lang="tr-TR" dirty="0" smtClean="0"/>
              <a:t>.</a:t>
            </a:r>
          </a:p>
          <a:p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70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806" y="170080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4" y="3224212"/>
            <a:ext cx="2800350" cy="409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err="1" smtClean="0"/>
              <a:t>Sinusoidal</a:t>
            </a:r>
            <a:r>
              <a:rPr lang="tr-TR" dirty="0" smtClean="0"/>
              <a:t> </a:t>
            </a:r>
            <a:r>
              <a:rPr lang="tr-TR" dirty="0" err="1" smtClean="0"/>
              <a:t>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15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err="1" smtClean="0"/>
              <a:t>Sinusoidal</a:t>
            </a:r>
            <a:r>
              <a:rPr lang="tr-TR" dirty="0" smtClean="0"/>
              <a:t> </a:t>
            </a:r>
            <a:r>
              <a:rPr lang="tr-TR" dirty="0" err="1" smtClean="0"/>
              <a:t>Signals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3162300" cy="285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36" y="114319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1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MATLAB ENVIRONMENT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5373216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Command Window </a:t>
            </a:r>
            <a:r>
              <a:rPr lang="tr-TR" dirty="0"/>
              <a:t>:</a:t>
            </a:r>
            <a:r>
              <a:rPr lang="en-US" dirty="0" smtClean="0"/>
              <a:t> This is the main area where commands can be entered at the command line. It is indicated by the command prompt (&gt;&gt;).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268761"/>
            <a:ext cx="9001001" cy="328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358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err="1" smtClean="0"/>
              <a:t>Sinusoidal</a:t>
            </a:r>
            <a:r>
              <a:rPr lang="tr-TR" dirty="0" smtClean="0"/>
              <a:t> </a:t>
            </a:r>
            <a:r>
              <a:rPr lang="tr-TR" dirty="0" err="1" smtClean="0"/>
              <a:t>Signals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3476625" cy="942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1328935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253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Sinusoidal</a:t>
            </a:r>
            <a:r>
              <a:rPr lang="tr-TR" dirty="0" smtClean="0"/>
              <a:t> </a:t>
            </a:r>
            <a:r>
              <a:rPr lang="tr-TR" dirty="0" err="1" smtClean="0"/>
              <a:t>Signals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87950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51" y="1628800"/>
            <a:ext cx="6400800" cy="962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602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Fourier</a:t>
            </a:r>
            <a:r>
              <a:rPr lang="tr-TR" dirty="0" smtClean="0"/>
              <a:t> </a:t>
            </a:r>
            <a:r>
              <a:rPr lang="tr-TR" dirty="0" err="1" smtClean="0"/>
              <a:t>Transform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Real </a:t>
            </a:r>
            <a:r>
              <a:rPr lang="tr-TR" dirty="0" err="1" smtClean="0"/>
              <a:t>Signals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1265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539552" y="4509120"/>
            <a:ext cx="208823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583668" y="3717032"/>
            <a:ext cx="252028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35696" y="3460358"/>
            <a:ext cx="100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DC </a:t>
            </a:r>
            <a:r>
              <a:rPr lang="tr-TR" dirty="0" err="1" smtClean="0"/>
              <a:t>value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41462" y="4437112"/>
            <a:ext cx="194421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60232" y="5445224"/>
            <a:ext cx="1847961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95880" y="4113076"/>
            <a:ext cx="1128248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796136" y="4113076"/>
            <a:ext cx="1584176" cy="1332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6136" y="3897052"/>
            <a:ext cx="194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</a:t>
            </a:r>
            <a:r>
              <a:rPr lang="tr-TR" dirty="0" err="1" smtClean="0"/>
              <a:t>omplex</a:t>
            </a:r>
            <a:r>
              <a:rPr lang="tr-TR" dirty="0" smtClean="0"/>
              <a:t> </a:t>
            </a:r>
            <a:r>
              <a:rPr lang="tr-TR" dirty="0" err="1" smtClean="0"/>
              <a:t>conjugate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00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err="1" smtClean="0"/>
              <a:t>Complex</a:t>
            </a:r>
            <a:r>
              <a:rPr lang="tr-TR" dirty="0" smtClean="0"/>
              <a:t> </a:t>
            </a:r>
            <a:r>
              <a:rPr lang="tr-TR" dirty="0" err="1" smtClean="0"/>
              <a:t>Exponential</a:t>
            </a:r>
            <a:r>
              <a:rPr lang="tr-TR" dirty="0" smtClean="0"/>
              <a:t> </a:t>
            </a:r>
            <a:r>
              <a:rPr lang="tr-TR" dirty="0" err="1" smtClean="0"/>
              <a:t>Signals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35100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73424"/>
            <a:ext cx="2266950" cy="31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83568" y="2761860"/>
            <a:ext cx="3619500" cy="323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020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err="1" smtClean="0"/>
              <a:t>Complex</a:t>
            </a:r>
            <a:r>
              <a:rPr lang="tr-TR" dirty="0" smtClean="0"/>
              <a:t> </a:t>
            </a:r>
            <a:r>
              <a:rPr lang="tr-TR" dirty="0" err="1" smtClean="0"/>
              <a:t>Exponential</a:t>
            </a:r>
            <a:r>
              <a:rPr lang="tr-TR" dirty="0" smtClean="0"/>
              <a:t> </a:t>
            </a:r>
            <a:r>
              <a:rPr lang="tr-TR" dirty="0" err="1" smtClean="0"/>
              <a:t>Signals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2228850" cy="428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28800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828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Complex</a:t>
            </a:r>
            <a:r>
              <a:rPr lang="tr-TR" dirty="0" smtClean="0"/>
              <a:t> </a:t>
            </a:r>
            <a:r>
              <a:rPr lang="tr-TR" dirty="0" err="1" smtClean="0"/>
              <a:t>Exponential</a:t>
            </a:r>
            <a:r>
              <a:rPr lang="tr-TR" dirty="0" smtClean="0"/>
              <a:t> </a:t>
            </a:r>
            <a:r>
              <a:rPr lang="tr-TR" dirty="0" err="1" smtClean="0"/>
              <a:t>Signals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" y="3435695"/>
            <a:ext cx="2990850" cy="361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75636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2"/>
          <a:stretch/>
        </p:blipFill>
        <p:spPr bwMode="auto">
          <a:xfrm>
            <a:off x="14930" y="3090740"/>
            <a:ext cx="4581525" cy="313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066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Complex</a:t>
            </a:r>
            <a:r>
              <a:rPr lang="tr-TR" dirty="0" smtClean="0"/>
              <a:t> </a:t>
            </a:r>
            <a:r>
              <a:rPr lang="tr-TR" dirty="0" err="1" smtClean="0"/>
              <a:t>Exponential</a:t>
            </a:r>
            <a:r>
              <a:rPr lang="tr-TR" dirty="0" smtClean="0"/>
              <a:t> </a:t>
            </a:r>
            <a:r>
              <a:rPr lang="tr-TR" dirty="0" err="1" smtClean="0"/>
              <a:t>Signals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" y="3138629"/>
            <a:ext cx="4343400" cy="666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70011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049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Real </a:t>
            </a:r>
            <a:r>
              <a:rPr lang="tr-TR" dirty="0" err="1" smtClean="0"/>
              <a:t>Sinusoidal</a:t>
            </a:r>
            <a:r>
              <a:rPr lang="tr-TR" dirty="0" smtClean="0"/>
              <a:t> </a:t>
            </a:r>
            <a:r>
              <a:rPr lang="tr-TR" dirty="0" err="1" smtClean="0"/>
              <a:t>Signals</a:t>
            </a:r>
            <a:r>
              <a:rPr lang="tr-TR" dirty="0" smtClean="0"/>
              <a:t> vs. </a:t>
            </a:r>
            <a:r>
              <a:rPr lang="tr-TR" dirty="0" err="1" smtClean="0"/>
              <a:t>Complex</a:t>
            </a:r>
            <a:r>
              <a:rPr lang="tr-TR" dirty="0" smtClean="0"/>
              <a:t> </a:t>
            </a:r>
            <a:r>
              <a:rPr lang="tr-TR" dirty="0" err="1" smtClean="0"/>
              <a:t>Exponential</a:t>
            </a:r>
            <a:r>
              <a:rPr lang="tr-TR" dirty="0" smtClean="0"/>
              <a:t> </a:t>
            </a:r>
            <a:r>
              <a:rPr lang="tr-TR" dirty="0" err="1" smtClean="0"/>
              <a:t>Signals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84784"/>
            <a:ext cx="3380259" cy="2533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56350"/>
            <a:ext cx="3143250" cy="590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49080"/>
            <a:ext cx="3309049" cy="248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98720"/>
            <a:ext cx="3400425" cy="581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434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Basic </a:t>
            </a:r>
            <a:r>
              <a:rPr lang="tr-TR" dirty="0" err="1" smtClean="0"/>
              <a:t>Signal</a:t>
            </a:r>
            <a:r>
              <a:rPr lang="tr-TR" dirty="0" smtClean="0"/>
              <a:t> </a:t>
            </a:r>
            <a:r>
              <a:rPr lang="tr-TR" dirty="0" err="1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Time </a:t>
            </a:r>
            <a:r>
              <a:rPr lang="tr-TR" dirty="0" err="1" smtClean="0"/>
              <a:t>Shift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80928"/>
            <a:ext cx="2895600" cy="162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6084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336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Basic </a:t>
            </a:r>
            <a:r>
              <a:rPr lang="tr-TR" dirty="0" err="1" smtClean="0"/>
              <a:t>Signal</a:t>
            </a:r>
            <a:r>
              <a:rPr lang="tr-TR" dirty="0" smtClean="0"/>
              <a:t> </a:t>
            </a:r>
            <a:r>
              <a:rPr lang="tr-TR" dirty="0" err="1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Time </a:t>
            </a:r>
            <a:r>
              <a:rPr lang="tr-TR" dirty="0" err="1" smtClean="0"/>
              <a:t>Reversal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91284"/>
            <a:ext cx="5248275" cy="419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11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MATLAB ENVIRONMENT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5373216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/>
              <a:t>Workspace</a:t>
            </a:r>
            <a:r>
              <a:rPr lang="tr-TR" dirty="0" smtClean="0"/>
              <a:t>: </a:t>
            </a:r>
            <a:r>
              <a:rPr lang="en-US" dirty="0" smtClean="0"/>
              <a:t>The workspace shows all the variables created and/or imported from files.</a:t>
            </a:r>
            <a:r>
              <a:rPr lang="tr-TR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42576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799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Convolution</a:t>
            </a:r>
            <a:r>
              <a:rPr lang="tr-TR" dirty="0" smtClean="0"/>
              <a:t> in Time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484784"/>
            <a:ext cx="6515100" cy="2390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4581128"/>
            <a:ext cx="5446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dirty="0" err="1" smtClean="0"/>
              <a:t>Convolution</a:t>
            </a:r>
            <a:r>
              <a:rPr lang="tr-TR" dirty="0" smtClean="0"/>
              <a:t> </a:t>
            </a:r>
            <a:r>
              <a:rPr lang="tr-TR" dirty="0" err="1" smtClean="0"/>
              <a:t>corresponds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filtering</a:t>
            </a:r>
            <a:r>
              <a:rPr lang="tr-T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corresponds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multiplication</a:t>
            </a:r>
            <a:r>
              <a:rPr lang="tr-TR" dirty="0" smtClean="0"/>
              <a:t> in </a:t>
            </a:r>
            <a:r>
              <a:rPr lang="tr-TR" dirty="0" err="1" smtClean="0"/>
              <a:t>fequency</a:t>
            </a:r>
            <a:r>
              <a:rPr lang="tr-TR" dirty="0" smtClean="0"/>
              <a:t> </a:t>
            </a:r>
            <a:r>
              <a:rPr lang="tr-TR" dirty="0" smtClean="0"/>
              <a:t>domain.</a:t>
            </a:r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56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Multiplication</a:t>
            </a:r>
            <a:r>
              <a:rPr lang="tr-TR" dirty="0" smtClean="0"/>
              <a:t> in </a:t>
            </a:r>
            <a:r>
              <a:rPr lang="tr-TR" dirty="0" err="1" smtClean="0"/>
              <a:t>Frequency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7017845" cy="347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999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Lowpass</a:t>
            </a:r>
            <a:r>
              <a:rPr lang="tr-TR" dirty="0" smtClean="0"/>
              <a:t> </a:t>
            </a:r>
            <a:r>
              <a:rPr lang="tr-TR" dirty="0" err="1" smtClean="0"/>
              <a:t>Filtering</a:t>
            </a:r>
            <a:endParaRPr lang="en-US" dirty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970983"/>
            <a:ext cx="3600400" cy="269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29433"/>
            <a:ext cx="3248025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582" y="1108410"/>
            <a:ext cx="3595418" cy="269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5829300" cy="600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080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Lowpass</a:t>
            </a:r>
            <a:r>
              <a:rPr lang="tr-TR" dirty="0" smtClean="0"/>
              <a:t> </a:t>
            </a:r>
            <a:r>
              <a:rPr lang="tr-TR" dirty="0" err="1" smtClean="0"/>
              <a:t>Filtering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1" y="4869160"/>
            <a:ext cx="3305175" cy="600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28" y="3794896"/>
            <a:ext cx="3888432" cy="291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582" y="1108410"/>
            <a:ext cx="3595418" cy="269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0805"/>
            <a:ext cx="5829300" cy="600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890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Lowpass</a:t>
            </a:r>
            <a:r>
              <a:rPr lang="tr-TR" dirty="0" smtClean="0"/>
              <a:t> </a:t>
            </a:r>
            <a:r>
              <a:rPr lang="tr-TR" dirty="0" err="1" smtClean="0"/>
              <a:t>Filtering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2266950" cy="162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42" y="3501008"/>
            <a:ext cx="24384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13" y="1124744"/>
            <a:ext cx="3960440" cy="2968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4" y="5949280"/>
            <a:ext cx="2800350" cy="3524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91" y="3968105"/>
            <a:ext cx="3855492" cy="288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181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Highpass</a:t>
            </a:r>
            <a:r>
              <a:rPr lang="tr-TR" dirty="0" smtClean="0"/>
              <a:t> </a:t>
            </a:r>
            <a:r>
              <a:rPr lang="tr-TR" dirty="0" err="1" smtClean="0"/>
              <a:t>Filtering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1" y="1767795"/>
            <a:ext cx="3219450" cy="7334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1196752"/>
            <a:ext cx="3672408" cy="275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1" y="4797152"/>
            <a:ext cx="3276600" cy="647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800" y="3909943"/>
            <a:ext cx="3691320" cy="276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104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Highpass</a:t>
            </a:r>
            <a:r>
              <a:rPr lang="tr-TR" dirty="0" smtClean="0"/>
              <a:t> </a:t>
            </a:r>
            <a:r>
              <a:rPr lang="tr-TR" dirty="0" err="1" smtClean="0"/>
              <a:t>Filtering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1" y="1767795"/>
            <a:ext cx="3219450" cy="7334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1196752"/>
            <a:ext cx="3672408" cy="275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1" y="4869160"/>
            <a:ext cx="3305175" cy="600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30" y="4147648"/>
            <a:ext cx="3526334" cy="264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110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Highpass</a:t>
            </a:r>
            <a:r>
              <a:rPr lang="tr-TR" dirty="0" smtClean="0"/>
              <a:t> </a:t>
            </a:r>
            <a:r>
              <a:rPr lang="tr-TR" dirty="0" err="1" smtClean="0"/>
              <a:t>Filtering</a:t>
            </a:r>
            <a:endParaRPr 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42" y="3501008"/>
            <a:ext cx="24384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13" y="1124744"/>
            <a:ext cx="3960440" cy="2968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4" y="5949280"/>
            <a:ext cx="2800350" cy="3524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42" y="1412776"/>
            <a:ext cx="23050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91" y="3954851"/>
            <a:ext cx="3811862" cy="28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799"/>
            <a:ext cx="41624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MATLAB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Semicolon</a:t>
            </a:r>
            <a:r>
              <a:rPr lang="tr-TR" dirty="0" smtClean="0"/>
              <a:t> (;)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64904"/>
            <a:ext cx="4114800" cy="321945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323528" y="1412776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dirty="0" smtClean="0"/>
              <a:t>I</a:t>
            </a:r>
            <a:r>
              <a:rPr lang="en-US" dirty="0" smtClean="0"/>
              <a:t>f you want to suppress and hide the MATLAB output for an expression, add a semicolon after the expression.</a:t>
            </a:r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9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Percent</a:t>
            </a:r>
            <a:r>
              <a:rPr lang="tr-TR" dirty="0" smtClean="0"/>
              <a:t> </a:t>
            </a:r>
            <a:r>
              <a:rPr lang="tr-TR" dirty="0" err="1" smtClean="0"/>
              <a:t>Symbol</a:t>
            </a:r>
            <a:r>
              <a:rPr lang="tr-TR" dirty="0" smtClean="0"/>
              <a:t> (%)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 percent symbol (%) is used for indicating a comment line.</a:t>
            </a:r>
            <a:endParaRPr lang="tr-TR" sz="1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7" y="2782224"/>
            <a:ext cx="68675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50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tr-TR" dirty="0" err="1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47" y="877986"/>
            <a:ext cx="8229600" cy="4525963"/>
          </a:xfrm>
        </p:spPr>
        <p:txBody>
          <a:bodyPr/>
          <a:lstStyle/>
          <a:p>
            <a:r>
              <a:rPr lang="en-US" sz="1800" dirty="0" smtClean="0"/>
              <a:t>In MATLAB, the basic variable is a matrix, or an array</a:t>
            </a:r>
            <a:r>
              <a:rPr lang="tr-TR" sz="1800" dirty="0" smtClean="0"/>
              <a:t>.</a:t>
            </a:r>
          </a:p>
          <a:p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followings</a:t>
            </a:r>
            <a:r>
              <a:rPr lang="tr-TR" sz="1800" dirty="0" smtClean="0"/>
              <a:t> </a:t>
            </a:r>
            <a:r>
              <a:rPr lang="tr-TR" sz="1800" dirty="0" err="1" smtClean="0"/>
              <a:t>are</a:t>
            </a:r>
            <a:r>
              <a:rPr lang="tr-TR" sz="1800" dirty="0" smtClean="0"/>
              <a:t> 4 </a:t>
            </a:r>
            <a:r>
              <a:rPr lang="tr-TR" sz="1800" dirty="0" err="1" smtClean="0"/>
              <a:t>types</a:t>
            </a:r>
            <a:r>
              <a:rPr lang="tr-TR" sz="1800" dirty="0" smtClean="0"/>
              <a:t> of </a:t>
            </a:r>
            <a:r>
              <a:rPr lang="tr-TR" sz="1800" dirty="0" err="1" smtClean="0"/>
              <a:t>matrices</a:t>
            </a:r>
            <a:r>
              <a:rPr lang="tr-TR" sz="1800" dirty="0" smtClean="0"/>
              <a:t>.</a:t>
            </a:r>
          </a:p>
          <a:p>
            <a:pPr>
              <a:buAutoNum type="arabicParenR"/>
            </a:pPr>
            <a:r>
              <a:rPr lang="tr-TR" sz="1800" b="1" dirty="0" err="1" smtClean="0"/>
              <a:t>Scalar</a:t>
            </a:r>
            <a:r>
              <a:rPr lang="tr-TR" sz="1800" b="1" dirty="0" smtClean="0"/>
              <a:t>                                                               2) </a:t>
            </a:r>
            <a:r>
              <a:rPr lang="tr-TR" sz="1800" b="1" dirty="0" err="1" smtClean="0"/>
              <a:t>Column</a:t>
            </a:r>
            <a:r>
              <a:rPr lang="tr-TR" sz="1800" b="1" dirty="0"/>
              <a:t> </a:t>
            </a:r>
            <a:r>
              <a:rPr lang="tr-TR" sz="1800" b="1" dirty="0" err="1" smtClean="0"/>
              <a:t>Vector</a:t>
            </a:r>
            <a:r>
              <a:rPr lang="tr-TR" sz="1800" b="1" dirty="0" smtClean="0"/>
              <a:t>          </a:t>
            </a:r>
          </a:p>
          <a:p>
            <a:pPr>
              <a:buAutoNum type="arabicParenR"/>
            </a:pPr>
            <a:endParaRPr lang="tr-TR" sz="1800" b="1" dirty="0"/>
          </a:p>
          <a:p>
            <a:pPr>
              <a:buAutoNum type="arabicParenR"/>
            </a:pPr>
            <a:endParaRPr lang="tr-TR" sz="1800" b="1" dirty="0" smtClean="0"/>
          </a:p>
          <a:p>
            <a:pPr>
              <a:buAutoNum type="arabicParenR"/>
            </a:pPr>
            <a:endParaRPr lang="tr-TR" sz="1800" b="1" dirty="0"/>
          </a:p>
          <a:p>
            <a:pPr>
              <a:buAutoNum type="arabicParenR"/>
            </a:pPr>
            <a:endParaRPr lang="tr-TR" sz="1800" b="1" dirty="0" smtClean="0"/>
          </a:p>
          <a:p>
            <a:pPr>
              <a:buAutoNum type="arabicParenR"/>
            </a:pPr>
            <a:endParaRPr lang="tr-TR" sz="1800" b="1" dirty="0"/>
          </a:p>
          <a:p>
            <a:pPr>
              <a:buAutoNum type="arabicParenR"/>
            </a:pPr>
            <a:endParaRPr lang="tr-TR" sz="1800" b="1" dirty="0" smtClean="0"/>
          </a:p>
          <a:p>
            <a:pPr>
              <a:buAutoNum type="arabicParenR"/>
            </a:pPr>
            <a:endParaRPr lang="tr-TR" sz="1800" b="1" dirty="0"/>
          </a:p>
          <a:p>
            <a:pPr>
              <a:buAutoNum type="arabicParenR"/>
            </a:pPr>
            <a:endParaRPr lang="tr-TR" sz="1800" b="1" dirty="0" smtClean="0"/>
          </a:p>
          <a:p>
            <a:pPr marL="0" indent="0">
              <a:buNone/>
            </a:pPr>
            <a:r>
              <a:rPr lang="tr-TR" sz="1800" b="1" dirty="0" smtClean="0"/>
              <a:t>  3) </a:t>
            </a:r>
            <a:r>
              <a:rPr lang="tr-TR" sz="1800" b="1" dirty="0" err="1" smtClean="0"/>
              <a:t>Row</a:t>
            </a:r>
            <a:r>
              <a:rPr lang="tr-TR" sz="1800" b="1" dirty="0" smtClean="0"/>
              <a:t> </a:t>
            </a:r>
            <a:r>
              <a:rPr lang="tr-TR" sz="1800" b="1" dirty="0" err="1" smtClean="0"/>
              <a:t>Vector</a:t>
            </a:r>
            <a:r>
              <a:rPr lang="tr-TR" sz="1800" b="1" dirty="0" smtClean="0"/>
              <a:t>                                                    4) General </a:t>
            </a:r>
            <a:r>
              <a:rPr lang="tr-TR" sz="1800" b="1" dirty="0" err="1" smtClean="0"/>
              <a:t>Matrix</a:t>
            </a:r>
            <a:endParaRPr lang="tr-TR" sz="1800" b="1" dirty="0" smtClean="0"/>
          </a:p>
          <a:p>
            <a:pPr marL="0" indent="0">
              <a:buNone/>
            </a:pPr>
            <a:endParaRPr lang="tr-TR" sz="1800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3" y="1916832"/>
            <a:ext cx="1770672" cy="170539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70560"/>
            <a:ext cx="2217303" cy="2592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9" y="4911803"/>
            <a:ext cx="3969972" cy="19168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9"/>
          <a:stretch/>
        </p:blipFill>
        <p:spPr bwMode="auto">
          <a:xfrm>
            <a:off x="4486561" y="4808527"/>
            <a:ext cx="2880320" cy="19544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1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Arithmetic</a:t>
            </a:r>
            <a:r>
              <a:rPr lang="tr-TR" dirty="0" smtClean="0"/>
              <a:t> Operations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7" y="1700809"/>
            <a:ext cx="9040454" cy="219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8" y="4437112"/>
            <a:ext cx="916741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1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300</Words>
  <Application>Microsoft Office PowerPoint</Application>
  <PresentationFormat>On-screen Show (4:3)</PresentationFormat>
  <Paragraphs>79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INTRODUCTION TO MATLAB FOR SIGNAL PROCESSING</vt:lpstr>
      <vt:lpstr>MATLAB ENVIRONMENT</vt:lpstr>
      <vt:lpstr>MATLAB ENVIRONMENT</vt:lpstr>
      <vt:lpstr>MATLAB ENVIRONMENT</vt:lpstr>
      <vt:lpstr>MATLAB ENVIRONMENT</vt:lpstr>
      <vt:lpstr>Semicolon (;)</vt:lpstr>
      <vt:lpstr>Percent Symbol (%)</vt:lpstr>
      <vt:lpstr>Variables</vt:lpstr>
      <vt:lpstr>Arithmetic Operations</vt:lpstr>
      <vt:lpstr>Arithmetic Operations</vt:lpstr>
      <vt:lpstr>Arithmetic Operations</vt:lpstr>
      <vt:lpstr>Arithmetic Operations</vt:lpstr>
      <vt:lpstr>Arithmetic Operations</vt:lpstr>
      <vt:lpstr>Indexing Operations</vt:lpstr>
      <vt:lpstr>Relational Operations</vt:lpstr>
      <vt:lpstr>Logical Operations</vt:lpstr>
      <vt:lpstr>Logical Operations</vt:lpstr>
      <vt:lpstr>Flow Control</vt:lpstr>
      <vt:lpstr>Flow Control</vt:lpstr>
      <vt:lpstr>Flow Control</vt:lpstr>
      <vt:lpstr>Example</vt:lpstr>
      <vt:lpstr>Example</vt:lpstr>
      <vt:lpstr>Scripts</vt:lpstr>
      <vt:lpstr>Functions</vt:lpstr>
      <vt:lpstr>Gibbs Phenomenon</vt:lpstr>
      <vt:lpstr>Sinusoidal Signals</vt:lpstr>
      <vt:lpstr>Sinusoidal Signals</vt:lpstr>
      <vt:lpstr>Sinusoidal Signals</vt:lpstr>
      <vt:lpstr>Sinusoidal Signals</vt:lpstr>
      <vt:lpstr>Sinusoidal Signals</vt:lpstr>
      <vt:lpstr>Sinusoidal Signals</vt:lpstr>
      <vt:lpstr>Fourier Transform for Real Signals</vt:lpstr>
      <vt:lpstr>Complex Exponential Signals</vt:lpstr>
      <vt:lpstr>Complex Exponential Signals</vt:lpstr>
      <vt:lpstr>Complex Exponential Signals</vt:lpstr>
      <vt:lpstr>Complex Exponential Signals</vt:lpstr>
      <vt:lpstr>Real Sinusoidal Signals vs. Complex Exponential Signals</vt:lpstr>
      <vt:lpstr>Basic Signal Transformations</vt:lpstr>
      <vt:lpstr>Basic Signal Transformations</vt:lpstr>
      <vt:lpstr>Convolution in Time</vt:lpstr>
      <vt:lpstr>Multiplication in Frequency</vt:lpstr>
      <vt:lpstr>Lowpass Filtering</vt:lpstr>
      <vt:lpstr>Lowpass Filtering</vt:lpstr>
      <vt:lpstr>Lowpass Filtering</vt:lpstr>
      <vt:lpstr>Highpass Filtering</vt:lpstr>
      <vt:lpstr>Highpass Filtering</vt:lpstr>
      <vt:lpstr>Highpass Filtering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SIGNAL PROCESSING</dc:title>
  <dc:creator>elb</dc:creator>
  <cp:lastModifiedBy>elb</cp:lastModifiedBy>
  <cp:revision>113</cp:revision>
  <dcterms:created xsi:type="dcterms:W3CDTF">2018-09-30T13:36:03Z</dcterms:created>
  <dcterms:modified xsi:type="dcterms:W3CDTF">2018-10-02T09:01:35Z</dcterms:modified>
</cp:coreProperties>
</file>