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04473B-B9D9-465D-B2B9-22B873CB0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B0C8BC-7DD3-4D44-A879-D9E132B20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E7F990-2BCD-4AD5-91CF-F7A2A9D8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F4F6D7-A502-4A37-A5D0-9E2077C9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2B2393-78D2-48F7-AFF2-30EDBD3D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2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0E4249-B44A-4E9A-AFF9-60F9CFCE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2EDEAB-4989-49C6-B6BF-3CB047E70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C5AC78-FA6A-49FE-B501-1A0C2CB8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5BB986-F18D-4341-AD6B-04D20557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A7EF85-4E7F-4760-9D26-0DB4A69B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7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F71340D-6A53-4CBE-8054-8B21683FE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7D5CAA9-871D-4694-9B76-E24E63519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5EE1B5-9168-4D0B-9017-39EDB0C0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81404C-CD82-479F-8E59-F673B7A7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C1BF21-E78A-4522-9854-320DFF7D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8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989094-CB51-4D12-96DF-F4936D00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C8A588-5F87-492F-84A3-E3FD0355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89B897-965A-4F6A-96DE-64275CD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6D279D-EA9E-4962-9E11-B7F29686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16579E-7F0A-44D9-A23B-14C5118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0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CA5375-E79A-43B4-96EF-83E42522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AE8016-BE68-4A6B-B050-50FF775C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CF987D-5D6D-42A8-92D2-0726BCFB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A689F9-3894-4023-A30B-A5788BC3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C9112A-9384-4E6E-9DA6-FBAB66F3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8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01EBDD5-C965-45E6-9421-0A418D9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389362-B684-499D-8B18-4F8DCE5E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758A9CF-D964-47A3-9C01-63DD650F3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CF23D6D-DABB-428F-9CD1-22C90899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CD2FA2-90BE-490D-BB91-31E523E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8A4D29-4F52-409C-B97B-9A7A212D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5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DA5392B-1BA5-47E1-8877-9E4C4376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E638A0-C8F1-4879-99E7-57EE0110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4D7DD7-6A0D-40E4-9CF8-D707D677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21D080D-B5EF-4F01-903F-293B88C6F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05D592F-5B92-4486-A552-584DB1F28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DFD122A-8747-467F-BE48-3B234DC7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41B0686-42CF-4935-9862-425B5F01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23AF542-AA45-44E4-A741-61CB1B3F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845E7E-7F39-4199-92D9-27EC495A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418455D-1F86-4FA7-A930-8454713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B1C2FB-CA79-435F-8372-24E11322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90B89E-043B-467D-BC14-8C3AF7DF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4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8239E64-A44D-4015-A221-13A95ADB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E764FCC-38F5-427E-8C5B-EB21E17A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E3F41F2-892F-40AE-A36E-4D5B05E3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DBEE612-E453-4C34-9757-86E7CF93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5F499C-4816-472B-81F4-3339E04F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68EEBA2-7BC9-4163-9018-3E74ECB6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4C405B-77EF-4F3B-BAE3-CD0C4323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9F1284-78EC-49EF-9527-DA16B601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E1C8C2-1C8B-457E-9CB5-ABDBFD5C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5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E97B85-DDC6-4AD8-97B8-F3030D8E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AC6902F-473A-4920-A973-48F15E916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C3A9BBF-F620-4AE1-844A-DBA312C4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4C7676-207A-4D3A-B691-92367BB0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C84ED1-3712-4E9A-B5F3-0A1D0EB2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8F6F57D-B42D-4697-A2EB-A063E6E0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0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D79CA0A-E86D-43B4-8CC4-58C15C9A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CE872-C93D-459F-8B37-D42C83A1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AC1D1E-CD0B-4406-92F6-99C1AE93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9841-0C50-4A61-828E-3F21D29F2DB0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FA13FF-8B74-48AC-B5CA-9935F4CAD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302D92-2E79-48A1-97F9-104E5C63C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29CD-8922-46ED-AF8D-C82559DE9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9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54ED8D-1DBA-462F-9B39-8D9F3AAF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35737" cy="2739424"/>
          </a:xfrm>
        </p:spPr>
        <p:txBody>
          <a:bodyPr>
            <a:normAutofit/>
          </a:bodyPr>
          <a:lstStyle/>
          <a:p>
            <a:br>
              <a:rPr lang="en-US" sz="4500" dirty="0"/>
            </a:br>
            <a:r>
              <a:rPr lang="en-US" sz="3500" dirty="0" err="1"/>
              <a:t>Anka</a:t>
            </a:r>
            <a:r>
              <a:rPr lang="en-US" sz="3500" dirty="0"/>
              <a:t> Inc.</a:t>
            </a:r>
            <a:br>
              <a:rPr lang="en-US" sz="4500" dirty="0"/>
            </a:br>
            <a:r>
              <a:rPr lang="en-US" sz="4500" dirty="0"/>
              <a:t>Hardware Presentation</a:t>
            </a:r>
            <a:endParaRPr lang="en-GB" sz="45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C0BFC70-F9EA-46DF-A8C6-C1E2248F1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459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Ali Aydin</a:t>
            </a:r>
          </a:p>
          <a:p>
            <a:r>
              <a:rPr lang="en-US" sz="2000" dirty="0"/>
              <a:t>Enes Ayaz</a:t>
            </a:r>
          </a:p>
          <a:p>
            <a:r>
              <a:rPr lang="en-US" sz="2000" dirty="0" err="1"/>
              <a:t>Huzeyfe</a:t>
            </a:r>
            <a:r>
              <a:rPr lang="en-US" sz="2000" dirty="0"/>
              <a:t> </a:t>
            </a:r>
            <a:r>
              <a:rPr lang="en-US" sz="2000" dirty="0" err="1"/>
              <a:t>Hintoglu</a:t>
            </a:r>
            <a:endParaRPr lang="en-GB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7D9FE7-3EBD-4964-99C5-603BF476B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37" y="417511"/>
            <a:ext cx="5005264" cy="21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0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1817C89-5A95-497D-9BB5-FE7A16BA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211"/>
            <a:ext cx="10515600" cy="1325563"/>
          </a:xfrm>
        </p:spPr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1FA422B-7BB8-42BB-96D7-7399D8A1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"/>
          <a:stretch/>
        </p:blipFill>
        <p:spPr>
          <a:xfrm>
            <a:off x="4727719" y="2656654"/>
            <a:ext cx="2736562" cy="307278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4076D84-DE10-4C03-9A8B-C8303B172EA7}"/>
              </a:ext>
            </a:extLst>
          </p:cNvPr>
          <p:cNvSpPr txBox="1"/>
          <p:nvPr/>
        </p:nvSpPr>
        <p:spPr>
          <a:xfrm>
            <a:off x="838200" y="2425822"/>
            <a:ext cx="45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Implementation and tests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54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0ECC45-7D0C-4583-9F51-29EF8162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A23F78-4657-4B24-BE63-1F40ABD9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procedures &amp; Component selection</a:t>
            </a:r>
          </a:p>
          <a:p>
            <a:r>
              <a:rPr lang="en-US" dirty="0"/>
              <a:t>Future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53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2D4870-4AF8-4ED9-80AE-58F2FD9B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Procedure</a:t>
            </a:r>
            <a:endParaRPr lang="en-GB" dirty="0"/>
          </a:p>
        </p:txBody>
      </p:sp>
      <p:pic>
        <p:nvPicPr>
          <p:cNvPr id="17" name="İçerik Yer Tutucusu 16">
            <a:extLst>
              <a:ext uri="{FF2B5EF4-FFF2-40B4-BE49-F238E27FC236}">
                <a16:creationId xmlns:a16="http://schemas.microsoft.com/office/drawing/2014/main" id="{B4489494-5AEE-4398-A23B-9EB72391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0" y="1891582"/>
            <a:ext cx="9240540" cy="2905530"/>
          </a:xfrm>
        </p:spPr>
      </p:pic>
    </p:spTree>
    <p:extLst>
      <p:ext uri="{BB962C8B-B14F-4D97-AF65-F5344CB8AC3E}">
        <p14:creationId xmlns:p14="http://schemas.microsoft.com/office/powerpoint/2010/main" val="415027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F0D5E78-E1DB-40DE-B257-65DAFF19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Rectifier and DC link Capacitor Design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BCBDD6C-99E4-4257-BC4F-71E1EB6F8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589220"/>
            <a:ext cx="3324689" cy="138131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94E568F-1404-4060-B905-2331FD5391D8}"/>
              </a:ext>
            </a:extLst>
          </p:cNvPr>
          <p:cNvSpPr txBox="1"/>
          <p:nvPr/>
        </p:nvSpPr>
        <p:spPr>
          <a:xfrm>
            <a:off x="4536489" y="2047682"/>
            <a:ext cx="39328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%% </a:t>
            </a:r>
            <a:r>
              <a:rPr lang="en-GB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Flyback</a:t>
            </a:r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Parameters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V_line_minimum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210;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V rms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V_line_max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=230 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Vrms</a:t>
            </a:r>
            <a:endParaRPr lang="en-US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V_dc_min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280; </a:t>
            </a:r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5 percentage ripple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V_dc_max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=sqrt(2)*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V_line_max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Output_power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15; </a:t>
            </a:r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Watt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Efficiency= 0.8 ; </a:t>
            </a:r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between 0-1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Input_power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Output_power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/Efficiency;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%% DC Link Capacitor Calculation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=0.2;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for capacitor charging duty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F_line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50;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Line frequency </a:t>
            </a:r>
          </a:p>
          <a:p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C_DC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Input_power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*(1-D_ch))/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F_line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*((2*V_line_minimum^2)-V_dc_min^2));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 %f microFarad \n'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,C_DC*1e6);</a:t>
            </a:r>
          </a:p>
          <a:p>
            <a:endParaRPr lang="en-GB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E3E5FA4-0869-4AD9-961F-64CE1039379F}"/>
                  </a:ext>
                </a:extLst>
              </p:cNvPr>
              <p:cNvSpPr txBox="1"/>
              <p:nvPr/>
            </p:nvSpPr>
            <p:spPr>
              <a:xfrm>
                <a:off x="8939813" y="3002880"/>
                <a:ext cx="2145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=30.6 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33µF</a:t>
                </a:r>
              </a:p>
            </p:txBody>
          </p:sp>
        </mc:Choice>
        <mc:Fallback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E3E5FA4-0869-4AD9-961F-64CE10393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813" y="3002880"/>
                <a:ext cx="2145587" cy="276999"/>
              </a:xfrm>
              <a:prstGeom prst="rect">
                <a:avLst/>
              </a:prstGeom>
              <a:blipFill>
                <a:blip r:embed="rId3"/>
                <a:stretch>
                  <a:fillRect l="-3989" t="-28889" r="-5983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etin kutusu 8">
            <a:extLst>
              <a:ext uri="{FF2B5EF4-FFF2-40B4-BE49-F238E27FC236}">
                <a16:creationId xmlns:a16="http://schemas.microsoft.com/office/drawing/2014/main" id="{7D0EAA19-DFB5-4C52-A94B-7F1ABB90A6E9}"/>
              </a:ext>
            </a:extLst>
          </p:cNvPr>
          <p:cNvSpPr txBox="1"/>
          <p:nvPr/>
        </p:nvSpPr>
        <p:spPr>
          <a:xfrm>
            <a:off x="8842897" y="2266054"/>
            <a:ext cx="379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Phase Rectifier:</a:t>
            </a:r>
          </a:p>
          <a:p>
            <a:r>
              <a:rPr lang="en-GB" dirty="0"/>
              <a:t>KBP210-KT   1000V/2A</a:t>
            </a:r>
          </a:p>
        </p:txBody>
      </p:sp>
    </p:spTree>
    <p:extLst>
      <p:ext uri="{BB962C8B-B14F-4D97-AF65-F5344CB8AC3E}">
        <p14:creationId xmlns:p14="http://schemas.microsoft.com/office/powerpoint/2010/main" val="417812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AE0007-D8FE-4AEB-8477-94D00A67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selection: CCM or DCM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687CCD-B93A-4940-B43B-D6B0F3D9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679"/>
            <a:ext cx="4461769" cy="2267231"/>
          </a:xfrm>
        </p:spPr>
        <p:txBody>
          <a:bodyPr>
            <a:normAutofit/>
          </a:bodyPr>
          <a:lstStyle/>
          <a:p>
            <a:r>
              <a:rPr lang="en-US" sz="2000" dirty="0"/>
              <a:t>DCM mode of operation is chosen</a:t>
            </a:r>
          </a:p>
          <a:p>
            <a:pPr marL="457200" lvl="1" indent="0">
              <a:buNone/>
            </a:pPr>
            <a:r>
              <a:rPr lang="en-US" sz="1500" dirty="0"/>
              <a:t>Low power application</a:t>
            </a:r>
          </a:p>
          <a:p>
            <a:pPr marL="457200" lvl="1" indent="0">
              <a:buNone/>
            </a:pPr>
            <a:r>
              <a:rPr lang="en-US" sz="1500" dirty="0"/>
              <a:t>Higher efficiency</a:t>
            </a:r>
          </a:p>
          <a:p>
            <a:pPr algn="just"/>
            <a:r>
              <a:rPr lang="en-GB" sz="2000" dirty="0"/>
              <a:t>In the case of </a:t>
            </a:r>
            <a:r>
              <a:rPr lang="en-US" sz="2000" dirty="0"/>
              <a:t>650V rated MOSFET, it is typical to set </a:t>
            </a:r>
            <a:r>
              <a:rPr lang="en-US" sz="2000" i="1" dirty="0" err="1"/>
              <a:t>Dmax</a:t>
            </a:r>
            <a:r>
              <a:rPr lang="en-US" sz="2000" i="1" dirty="0"/>
              <a:t> </a:t>
            </a:r>
            <a:r>
              <a:rPr lang="en-US" sz="2000" dirty="0"/>
              <a:t>to be 0.45~0.5 for an universal input range application.</a:t>
            </a:r>
          </a:p>
          <a:p>
            <a:endParaRPr lang="en-GB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560668C-B3AB-438E-8137-C0546FA56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1" y="2038499"/>
            <a:ext cx="2905530" cy="49536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43DE708-53CE-4A75-B731-E234C287C074}"/>
              </a:ext>
            </a:extLst>
          </p:cNvPr>
          <p:cNvSpPr txBox="1"/>
          <p:nvPr/>
        </p:nvSpPr>
        <p:spPr>
          <a:xfrm>
            <a:off x="5792895" y="2567862"/>
            <a:ext cx="5140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%% Determination of Maximum Duty Cycle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D_max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0.45 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for CCM mode, it is bigger than 0.5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V_Ro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D_max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/(1-D_max))*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V_dc_min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V_ds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V_dc_max+V_Ro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E00ADB71-A7A7-4088-8B91-6D87B2880B76}"/>
                  </a:ext>
                </a:extLst>
              </p:cNvPr>
              <p:cNvSpPr txBox="1"/>
              <p:nvPr/>
            </p:nvSpPr>
            <p:spPr>
              <a:xfrm>
                <a:off x="6738150" y="4162284"/>
                <a:ext cx="1882067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𝑜𝑝𝑒𝑟𝑎𝑡𝑖𝑜𝑛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0.35</a:t>
                </a:r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E00ADB71-A7A7-4088-8B91-6D87B288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150" y="4162284"/>
                <a:ext cx="1882067" cy="298415"/>
              </a:xfrm>
              <a:prstGeom prst="rect">
                <a:avLst/>
              </a:prstGeom>
              <a:blipFill>
                <a:blip r:embed="rId3"/>
                <a:stretch>
                  <a:fillRect l="-4207" t="-24490" b="-40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6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A00FB9-16C1-44CD-899A-607F5D06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Magnetizing Inductance (</a:t>
            </a:r>
            <a:r>
              <a:rPr lang="en-US" dirty="0" err="1"/>
              <a:t>Lm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2D6E718-8827-4B37-81EB-5DB8EB550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470"/>
            <a:ext cx="2857899" cy="53347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6B88C26-1BC1-4E9A-83DF-95EC74F6A1A3}"/>
              </a:ext>
            </a:extLst>
          </p:cNvPr>
          <p:cNvSpPr txBox="1"/>
          <p:nvPr/>
        </p:nvSpPr>
        <p:spPr>
          <a:xfrm>
            <a:off x="838200" y="2798680"/>
            <a:ext cx="5163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%% </a:t>
            </a:r>
            <a:r>
              <a:rPr lang="en-GB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Lm</a:t>
            </a:r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Determination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f_s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40000;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Switching </a:t>
            </a:r>
            <a:r>
              <a:rPr lang="en-US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Frequecny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Hertz</a:t>
            </a:r>
          </a:p>
          <a:p>
            <a:r>
              <a:rPr lang="da-DK" sz="1200" dirty="0">
                <a:solidFill>
                  <a:srgbClr val="000000"/>
                </a:solidFill>
                <a:latin typeface="Courier New" panose="02070309020205020404" pitchFamily="49" charset="0"/>
              </a:rPr>
              <a:t>K_f= 1; </a:t>
            </a:r>
            <a:r>
              <a:rPr lang="da-DK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for ccm 0.25-0.50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L_m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((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V_dc_min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D_max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)^2)/(2*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Input_power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f_s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K_f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*1e3; </a:t>
            </a:r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GB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mili</a:t>
            </a:r>
            <a:r>
              <a:rPr lang="en-GB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Henry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'% f </a:t>
            </a:r>
            <a:r>
              <a:rPr lang="en-GB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mH</a:t>
            </a:r>
            <a:r>
              <a:rPr lang="en-GB" sz="1200" dirty="0">
                <a:solidFill>
                  <a:srgbClr val="A020F0"/>
                </a:solidFill>
                <a:latin typeface="Courier New" panose="02070309020205020404" pitchFamily="49" charset="0"/>
              </a:rPr>
              <a:t> \n'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L_m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L_m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L_m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*1e-3;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F0D8336F-25E3-4DDF-A540-4736D6771189}"/>
                  </a:ext>
                </a:extLst>
              </p:cNvPr>
              <p:cNvSpPr txBox="1"/>
              <p:nvPr/>
            </p:nvSpPr>
            <p:spPr>
              <a:xfrm>
                <a:off x="6640495" y="3248622"/>
                <a:ext cx="18820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10.6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F0D8336F-25E3-4DDF-A540-4736D6771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95" y="3248622"/>
                <a:ext cx="1882067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B43BE9C8-A946-4A07-AC83-9E46BDF49DBF}"/>
                  </a:ext>
                </a:extLst>
              </p:cNvPr>
              <p:cNvSpPr txBox="1"/>
              <p:nvPr/>
            </p:nvSpPr>
            <p:spPr>
              <a:xfrm>
                <a:off x="6640494" y="2798680"/>
                <a:ext cx="18820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kHz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B43BE9C8-A946-4A07-AC83-9E46BDF49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94" y="2798680"/>
                <a:ext cx="1882067" cy="276999"/>
              </a:xfrm>
              <a:prstGeom prst="rect">
                <a:avLst/>
              </a:prstGeom>
              <a:blipFill>
                <a:blip r:embed="rId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53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044EE76-D366-4F4A-A5D6-1F599778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Turns Ratio and Core Selection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79059EA-8AC5-4601-9D21-1F6DAA0A0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95"/>
          <a:stretch/>
        </p:blipFill>
        <p:spPr>
          <a:xfrm>
            <a:off x="736155" y="1402134"/>
            <a:ext cx="2886478" cy="1898989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167C494-803C-41D8-9391-C1CCBBAF76EC}"/>
              </a:ext>
            </a:extLst>
          </p:cNvPr>
          <p:cNvSpPr txBox="1"/>
          <p:nvPr/>
        </p:nvSpPr>
        <p:spPr>
          <a:xfrm>
            <a:off x="582031" y="3556878"/>
            <a:ext cx="4380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</a:rPr>
              <a:t>%% Calculation of peak current of FSP(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mosfet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</a:rPr>
              <a:t>, IGBT)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I_edc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Input_power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/(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V_dc_min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D_max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</a:rPr>
              <a:t>% average ...</a:t>
            </a:r>
          </a:p>
          <a:p>
            <a:r>
              <a:rPr lang="en-GB" sz="10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en-GB" sz="1000" dirty="0">
                <a:solidFill>
                  <a:srgbClr val="228B22"/>
                </a:solidFill>
                <a:latin typeface="Courier New" panose="02070309020205020404" pitchFamily="49" charset="0"/>
              </a:rPr>
              <a:t> switching amplifier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Delta_Ids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V_dc_min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D_max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)/(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L_m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f_s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Ids_Peak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I_edc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+(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Delta_Ids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/2);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Ids_rms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=sqrt((3*I_edc^2) + ((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Delta_Ids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/2)^2*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D_max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/2));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'%f %f \n'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Ids_Peak,Ids_rms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228B22"/>
                </a:solidFill>
                <a:latin typeface="Courier New" panose="02070309020205020404" pitchFamily="49" charset="0"/>
              </a:rPr>
              <a:t>%% Primary Side Turns Determination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Ae=233*1e-6; </a:t>
            </a:r>
            <a:r>
              <a:rPr lang="en-GB" sz="1000" dirty="0">
                <a:solidFill>
                  <a:srgbClr val="228B22"/>
                </a:solidFill>
                <a:latin typeface="Courier New" panose="02070309020205020404" pitchFamily="49" charset="0"/>
              </a:rPr>
              <a:t>% m^2  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B_sat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=0.3 ; </a:t>
            </a:r>
            <a:r>
              <a:rPr lang="en-GB" sz="1000" dirty="0">
                <a:solidFill>
                  <a:srgbClr val="228B22"/>
                </a:solidFill>
                <a:latin typeface="Courier New" panose="02070309020205020404" pitchFamily="49" charset="0"/>
              </a:rPr>
              <a:t>%Tesla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 ((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L_m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Ids_Peak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)/(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B_sat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*Ae));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pt-B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'%f \n'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N_p);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228B22"/>
                </a:solidFill>
                <a:latin typeface="Courier New" panose="02070309020205020404" pitchFamily="49" charset="0"/>
              </a:rPr>
              <a:t>%% Secondary Side Turn Ratio</a:t>
            </a:r>
          </a:p>
          <a:p>
            <a:r>
              <a:rPr lang="en-GB" sz="10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N_s= N_p/((V_Ro)/(15+0.7));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pt-B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'%f \n'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N_s);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DBE1877F-BBA7-44D3-9BAC-1A3F891EAD35}"/>
                  </a:ext>
                </a:extLst>
              </p:cNvPr>
              <p:cNvSpPr txBox="1"/>
              <p:nvPr/>
            </p:nvSpPr>
            <p:spPr>
              <a:xfrm>
                <a:off x="6096000" y="3301123"/>
                <a:ext cx="7907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45</a:t>
                </a:r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DBE1877F-BBA7-44D3-9BAC-1A3F891E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01123"/>
                <a:ext cx="790729" cy="298415"/>
              </a:xfrm>
              <a:prstGeom prst="rect">
                <a:avLst/>
              </a:prstGeom>
              <a:blipFill>
                <a:blip r:embed="rId3"/>
                <a:stretch>
                  <a:fillRect l="-10000" t="-25000" r="-16923" b="-4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BB9DBE67-1990-478D-816F-6AE4555C0B05}"/>
                  </a:ext>
                </a:extLst>
              </p:cNvPr>
              <p:cNvSpPr txBox="1"/>
              <p:nvPr/>
            </p:nvSpPr>
            <p:spPr>
              <a:xfrm>
                <a:off x="6165827" y="3660468"/>
                <a:ext cx="651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3</a:t>
                </a:r>
              </a:p>
            </p:txBody>
          </p:sp>
        </mc:Choice>
        <mc:Fallback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BB9DBE67-1990-478D-816F-6AE4555C0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827" y="3660468"/>
                <a:ext cx="651076" cy="276999"/>
              </a:xfrm>
              <a:prstGeom prst="rect">
                <a:avLst/>
              </a:prstGeom>
              <a:blipFill>
                <a:blip r:embed="rId4"/>
                <a:stretch>
                  <a:fillRect l="-12150" t="-28261" r="-2149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03ADF842-4393-4F54-B5C7-5E23C3D03C45}"/>
                  </a:ext>
                </a:extLst>
              </p:cNvPr>
              <p:cNvSpPr txBox="1"/>
              <p:nvPr/>
            </p:nvSpPr>
            <p:spPr>
              <a:xfrm>
                <a:off x="6171854" y="4059326"/>
                <a:ext cx="784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03ADF842-4393-4F54-B5C7-5E23C3D03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854" y="4059326"/>
                <a:ext cx="784702" cy="276999"/>
              </a:xfrm>
              <a:prstGeom prst="rect">
                <a:avLst/>
              </a:prstGeom>
              <a:blipFill>
                <a:blip r:embed="rId5"/>
                <a:stretch>
                  <a:fillRect l="-6202" r="-697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>
            <a:extLst>
              <a:ext uri="{FF2B5EF4-FFF2-40B4-BE49-F238E27FC236}">
                <a16:creationId xmlns:a16="http://schemas.microsoft.com/office/drawing/2014/main" id="{BDE037D1-D46D-49BC-90DC-BB3DA28C6B8F}"/>
              </a:ext>
            </a:extLst>
          </p:cNvPr>
          <p:cNvSpPr txBox="1"/>
          <p:nvPr/>
        </p:nvSpPr>
        <p:spPr>
          <a:xfrm>
            <a:off x="5375330" y="1899488"/>
            <a:ext cx="367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= </a:t>
            </a:r>
            <a:r>
              <a:rPr lang="en-GB" dirty="0"/>
              <a:t>0P45530EC (Ferrite E core)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884D5D-F475-4453-A340-0F5E6ABE162C}"/>
              </a:ext>
            </a:extLst>
          </p:cNvPr>
          <p:cNvSpPr txBox="1"/>
          <p:nvPr/>
        </p:nvSpPr>
        <p:spPr>
          <a:xfrm>
            <a:off x="5375330" y="2258339"/>
            <a:ext cx="28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loss = 1.4 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24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B46403A-1F1C-4F76-8D49-B7C0CA8B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selection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7A5065-45AE-4F21-AC88-1CF2D2DF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1851"/>
            <a:ext cx="8971625" cy="2766674"/>
          </a:xfrm>
        </p:spPr>
        <p:txBody>
          <a:bodyPr/>
          <a:lstStyle/>
          <a:p>
            <a:r>
              <a:rPr lang="en-US" dirty="0"/>
              <a:t>Skin depth	= 0.326mm</a:t>
            </a:r>
          </a:p>
          <a:p>
            <a:endParaRPr lang="en-US" dirty="0"/>
          </a:p>
          <a:p>
            <a:r>
              <a:rPr lang="en-US" dirty="0"/>
              <a:t>AWG 25-26</a:t>
            </a:r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8E5227-AD71-4553-B021-31B05A1C3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8108"/>
            <a:ext cx="286742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4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DD2CFF-1E9A-46E6-A09E-1AD6765A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114F29-E652-4568-A981-1185D4AB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4"/>
            <a:ext cx="10515600" cy="4351338"/>
          </a:xfrm>
        </p:spPr>
        <p:txBody>
          <a:bodyPr/>
          <a:lstStyle/>
          <a:p>
            <a:r>
              <a:rPr lang="en-GB" dirty="0"/>
              <a:t>TNY254 </a:t>
            </a:r>
          </a:p>
          <a:p>
            <a:endParaRPr lang="en-GB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FD61137-AB91-4256-AC33-A384F0350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7"/>
          <a:stretch/>
        </p:blipFill>
        <p:spPr>
          <a:xfrm>
            <a:off x="7009481" y="857326"/>
            <a:ext cx="4120846" cy="214839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A099FAA-BCE1-4626-B109-44B701A3C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7" y="2749463"/>
            <a:ext cx="6088822" cy="285904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0535075-8251-45F1-B2AA-FCF601690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98" y="3675475"/>
            <a:ext cx="2354813" cy="15569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28FDCEDB-5988-4B8F-AC4E-F81A620EA1F2}"/>
                  </a:ext>
                </a:extLst>
              </p:cNvPr>
              <p:cNvSpPr txBox="1"/>
              <p:nvPr/>
            </p:nvSpPr>
            <p:spPr>
              <a:xfrm>
                <a:off x="2434494" y="2142218"/>
                <a:ext cx="18820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44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kHz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28FDCEDB-5988-4B8F-AC4E-F81A620E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94" y="2142218"/>
                <a:ext cx="1882067" cy="276999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8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628</Words>
  <Application>Microsoft Office PowerPoint</Application>
  <PresentationFormat>Geniş ekran</PresentationFormat>
  <Paragraphs>82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Teması</vt:lpstr>
      <vt:lpstr> Anka Inc. Hardware Presentation</vt:lpstr>
      <vt:lpstr>Outline</vt:lpstr>
      <vt:lpstr>Design Procedure</vt:lpstr>
      <vt:lpstr>Rectifier and DC link Capacitor Design</vt:lpstr>
      <vt:lpstr>Mode selection: CCM or DCM</vt:lpstr>
      <vt:lpstr>Magnetizing Inductance (Lm)</vt:lpstr>
      <vt:lpstr>Turns Ratio and Core Selection</vt:lpstr>
      <vt:lpstr>Cable selection</vt:lpstr>
      <vt:lpstr>Controller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Anka Inc. Hardware Presentation</dc:title>
  <dc:creator>ROG</dc:creator>
  <cp:lastModifiedBy>ROG</cp:lastModifiedBy>
  <cp:revision>20</cp:revision>
  <dcterms:created xsi:type="dcterms:W3CDTF">2019-04-08T18:55:05Z</dcterms:created>
  <dcterms:modified xsi:type="dcterms:W3CDTF">2019-04-08T20:41:30Z</dcterms:modified>
</cp:coreProperties>
</file>