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4"/>
  </p:sldMasterIdLst>
  <p:notesMasterIdLst>
    <p:notesMasterId r:id="rId33"/>
  </p:notesMasterIdLst>
  <p:sldIdLst>
    <p:sldId id="256" r:id="rId5"/>
    <p:sldId id="257" r:id="rId6"/>
    <p:sldId id="259" r:id="rId7"/>
    <p:sldId id="274" r:id="rId8"/>
    <p:sldId id="281" r:id="rId9"/>
    <p:sldId id="260" r:id="rId10"/>
    <p:sldId id="275" r:id="rId11"/>
    <p:sldId id="276" r:id="rId12"/>
    <p:sldId id="277" r:id="rId13"/>
    <p:sldId id="278" r:id="rId14"/>
    <p:sldId id="279" r:id="rId15"/>
    <p:sldId id="280" r:id="rId16"/>
    <p:sldId id="282" r:id="rId17"/>
    <p:sldId id="258" r:id="rId18"/>
    <p:sldId id="270" r:id="rId19"/>
    <p:sldId id="261" r:id="rId20"/>
    <p:sldId id="271" r:id="rId21"/>
    <p:sldId id="263" r:id="rId22"/>
    <p:sldId id="266" r:id="rId23"/>
    <p:sldId id="272" r:id="rId24"/>
    <p:sldId id="286" r:id="rId25"/>
    <p:sldId id="287" r:id="rId26"/>
    <p:sldId id="284" r:id="rId27"/>
    <p:sldId id="267" r:id="rId28"/>
    <p:sldId id="285" r:id="rId29"/>
    <p:sldId id="283" r:id="rId30"/>
    <p:sldId id="269" r:id="rId31"/>
    <p:sldId id="265" r:id="rId3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4" roundtripDataSignature="AMtx7mi8k4vfTcigBOvi1GPtpHoS9j9jS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2" d="100"/>
          <a:sy n="92" d="100"/>
        </p:scale>
        <p:origin x="1186" y="7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customschemas.google.com/relationships/presentationmetadata" Target="meta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13364276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775677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644236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94" name="Google Shape;94;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336369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6471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904517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7"/>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6"/>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1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7"/>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1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9"/>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9"/>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10"/>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11"/>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11"/>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11"/>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1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1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14"/>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14"/>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1" name="Google Shape;61;p14"/>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2" name="Google Shape;62;p1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5"/>
          <p:cNvSpPr>
            <a:spLocks noGrp="1"/>
          </p:cNvSpPr>
          <p:nvPr>
            <p:ph type="pic" idx="2"/>
          </p:nvPr>
        </p:nvSpPr>
        <p:spPr>
          <a:xfrm>
            <a:off x="1792288" y="612775"/>
            <a:ext cx="5486400" cy="4114800"/>
          </a:xfrm>
          <a:prstGeom prst="rect">
            <a:avLst/>
          </a:prstGeom>
          <a:noFill/>
          <a:ln>
            <a:noFill/>
          </a:ln>
        </p:spPr>
      </p:sp>
      <p:sp>
        <p:nvSpPr>
          <p:cNvPr id="68" name="Google Shape;68;p15"/>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9" name="Google Shape;69;p1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2.jpeg"/></Relationships>
</file>

<file path=ppt/slides/_rels/slide1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ctrTitle"/>
          </p:nvPr>
        </p:nvSpPr>
        <p:spPr>
          <a:xfrm>
            <a:off x="685800" y="2175236"/>
            <a:ext cx="7772400" cy="14700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Calibri"/>
              <a:buNone/>
            </a:pPr>
            <a:r>
              <a:rPr lang="en-IN" sz="3200" b="1" kern="1800" dirty="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PELVIC URETERO JUNCTION OBSTRUCTION DETECTION USING DEEP LEARNING</a:t>
            </a:r>
            <a:endParaRPr sz="3200" dirty="0">
              <a:latin typeface="Times New Roman" panose="02020603050405020304" pitchFamily="18" charset="0"/>
              <a:cs typeface="Times New Roman" panose="02020603050405020304" pitchFamily="18" charset="0"/>
            </a:endParaRPr>
          </a:p>
        </p:txBody>
      </p:sp>
      <p:sp>
        <p:nvSpPr>
          <p:cNvPr id="89" name="Google Shape;89;p1"/>
          <p:cNvSpPr txBox="1">
            <a:spLocks noGrp="1"/>
          </p:cNvSpPr>
          <p:nvPr>
            <p:ph type="subTitle" idx="1"/>
          </p:nvPr>
        </p:nvSpPr>
        <p:spPr>
          <a:xfrm>
            <a:off x="4419514" y="4386263"/>
            <a:ext cx="4605337" cy="1981200"/>
          </a:xfrm>
          <a:prstGeom prst="rect">
            <a:avLst/>
          </a:prstGeom>
          <a:noFill/>
          <a:ln>
            <a:noFill/>
          </a:ln>
        </p:spPr>
        <p:txBody>
          <a:bodyPr spcFirstLastPara="1" wrap="square" lIns="91425" tIns="45700" rIns="91425" bIns="45700" anchor="t" anchorCtr="0">
            <a:noAutofit/>
          </a:bodyPr>
          <a:lstStyle/>
          <a:p>
            <a:pPr marL="0" indent="0">
              <a:spcBef>
                <a:spcPts val="0"/>
              </a:spcBef>
              <a:buSzPct val="100000"/>
            </a:pPr>
            <a:endParaRPr lang="en-US" sz="1600" b="1" dirty="0">
              <a:solidFill>
                <a:schemeClr val="tx1"/>
              </a:solidFill>
              <a:latin typeface="Times New Roman" panose="02020603050405020304" pitchFamily="18" charset="0"/>
              <a:cs typeface="Times New Roman" panose="02020603050405020304" pitchFamily="18" charset="0"/>
            </a:endParaRPr>
          </a:p>
          <a:p>
            <a:pPr marL="0" lvl="0" indent="0" algn="ctr" rtl="0">
              <a:spcBef>
                <a:spcPts val="0"/>
              </a:spcBef>
              <a:spcAft>
                <a:spcPts val="0"/>
              </a:spcAft>
              <a:buClr>
                <a:srgbClr val="888888"/>
              </a:buClr>
              <a:buSzPct val="100000"/>
              <a:buNone/>
            </a:pPr>
            <a:r>
              <a:rPr lang="en-US" sz="1600" b="1" dirty="0">
                <a:solidFill>
                  <a:schemeClr val="tx1"/>
                </a:solidFill>
                <a:latin typeface="Times New Roman" panose="02020603050405020304" pitchFamily="18" charset="0"/>
                <a:cs typeface="Times New Roman" panose="02020603050405020304" pitchFamily="18" charset="0"/>
              </a:rPr>
              <a:t>Student 1 Reg. No: RA2011003010088</a:t>
            </a:r>
            <a:endParaRPr sz="1600" b="1" dirty="0">
              <a:solidFill>
                <a:schemeClr val="tx1"/>
              </a:solidFill>
              <a:latin typeface="Times New Roman" panose="02020603050405020304" pitchFamily="18" charset="0"/>
              <a:cs typeface="Times New Roman" panose="02020603050405020304" pitchFamily="18" charset="0"/>
            </a:endParaRPr>
          </a:p>
          <a:p>
            <a:pPr marL="0" indent="0">
              <a:spcBef>
                <a:spcPts val="592"/>
              </a:spcBef>
              <a:buSzPct val="100000"/>
            </a:pPr>
            <a:r>
              <a:rPr lang="en-US" sz="1600" b="1" dirty="0">
                <a:solidFill>
                  <a:schemeClr val="tx1"/>
                </a:solidFill>
                <a:latin typeface="Times New Roman" panose="02020603050405020304" pitchFamily="18" charset="0"/>
                <a:cs typeface="Times New Roman" panose="02020603050405020304" pitchFamily="18" charset="0"/>
              </a:rPr>
              <a:t>Student 1 Name: Anshul Thakur</a:t>
            </a:r>
          </a:p>
          <a:p>
            <a:pPr marL="0" lvl="0" indent="0" algn="ctr" rtl="0">
              <a:spcBef>
                <a:spcPts val="592"/>
              </a:spcBef>
              <a:spcAft>
                <a:spcPts val="0"/>
              </a:spcAft>
              <a:buClr>
                <a:srgbClr val="888888"/>
              </a:buClr>
              <a:buSzPct val="100000"/>
              <a:buNone/>
            </a:pPr>
            <a:endParaRPr lang="en-US" sz="1600" b="1" dirty="0">
              <a:solidFill>
                <a:schemeClr val="tx1"/>
              </a:solidFill>
              <a:latin typeface="Times New Roman" panose="02020603050405020304" pitchFamily="18" charset="0"/>
              <a:cs typeface="Times New Roman" panose="02020603050405020304" pitchFamily="18" charset="0"/>
            </a:endParaRPr>
          </a:p>
          <a:p>
            <a:pPr marL="0" lvl="0" indent="0" algn="ctr" rtl="0">
              <a:spcBef>
                <a:spcPts val="592"/>
              </a:spcBef>
              <a:spcAft>
                <a:spcPts val="0"/>
              </a:spcAft>
              <a:buClr>
                <a:srgbClr val="888888"/>
              </a:buClr>
              <a:buSzPct val="100000"/>
              <a:buNone/>
            </a:pPr>
            <a:r>
              <a:rPr lang="en-US" sz="1600" b="1" dirty="0">
                <a:solidFill>
                  <a:schemeClr val="tx1"/>
                </a:solidFill>
                <a:latin typeface="Times New Roman" panose="02020603050405020304" pitchFamily="18" charset="0"/>
                <a:cs typeface="Times New Roman" panose="02020603050405020304" pitchFamily="18" charset="0"/>
              </a:rPr>
              <a:t>Student 2 Reg. No: RA2011003010094</a:t>
            </a:r>
          </a:p>
          <a:p>
            <a:pPr marL="0" lvl="0" indent="0">
              <a:spcBef>
                <a:spcPts val="592"/>
              </a:spcBef>
              <a:buSzPct val="100000"/>
            </a:pPr>
            <a:r>
              <a:rPr lang="en-US" sz="1600" b="1" dirty="0">
                <a:solidFill>
                  <a:schemeClr val="tx1"/>
                </a:solidFill>
                <a:latin typeface="Times New Roman" panose="02020603050405020304" pitchFamily="18" charset="0"/>
                <a:cs typeface="Times New Roman" panose="02020603050405020304" pitchFamily="18" charset="0"/>
              </a:rPr>
              <a:t>Student 2 Name: Ali Azam Kazmi</a:t>
            </a:r>
            <a:endParaRPr sz="1600" b="1" dirty="0">
              <a:solidFill>
                <a:schemeClr val="tx1"/>
              </a:solidFill>
              <a:latin typeface="Times New Roman" panose="02020603050405020304" pitchFamily="18" charset="0"/>
              <a:cs typeface="Times New Roman" panose="02020603050405020304" pitchFamily="18" charset="0"/>
            </a:endParaRPr>
          </a:p>
        </p:txBody>
      </p:sp>
      <p:pic>
        <p:nvPicPr>
          <p:cNvPr id="90" name="Google Shape;90;p1"/>
          <p:cNvPicPr preferRelativeResize="0"/>
          <p:nvPr/>
        </p:nvPicPr>
        <p:blipFill rotWithShape="1">
          <a:blip r:embed="rId3">
            <a:alphaModFix/>
          </a:blip>
          <a:srcRect/>
          <a:stretch/>
        </p:blipFill>
        <p:spPr>
          <a:xfrm>
            <a:off x="228600" y="553353"/>
            <a:ext cx="1735931" cy="755015"/>
          </a:xfrm>
          <a:prstGeom prst="rect">
            <a:avLst/>
          </a:prstGeom>
          <a:noFill/>
          <a:ln>
            <a:noFill/>
          </a:ln>
        </p:spPr>
      </p:pic>
      <p:sp>
        <p:nvSpPr>
          <p:cNvPr id="91" name="Google Shape;91;p1"/>
          <p:cNvSpPr/>
          <p:nvPr/>
        </p:nvSpPr>
        <p:spPr>
          <a:xfrm>
            <a:off x="1964531" y="569724"/>
            <a:ext cx="6172200" cy="120028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SRM INSTITUTE OF SCIENCE AND TECHNOLOGY </a:t>
            </a:r>
            <a:endParaRPr sz="18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ctr" rtl="0">
              <a:spcBef>
                <a:spcPts val="0"/>
              </a:spcBef>
              <a:spcAft>
                <a:spcPts val="0"/>
              </a:spcAft>
              <a:buNone/>
            </a:pPr>
            <a:r>
              <a:rPr lang="en-US" sz="1800"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SCHOOL OF COMPUTING</a:t>
            </a:r>
            <a:endParaRPr sz="18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ctr" rtl="0">
              <a:spcBef>
                <a:spcPts val="0"/>
              </a:spcBef>
              <a:spcAft>
                <a:spcPts val="0"/>
              </a:spcAft>
              <a:buNone/>
            </a:pPr>
            <a:r>
              <a:rPr lang="en-US" sz="1800"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DEPARTMENT OF COMPUTING TECHNOLOGIES</a:t>
            </a:r>
            <a:endParaRPr sz="18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ctr" rtl="0">
              <a:spcBef>
                <a:spcPts val="0"/>
              </a:spcBef>
              <a:spcAft>
                <a:spcPts val="0"/>
              </a:spcAft>
              <a:buNone/>
            </a:pPr>
            <a:r>
              <a:rPr lang="en-US" sz="1800"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18CSP109L - MAJOR PROJECT </a:t>
            </a:r>
            <a:endParaRPr sz="18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7" name="Google Shape;89;p1"/>
          <p:cNvSpPr txBox="1">
            <a:spLocks/>
          </p:cNvSpPr>
          <p:nvPr/>
        </p:nvSpPr>
        <p:spPr>
          <a:xfrm>
            <a:off x="286789" y="4386263"/>
            <a:ext cx="3471862" cy="168202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31800" algn="ctr" rtl="0">
              <a:lnSpc>
                <a:spcPct val="100000"/>
              </a:lnSpc>
              <a:spcBef>
                <a:spcPts val="640"/>
              </a:spcBef>
              <a:spcAft>
                <a:spcPts val="0"/>
              </a:spcAft>
              <a:buClr>
                <a:srgbClr val="888888"/>
              </a:buClr>
              <a:buSzPts val="3200"/>
              <a:buFont typeface="Arial"/>
              <a:buNone/>
              <a:defRPr sz="3200" b="0" i="0" u="none" strike="noStrike" cap="none">
                <a:solidFill>
                  <a:srgbClr val="888888"/>
                </a:solidFill>
                <a:latin typeface="Calibri"/>
                <a:ea typeface="Calibri"/>
                <a:cs typeface="Calibri"/>
                <a:sym typeface="Calibri"/>
              </a:defRPr>
            </a:lvl1pPr>
            <a:lvl2pPr marL="914400" marR="0" lvl="1" indent="-406400" algn="ctr" rtl="0">
              <a:lnSpc>
                <a:spcPct val="100000"/>
              </a:lnSpc>
              <a:spcBef>
                <a:spcPts val="560"/>
              </a:spcBef>
              <a:spcAft>
                <a:spcPts val="0"/>
              </a:spcAft>
              <a:buClr>
                <a:srgbClr val="888888"/>
              </a:buClr>
              <a:buSzPts val="2800"/>
              <a:buFont typeface="Arial"/>
              <a:buNone/>
              <a:defRPr sz="2800" b="0" i="0" u="none" strike="noStrike" cap="none">
                <a:solidFill>
                  <a:srgbClr val="888888"/>
                </a:solidFill>
                <a:latin typeface="Calibri"/>
                <a:ea typeface="Calibri"/>
                <a:cs typeface="Calibri"/>
                <a:sym typeface="Calibri"/>
              </a:defRPr>
            </a:lvl2pPr>
            <a:lvl3pPr marL="1371600" marR="0" lvl="2" indent="-381000" algn="ctr" rtl="0">
              <a:lnSpc>
                <a:spcPct val="100000"/>
              </a:lnSpc>
              <a:spcBef>
                <a:spcPts val="48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3pPr>
            <a:lvl4pPr marL="1828800" marR="0" lvl="3"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4pPr>
            <a:lvl5pPr marL="2286000" marR="0" lvl="4"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5pPr>
            <a:lvl6pPr marL="2743200" marR="0" lvl="5"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6pPr>
            <a:lvl7pPr marL="3200400" marR="0" lvl="6"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7pPr>
            <a:lvl8pPr marL="3657600" marR="0" lvl="7"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8pPr>
            <a:lvl9pPr marL="4114800" marR="0" lvl="8"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9pPr>
          </a:lstStyle>
          <a:p>
            <a:pPr marL="0" indent="0">
              <a:lnSpc>
                <a:spcPct val="170000"/>
              </a:lnSpc>
              <a:spcBef>
                <a:spcPts val="592"/>
              </a:spcBef>
              <a:buSzPct val="100000"/>
            </a:pPr>
            <a:r>
              <a:rPr lang="en-US" sz="1600" b="1" dirty="0">
                <a:solidFill>
                  <a:schemeClr val="tx1"/>
                </a:solidFill>
                <a:latin typeface="Times New Roman" panose="02020603050405020304" pitchFamily="18" charset="0"/>
                <a:cs typeface="Times New Roman" panose="02020603050405020304" pitchFamily="18" charset="0"/>
              </a:rPr>
              <a:t>Guide name: Mrs. </a:t>
            </a:r>
            <a:r>
              <a:rPr lang="en-US" sz="1600" b="1" dirty="0" err="1">
                <a:solidFill>
                  <a:schemeClr val="tx1"/>
                </a:solidFill>
                <a:latin typeface="Times New Roman" panose="02020603050405020304" pitchFamily="18" charset="0"/>
                <a:cs typeface="Times New Roman" panose="02020603050405020304" pitchFamily="18" charset="0"/>
              </a:rPr>
              <a:t>Divya</a:t>
            </a:r>
            <a:r>
              <a:rPr lang="en-US" sz="1600" b="1" dirty="0">
                <a:solidFill>
                  <a:schemeClr val="tx1"/>
                </a:solidFill>
                <a:latin typeface="Times New Roman" panose="02020603050405020304" pitchFamily="18" charset="0"/>
                <a:cs typeface="Times New Roman" panose="02020603050405020304" pitchFamily="18" charset="0"/>
              </a:rPr>
              <a:t> Mohan </a:t>
            </a:r>
          </a:p>
          <a:p>
            <a:pPr marL="0" indent="0">
              <a:lnSpc>
                <a:spcPct val="170000"/>
              </a:lnSpc>
              <a:spcBef>
                <a:spcPts val="592"/>
              </a:spcBef>
              <a:buSzPct val="100000"/>
            </a:pPr>
            <a:r>
              <a:rPr lang="en-US" sz="1600" b="1" dirty="0">
                <a:solidFill>
                  <a:schemeClr val="tx1"/>
                </a:solidFill>
                <a:latin typeface="Times New Roman" panose="02020603050405020304" pitchFamily="18" charset="0"/>
                <a:cs typeface="Times New Roman" panose="02020603050405020304" pitchFamily="18" charset="0"/>
              </a:rPr>
              <a:t>Designation: Assistant Professor</a:t>
            </a:r>
            <a:br>
              <a:rPr lang="en-US" sz="1600" b="1" dirty="0">
                <a:solidFill>
                  <a:schemeClr val="tx1"/>
                </a:solidFill>
                <a:latin typeface="Times New Roman" panose="02020603050405020304" pitchFamily="18" charset="0"/>
                <a:cs typeface="Times New Roman" panose="02020603050405020304" pitchFamily="18" charset="0"/>
              </a:rPr>
            </a:br>
            <a:r>
              <a:rPr lang="en-US" sz="1600" b="1" dirty="0">
                <a:solidFill>
                  <a:schemeClr val="tx1"/>
                </a:solidFill>
                <a:latin typeface="Times New Roman" panose="02020603050405020304" pitchFamily="18" charset="0"/>
                <a:cs typeface="Times New Roman" panose="02020603050405020304" pitchFamily="18" charset="0"/>
              </a:rPr>
              <a:t>Department: Computing Technologies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7665D-5E0B-F46F-AFD7-240476E79AD3}"/>
              </a:ext>
            </a:extLst>
          </p:cNvPr>
          <p:cNvSpPr>
            <a:spLocks noGrp="1"/>
          </p:cNvSpPr>
          <p:nvPr>
            <p:ph type="title"/>
          </p:nvPr>
        </p:nvSpPr>
        <p:spPr/>
        <p:txBody>
          <a:bodyPr>
            <a:normAutofit/>
          </a:bodyPr>
          <a:lstStyle/>
          <a:p>
            <a:pPr algn="r"/>
            <a:r>
              <a:rPr lang="en-IN" sz="1600" b="1" kern="1800" dirty="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PELVIC URETERO JUNCTION OBSTRUCTION DETECTION </a:t>
            </a:r>
            <a:br>
              <a:rPr lang="en-IN" sz="1600" b="1" kern="1800" dirty="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IN" sz="1600" b="1" kern="1800" dirty="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USING DEEP LEARNING</a:t>
            </a:r>
            <a:endParaRPr lang="en-IN" sz="1600" dirty="0"/>
          </a:p>
        </p:txBody>
      </p:sp>
      <p:sp>
        <p:nvSpPr>
          <p:cNvPr id="3" name="Text Placeholder 2">
            <a:extLst>
              <a:ext uri="{FF2B5EF4-FFF2-40B4-BE49-F238E27FC236}">
                <a16:creationId xmlns:a16="http://schemas.microsoft.com/office/drawing/2014/main" id="{8FCC69EB-992A-CAE8-94B3-2CAF2706C73B}"/>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4DFF639B-AF69-73E2-2DC5-E1A7FD438AD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graphicFrame>
        <p:nvGraphicFramePr>
          <p:cNvPr id="5" name="Table 5">
            <a:extLst>
              <a:ext uri="{FF2B5EF4-FFF2-40B4-BE49-F238E27FC236}">
                <a16:creationId xmlns:a16="http://schemas.microsoft.com/office/drawing/2014/main" id="{26A725C6-A73D-FC45-752D-6BEB51B4615E}"/>
              </a:ext>
            </a:extLst>
          </p:cNvPr>
          <p:cNvGraphicFramePr>
            <a:graphicFrameLocks noGrp="1"/>
          </p:cNvGraphicFramePr>
          <p:nvPr>
            <p:extLst>
              <p:ext uri="{D42A27DB-BD31-4B8C-83A1-F6EECF244321}">
                <p14:modId xmlns:p14="http://schemas.microsoft.com/office/powerpoint/2010/main" val="378016068"/>
              </p:ext>
            </p:extLst>
          </p:nvPr>
        </p:nvGraphicFramePr>
        <p:xfrm>
          <a:off x="1571105" y="2481456"/>
          <a:ext cx="6048892" cy="2776344"/>
        </p:xfrm>
        <a:graphic>
          <a:graphicData uri="http://schemas.openxmlformats.org/drawingml/2006/table">
            <a:tbl>
              <a:tblPr firstRow="1" bandRow="1">
                <a:tableStyleId>{5C22544A-7EE6-4342-B048-85BDC9FD1C3A}</a:tableStyleId>
              </a:tblPr>
              <a:tblGrid>
                <a:gridCol w="1398247">
                  <a:extLst>
                    <a:ext uri="{9D8B030D-6E8A-4147-A177-3AD203B41FA5}">
                      <a16:colId xmlns:a16="http://schemas.microsoft.com/office/drawing/2014/main" val="650171279"/>
                    </a:ext>
                  </a:extLst>
                </a:gridCol>
                <a:gridCol w="1550215">
                  <a:extLst>
                    <a:ext uri="{9D8B030D-6E8A-4147-A177-3AD203B41FA5}">
                      <a16:colId xmlns:a16="http://schemas.microsoft.com/office/drawing/2014/main" val="3835808153"/>
                    </a:ext>
                  </a:extLst>
                </a:gridCol>
                <a:gridCol w="1550215">
                  <a:extLst>
                    <a:ext uri="{9D8B030D-6E8A-4147-A177-3AD203B41FA5}">
                      <a16:colId xmlns:a16="http://schemas.microsoft.com/office/drawing/2014/main" val="614831924"/>
                    </a:ext>
                  </a:extLst>
                </a:gridCol>
                <a:gridCol w="1550215">
                  <a:extLst>
                    <a:ext uri="{9D8B030D-6E8A-4147-A177-3AD203B41FA5}">
                      <a16:colId xmlns:a16="http://schemas.microsoft.com/office/drawing/2014/main" val="867175096"/>
                    </a:ext>
                  </a:extLst>
                </a:gridCol>
              </a:tblGrid>
              <a:tr h="810845">
                <a:tc>
                  <a:txBody>
                    <a:bodyPr/>
                    <a:lstStyle/>
                    <a:p>
                      <a:pPr algn="ctr"/>
                      <a:endParaRPr lang="en-IN" dirty="0">
                        <a:latin typeface="Times New Roman" panose="02020603050405020304" pitchFamily="18" charset="0"/>
                        <a:cs typeface="Times New Roman" panose="02020603050405020304" pitchFamily="18" charset="0"/>
                      </a:endParaRPr>
                    </a:p>
                    <a:p>
                      <a:pPr algn="ctr"/>
                      <a:r>
                        <a:rPr lang="en-IN" dirty="0">
                          <a:latin typeface="Times New Roman" panose="02020603050405020304" pitchFamily="18" charset="0"/>
                          <a:cs typeface="Times New Roman" panose="02020603050405020304" pitchFamily="18" charset="0"/>
                        </a:rPr>
                        <a:t>Title</a:t>
                      </a:r>
                    </a:p>
                  </a:txBody>
                  <a:tcPr/>
                </a:tc>
                <a:tc>
                  <a:txBody>
                    <a:bodyPr/>
                    <a:lstStyle/>
                    <a:p>
                      <a:pPr algn="ctr"/>
                      <a:endParaRPr lang="en-IN" dirty="0">
                        <a:latin typeface="Times New Roman" panose="02020603050405020304" pitchFamily="18" charset="0"/>
                        <a:cs typeface="Times New Roman" panose="02020603050405020304" pitchFamily="18" charset="0"/>
                      </a:endParaRPr>
                    </a:p>
                    <a:p>
                      <a:pPr algn="ctr"/>
                      <a:r>
                        <a:rPr lang="en-IN" dirty="0">
                          <a:latin typeface="Times New Roman" panose="02020603050405020304" pitchFamily="18" charset="0"/>
                          <a:cs typeface="Times New Roman" panose="02020603050405020304" pitchFamily="18" charset="0"/>
                        </a:rPr>
                        <a:t>Algorithms  and Techniques</a:t>
                      </a:r>
                    </a:p>
                  </a:txBody>
                  <a:tcPr/>
                </a:tc>
                <a:tc>
                  <a:txBody>
                    <a:bodyPr/>
                    <a:lstStyle/>
                    <a:p>
                      <a:pPr algn="ctr"/>
                      <a:endParaRPr lang="en-IN" dirty="0">
                        <a:latin typeface="Times New Roman" panose="02020603050405020304" pitchFamily="18" charset="0"/>
                        <a:cs typeface="Times New Roman" panose="02020603050405020304" pitchFamily="18" charset="0"/>
                      </a:endParaRPr>
                    </a:p>
                    <a:p>
                      <a:pPr algn="ctr"/>
                      <a:r>
                        <a:rPr lang="en-IN" dirty="0">
                          <a:latin typeface="Times New Roman" panose="02020603050405020304" pitchFamily="18" charset="0"/>
                          <a:cs typeface="Times New Roman" panose="02020603050405020304" pitchFamily="18" charset="0"/>
                        </a:rPr>
                        <a:t>Advantages</a:t>
                      </a:r>
                    </a:p>
                  </a:txBody>
                  <a:tcPr/>
                </a:tc>
                <a:tc>
                  <a:txBody>
                    <a:bodyPr/>
                    <a:lstStyle/>
                    <a:p>
                      <a:pPr algn="ctr"/>
                      <a:endParaRPr lang="en-IN" dirty="0">
                        <a:latin typeface="Times New Roman" panose="02020603050405020304" pitchFamily="18" charset="0"/>
                        <a:cs typeface="Times New Roman" panose="02020603050405020304" pitchFamily="18" charset="0"/>
                      </a:endParaRPr>
                    </a:p>
                    <a:p>
                      <a:pPr algn="ctr"/>
                      <a:r>
                        <a:rPr lang="en-IN" dirty="0">
                          <a:latin typeface="Times New Roman" panose="02020603050405020304" pitchFamily="18" charset="0"/>
                          <a:cs typeface="Times New Roman" panose="02020603050405020304" pitchFamily="18" charset="0"/>
                        </a:rPr>
                        <a:t>Disadvantages</a:t>
                      </a:r>
                    </a:p>
                  </a:txBody>
                  <a:tcPr/>
                </a:tc>
                <a:extLst>
                  <a:ext uri="{0D108BD9-81ED-4DB2-BD59-A6C34878D82A}">
                    <a16:rowId xmlns:a16="http://schemas.microsoft.com/office/drawing/2014/main" val="2714939999"/>
                  </a:ext>
                </a:extLst>
              </a:tr>
              <a:tr h="1965499">
                <a:tc>
                  <a:txBody>
                    <a:bodyPr/>
                    <a:lstStyle/>
                    <a:p>
                      <a:r>
                        <a:rPr lang="en-US" sz="1200" b="0" i="0" u="none" strike="noStrike" cap="none" dirty="0">
                          <a:solidFill>
                            <a:schemeClr val="dk1"/>
                          </a:solidFill>
                          <a:effectLst/>
                          <a:latin typeface="+mn-lt"/>
                          <a:ea typeface="+mn-ea"/>
                          <a:cs typeface="+mn-cs"/>
                          <a:sym typeface="Arial"/>
                        </a:rPr>
                        <a:t>[5]"Magnetic Resonance Urography (MRU) for UPJ Obstruction Evaluation"</a:t>
                      </a:r>
                      <a:endParaRPr lang="en-IN" sz="1200" dirty="0"/>
                    </a:p>
                  </a:txBody>
                  <a:tcPr/>
                </a:tc>
                <a:tc>
                  <a:txBody>
                    <a:bodyPr/>
                    <a:lstStyle/>
                    <a:p>
                      <a:r>
                        <a:rPr lang="en-US" sz="1200" b="0" i="0" u="none" strike="noStrike" cap="none" dirty="0">
                          <a:solidFill>
                            <a:schemeClr val="dk1"/>
                          </a:solidFill>
                          <a:effectLst/>
                          <a:latin typeface="+mn-lt"/>
                          <a:ea typeface="+mn-ea"/>
                          <a:cs typeface="+mn-cs"/>
                          <a:sym typeface="Arial"/>
                        </a:rPr>
                        <a:t>MRU uses magnetic resonance imaging (MRI) to visualize the urinary tract. </a:t>
                      </a:r>
                      <a:endParaRPr lang="en-IN" sz="1200" dirty="0"/>
                    </a:p>
                  </a:txBody>
                  <a:tcPr/>
                </a:tc>
                <a:tc>
                  <a:txBody>
                    <a:bodyPr/>
                    <a:lstStyle/>
                    <a:p>
                      <a:r>
                        <a:rPr lang="en-US" sz="1200" b="0" i="0" u="none" strike="noStrike" cap="none" dirty="0">
                          <a:solidFill>
                            <a:schemeClr val="dk1"/>
                          </a:solidFill>
                          <a:effectLst/>
                          <a:latin typeface="+mn-lt"/>
                          <a:ea typeface="+mn-ea"/>
                          <a:cs typeface="+mn-cs"/>
                          <a:sym typeface="Arial"/>
                        </a:rPr>
                        <a:t>High-resolution images: It offers excellent soft tissue contrast for identifying obstructions and abnormalities.</a:t>
                      </a:r>
                    </a:p>
                    <a:p>
                      <a:endParaRPr lang="en-IN" sz="1200" dirty="0"/>
                    </a:p>
                  </a:txBody>
                  <a:tcPr/>
                </a:tc>
                <a:tc>
                  <a:txBody>
                    <a:bodyPr/>
                    <a:lstStyle/>
                    <a:p>
                      <a:r>
                        <a:rPr lang="en-US" sz="1200" b="0" i="0" u="none" strike="noStrike" cap="none" dirty="0">
                          <a:solidFill>
                            <a:schemeClr val="dk1"/>
                          </a:solidFill>
                          <a:effectLst/>
                          <a:latin typeface="+mn-lt"/>
                          <a:ea typeface="+mn-ea"/>
                          <a:cs typeface="+mn-cs"/>
                          <a:sym typeface="Arial"/>
                        </a:rPr>
                        <a:t>Limited availability: MRU may not be as widely available as other imaging modalities like ultrasound and CT </a:t>
                      </a:r>
                      <a:r>
                        <a:rPr lang="en-US" sz="1200" b="0" i="0" u="none" strike="noStrike" cap="none" dirty="0" err="1">
                          <a:solidFill>
                            <a:schemeClr val="dk1"/>
                          </a:solidFill>
                          <a:effectLst/>
                          <a:latin typeface="+mn-lt"/>
                          <a:ea typeface="+mn-ea"/>
                          <a:cs typeface="+mn-cs"/>
                          <a:sym typeface="Arial"/>
                        </a:rPr>
                        <a:t>scans.Cost</a:t>
                      </a:r>
                      <a:endParaRPr lang="en-IN" sz="1200" dirty="0"/>
                    </a:p>
                  </a:txBody>
                  <a:tcPr/>
                </a:tc>
                <a:extLst>
                  <a:ext uri="{0D108BD9-81ED-4DB2-BD59-A6C34878D82A}">
                    <a16:rowId xmlns:a16="http://schemas.microsoft.com/office/drawing/2014/main" val="3879834565"/>
                  </a:ext>
                </a:extLst>
              </a:tr>
            </a:tbl>
          </a:graphicData>
        </a:graphic>
      </p:graphicFrame>
      <p:pic>
        <p:nvPicPr>
          <p:cNvPr id="6" name="Google Shape;98;p2">
            <a:extLst>
              <a:ext uri="{FF2B5EF4-FFF2-40B4-BE49-F238E27FC236}">
                <a16:creationId xmlns:a16="http://schemas.microsoft.com/office/drawing/2014/main" id="{669AB9C7-8C27-C3B6-B078-0B52BACBA5DF}"/>
              </a:ext>
            </a:extLst>
          </p:cNvPr>
          <p:cNvPicPr preferRelativeResize="0"/>
          <p:nvPr/>
        </p:nvPicPr>
        <p:blipFill rotWithShape="1">
          <a:blip r:embed="rId2">
            <a:alphaModFix/>
          </a:blip>
          <a:srcRect/>
          <a:stretch/>
        </p:blipFill>
        <p:spPr>
          <a:xfrm>
            <a:off x="338328" y="468630"/>
            <a:ext cx="2237740" cy="755015"/>
          </a:xfrm>
          <a:prstGeom prst="rect">
            <a:avLst/>
          </a:prstGeom>
          <a:noFill/>
          <a:ln>
            <a:noFill/>
          </a:ln>
        </p:spPr>
      </p:pic>
    </p:spTree>
    <p:extLst>
      <p:ext uri="{BB962C8B-B14F-4D97-AF65-F5344CB8AC3E}">
        <p14:creationId xmlns:p14="http://schemas.microsoft.com/office/powerpoint/2010/main" val="22305143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973BA-8BAD-4D72-DF1A-360C2E893CF2}"/>
              </a:ext>
            </a:extLst>
          </p:cNvPr>
          <p:cNvSpPr>
            <a:spLocks noGrp="1"/>
          </p:cNvSpPr>
          <p:nvPr>
            <p:ph type="title"/>
          </p:nvPr>
        </p:nvSpPr>
        <p:spPr/>
        <p:txBody>
          <a:bodyPr>
            <a:normAutofit/>
          </a:bodyPr>
          <a:lstStyle/>
          <a:p>
            <a:pPr algn="r"/>
            <a:r>
              <a:rPr lang="en-IN" sz="1600" b="1" kern="1800" dirty="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PELVIC URETERO JUNCTION OBSTRUCTION DETECTION </a:t>
            </a:r>
            <a:br>
              <a:rPr lang="en-IN" sz="1600" b="1" kern="1800" dirty="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IN" sz="1600" b="1" kern="1800" dirty="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USING DEEP LEARNING</a:t>
            </a:r>
            <a:endParaRPr lang="en-IN" sz="1600" dirty="0"/>
          </a:p>
        </p:txBody>
      </p:sp>
      <p:sp>
        <p:nvSpPr>
          <p:cNvPr id="3" name="Text Placeholder 2">
            <a:extLst>
              <a:ext uri="{FF2B5EF4-FFF2-40B4-BE49-F238E27FC236}">
                <a16:creationId xmlns:a16="http://schemas.microsoft.com/office/drawing/2014/main" id="{4C507013-89FA-EDA2-6FEF-DDC24CC89EFA}"/>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B4FE9502-C6FC-BCE2-6D72-2A1CAEF63A9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graphicFrame>
        <p:nvGraphicFramePr>
          <p:cNvPr id="5" name="Table 5">
            <a:extLst>
              <a:ext uri="{FF2B5EF4-FFF2-40B4-BE49-F238E27FC236}">
                <a16:creationId xmlns:a16="http://schemas.microsoft.com/office/drawing/2014/main" id="{F9C2939C-BF24-A9EF-0587-2501D7D924E3}"/>
              </a:ext>
            </a:extLst>
          </p:cNvPr>
          <p:cNvGraphicFramePr>
            <a:graphicFrameLocks noGrp="1"/>
          </p:cNvGraphicFramePr>
          <p:nvPr>
            <p:extLst>
              <p:ext uri="{D42A27DB-BD31-4B8C-83A1-F6EECF244321}">
                <p14:modId xmlns:p14="http://schemas.microsoft.com/office/powerpoint/2010/main" val="3770814342"/>
              </p:ext>
            </p:extLst>
          </p:nvPr>
        </p:nvGraphicFramePr>
        <p:xfrm>
          <a:off x="1524000" y="2207738"/>
          <a:ext cx="6096000" cy="3328538"/>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1310188792"/>
                    </a:ext>
                  </a:extLst>
                </a:gridCol>
                <a:gridCol w="1524000">
                  <a:extLst>
                    <a:ext uri="{9D8B030D-6E8A-4147-A177-3AD203B41FA5}">
                      <a16:colId xmlns:a16="http://schemas.microsoft.com/office/drawing/2014/main" val="3315724216"/>
                    </a:ext>
                  </a:extLst>
                </a:gridCol>
                <a:gridCol w="1524000">
                  <a:extLst>
                    <a:ext uri="{9D8B030D-6E8A-4147-A177-3AD203B41FA5}">
                      <a16:colId xmlns:a16="http://schemas.microsoft.com/office/drawing/2014/main" val="3585744269"/>
                    </a:ext>
                  </a:extLst>
                </a:gridCol>
                <a:gridCol w="1524000">
                  <a:extLst>
                    <a:ext uri="{9D8B030D-6E8A-4147-A177-3AD203B41FA5}">
                      <a16:colId xmlns:a16="http://schemas.microsoft.com/office/drawing/2014/main" val="376947564"/>
                    </a:ext>
                  </a:extLst>
                </a:gridCol>
              </a:tblGrid>
              <a:tr h="786101">
                <a:tc>
                  <a:txBody>
                    <a:bodyPr/>
                    <a:lstStyle/>
                    <a:p>
                      <a:pPr algn="ctr"/>
                      <a:endParaRPr lang="en-IN" dirty="0">
                        <a:latin typeface="Times New Roman" panose="02020603050405020304" pitchFamily="18" charset="0"/>
                        <a:cs typeface="Times New Roman" panose="02020603050405020304" pitchFamily="18" charset="0"/>
                      </a:endParaRPr>
                    </a:p>
                    <a:p>
                      <a:pPr algn="ctr"/>
                      <a:r>
                        <a:rPr lang="en-IN" dirty="0">
                          <a:latin typeface="Times New Roman" panose="02020603050405020304" pitchFamily="18" charset="0"/>
                          <a:cs typeface="Times New Roman" panose="02020603050405020304" pitchFamily="18" charset="0"/>
                        </a:rPr>
                        <a:t>Title </a:t>
                      </a:r>
                    </a:p>
                  </a:txBody>
                  <a:tcPr/>
                </a:tc>
                <a:tc>
                  <a:txBody>
                    <a:bodyPr/>
                    <a:lstStyle/>
                    <a:p>
                      <a:pPr algn="ctr"/>
                      <a:endParaRPr lang="en-IN" dirty="0">
                        <a:latin typeface="Times New Roman" panose="02020603050405020304" pitchFamily="18" charset="0"/>
                        <a:cs typeface="Times New Roman" panose="02020603050405020304" pitchFamily="18" charset="0"/>
                      </a:endParaRPr>
                    </a:p>
                    <a:p>
                      <a:pPr algn="ctr"/>
                      <a:r>
                        <a:rPr lang="en-IN" dirty="0">
                          <a:latin typeface="Times New Roman" panose="02020603050405020304" pitchFamily="18" charset="0"/>
                          <a:cs typeface="Times New Roman" panose="02020603050405020304" pitchFamily="18" charset="0"/>
                        </a:rPr>
                        <a:t>Algorithms and Techniques</a:t>
                      </a:r>
                    </a:p>
                  </a:txBody>
                  <a:tcPr/>
                </a:tc>
                <a:tc>
                  <a:txBody>
                    <a:bodyPr/>
                    <a:lstStyle/>
                    <a:p>
                      <a:pPr algn="ctr"/>
                      <a:endParaRPr lang="en-IN" dirty="0">
                        <a:latin typeface="Times New Roman" panose="02020603050405020304" pitchFamily="18" charset="0"/>
                        <a:cs typeface="Times New Roman" panose="02020603050405020304" pitchFamily="18" charset="0"/>
                      </a:endParaRPr>
                    </a:p>
                    <a:p>
                      <a:pPr algn="ctr"/>
                      <a:r>
                        <a:rPr lang="en-IN" dirty="0">
                          <a:latin typeface="Times New Roman" panose="02020603050405020304" pitchFamily="18" charset="0"/>
                          <a:cs typeface="Times New Roman" panose="02020603050405020304" pitchFamily="18" charset="0"/>
                        </a:rPr>
                        <a:t>Advantages</a:t>
                      </a:r>
                    </a:p>
                  </a:txBody>
                  <a:tcPr/>
                </a:tc>
                <a:tc>
                  <a:txBody>
                    <a:bodyPr/>
                    <a:lstStyle/>
                    <a:p>
                      <a:pPr algn="ctr"/>
                      <a:endParaRPr lang="en-IN" dirty="0">
                        <a:latin typeface="Times New Roman" panose="02020603050405020304" pitchFamily="18" charset="0"/>
                        <a:cs typeface="Times New Roman" panose="02020603050405020304" pitchFamily="18" charset="0"/>
                      </a:endParaRPr>
                    </a:p>
                    <a:p>
                      <a:pPr algn="ctr"/>
                      <a:r>
                        <a:rPr lang="en-IN" dirty="0">
                          <a:latin typeface="Times New Roman" panose="02020603050405020304" pitchFamily="18" charset="0"/>
                          <a:cs typeface="Times New Roman" panose="02020603050405020304" pitchFamily="18" charset="0"/>
                        </a:rPr>
                        <a:t>Disadvantages</a:t>
                      </a:r>
                    </a:p>
                  </a:txBody>
                  <a:tcPr/>
                </a:tc>
                <a:extLst>
                  <a:ext uri="{0D108BD9-81ED-4DB2-BD59-A6C34878D82A}">
                    <a16:rowId xmlns:a16="http://schemas.microsoft.com/office/drawing/2014/main" val="365053172"/>
                  </a:ext>
                </a:extLst>
              </a:tr>
              <a:tr h="2542437">
                <a:tc>
                  <a:txBody>
                    <a:bodyPr/>
                    <a:lstStyle/>
                    <a:p>
                      <a:r>
                        <a:rPr lang="en-US" sz="1200" b="0" i="0" u="none" strike="noStrike" cap="none" dirty="0">
                          <a:solidFill>
                            <a:schemeClr val="dk1"/>
                          </a:solidFill>
                          <a:effectLst/>
                          <a:latin typeface="+mn-lt"/>
                          <a:ea typeface="+mn-ea"/>
                          <a:cs typeface="+mn-cs"/>
                          <a:sym typeface="Arial"/>
                        </a:rPr>
                        <a:t>[6]."Computed Tomography (CT) Scan in UPJ Obstruction Diagnosis"</a:t>
                      </a:r>
                      <a:endParaRPr lang="en-IN" sz="1200" dirty="0"/>
                    </a:p>
                  </a:txBody>
                  <a:tcPr/>
                </a:tc>
                <a:tc>
                  <a:txBody>
                    <a:bodyPr/>
                    <a:lstStyle/>
                    <a:p>
                      <a:r>
                        <a:rPr lang="en-US" sz="1200" b="0" i="0" u="none" strike="noStrike" cap="none" dirty="0">
                          <a:solidFill>
                            <a:schemeClr val="dk1"/>
                          </a:solidFill>
                          <a:effectLst/>
                          <a:latin typeface="+mn-lt"/>
                          <a:ea typeface="+mn-ea"/>
                          <a:cs typeface="+mn-cs"/>
                          <a:sym typeface="Arial"/>
                        </a:rPr>
                        <a:t>CT scans use X-rays and computer processing to create detailed cross-sectional images of the urinary tract. </a:t>
                      </a:r>
                      <a:endParaRPr lang="en-IN" sz="1200" dirty="0"/>
                    </a:p>
                  </a:txBody>
                  <a:tcPr/>
                </a:tc>
                <a:tc>
                  <a:txBody>
                    <a:bodyPr/>
                    <a:lstStyle/>
                    <a:p>
                      <a:r>
                        <a:rPr lang="en-US" sz="1200" b="0" i="0" u="none" strike="noStrike" cap="none" dirty="0">
                          <a:solidFill>
                            <a:schemeClr val="dk1"/>
                          </a:solidFill>
                          <a:effectLst/>
                          <a:latin typeface="+mn-lt"/>
                          <a:ea typeface="+mn-ea"/>
                          <a:cs typeface="+mn-cs"/>
                          <a:sym typeface="Arial"/>
                        </a:rPr>
                        <a:t>Rapid imaging: CT scans are quick and provide high-resolution images.</a:t>
                      </a:r>
                    </a:p>
                    <a:p>
                      <a:r>
                        <a:rPr lang="en-US" sz="1200" b="0" i="0" u="none" strike="noStrike" cap="none" dirty="0">
                          <a:solidFill>
                            <a:schemeClr val="dk1"/>
                          </a:solidFill>
                          <a:effectLst/>
                          <a:latin typeface="+mn-lt"/>
                          <a:ea typeface="+mn-ea"/>
                          <a:cs typeface="+mn-cs"/>
                          <a:sym typeface="Arial"/>
                        </a:rPr>
                        <a:t>Detects other condition, identify other abdominal and renal conditions.</a:t>
                      </a:r>
                    </a:p>
                    <a:p>
                      <a:endParaRPr lang="en-IN" sz="1200" dirty="0"/>
                    </a:p>
                  </a:txBody>
                  <a:tcPr/>
                </a:tc>
                <a:tc>
                  <a:txBody>
                    <a:bodyPr/>
                    <a:lstStyle/>
                    <a:p>
                      <a:r>
                        <a:rPr lang="en-US" sz="1200" b="0" i="0" u="none" strike="noStrike" cap="none" dirty="0">
                          <a:solidFill>
                            <a:schemeClr val="dk1"/>
                          </a:solidFill>
                          <a:effectLst/>
                          <a:latin typeface="+mn-lt"/>
                          <a:ea typeface="+mn-ea"/>
                          <a:cs typeface="+mn-cs"/>
                          <a:sym typeface="Arial"/>
                        </a:rPr>
                        <a:t>Radiation exposure: CT scans involve ionizing radiation, which may limit their use in certain patient populations, particularly children.</a:t>
                      </a:r>
                      <a:endParaRPr lang="en-IN" sz="1200" dirty="0"/>
                    </a:p>
                  </a:txBody>
                  <a:tcPr/>
                </a:tc>
                <a:extLst>
                  <a:ext uri="{0D108BD9-81ED-4DB2-BD59-A6C34878D82A}">
                    <a16:rowId xmlns:a16="http://schemas.microsoft.com/office/drawing/2014/main" val="4225826853"/>
                  </a:ext>
                </a:extLst>
              </a:tr>
            </a:tbl>
          </a:graphicData>
        </a:graphic>
      </p:graphicFrame>
      <p:pic>
        <p:nvPicPr>
          <p:cNvPr id="6" name="Google Shape;98;p2">
            <a:extLst>
              <a:ext uri="{FF2B5EF4-FFF2-40B4-BE49-F238E27FC236}">
                <a16:creationId xmlns:a16="http://schemas.microsoft.com/office/drawing/2014/main" id="{3A568149-501A-FCCB-3C8D-5BFB94A3D625}"/>
              </a:ext>
            </a:extLst>
          </p:cNvPr>
          <p:cNvPicPr preferRelativeResize="0"/>
          <p:nvPr/>
        </p:nvPicPr>
        <p:blipFill rotWithShape="1">
          <a:blip r:embed="rId2">
            <a:alphaModFix/>
          </a:blip>
          <a:srcRect/>
          <a:stretch/>
        </p:blipFill>
        <p:spPr>
          <a:xfrm>
            <a:off x="405130" y="376397"/>
            <a:ext cx="2237740" cy="755015"/>
          </a:xfrm>
          <a:prstGeom prst="rect">
            <a:avLst/>
          </a:prstGeom>
          <a:noFill/>
          <a:ln>
            <a:noFill/>
          </a:ln>
        </p:spPr>
      </p:pic>
    </p:spTree>
    <p:extLst>
      <p:ext uri="{BB962C8B-B14F-4D97-AF65-F5344CB8AC3E}">
        <p14:creationId xmlns:p14="http://schemas.microsoft.com/office/powerpoint/2010/main" val="7048784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88ABA-DA1C-3A20-79F4-AE91C32FBBD3}"/>
              </a:ext>
            </a:extLst>
          </p:cNvPr>
          <p:cNvSpPr>
            <a:spLocks noGrp="1"/>
          </p:cNvSpPr>
          <p:nvPr>
            <p:ph type="title"/>
          </p:nvPr>
        </p:nvSpPr>
        <p:spPr/>
        <p:txBody>
          <a:bodyPr>
            <a:normAutofit/>
          </a:bodyPr>
          <a:lstStyle/>
          <a:p>
            <a:pPr algn="r"/>
            <a:r>
              <a:rPr lang="en-IN" sz="1600" b="1" kern="1800" dirty="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PELVIC URETERO JUNCTION OBSTRUCTION DETECTION </a:t>
            </a:r>
            <a:br>
              <a:rPr lang="en-IN" sz="1600" b="1" kern="1800" dirty="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IN" sz="1600" b="1" kern="1800" dirty="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USING ARTIFICIAL INTELLIGENCE</a:t>
            </a:r>
            <a:endParaRPr lang="en-IN" sz="1600" dirty="0"/>
          </a:p>
        </p:txBody>
      </p:sp>
      <p:sp>
        <p:nvSpPr>
          <p:cNvPr id="3" name="Text Placeholder 2">
            <a:extLst>
              <a:ext uri="{FF2B5EF4-FFF2-40B4-BE49-F238E27FC236}">
                <a16:creationId xmlns:a16="http://schemas.microsoft.com/office/drawing/2014/main" id="{8A35BE58-5D42-D23E-AEEF-5488244DD2DB}"/>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C0388D30-05BF-98F3-6BAD-A976D0A6A82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graphicFrame>
        <p:nvGraphicFramePr>
          <p:cNvPr id="5" name="Table 5">
            <a:extLst>
              <a:ext uri="{FF2B5EF4-FFF2-40B4-BE49-F238E27FC236}">
                <a16:creationId xmlns:a16="http://schemas.microsoft.com/office/drawing/2014/main" id="{BDD08310-3F31-20E5-2052-B550AF1D162E}"/>
              </a:ext>
            </a:extLst>
          </p:cNvPr>
          <p:cNvGraphicFramePr>
            <a:graphicFrameLocks noGrp="1"/>
          </p:cNvGraphicFramePr>
          <p:nvPr>
            <p:extLst>
              <p:ext uri="{D42A27DB-BD31-4B8C-83A1-F6EECF244321}">
                <p14:modId xmlns:p14="http://schemas.microsoft.com/office/powerpoint/2010/main" val="4095294178"/>
              </p:ext>
            </p:extLst>
          </p:nvPr>
        </p:nvGraphicFramePr>
        <p:xfrm>
          <a:off x="1524000" y="2243097"/>
          <a:ext cx="6096000" cy="2851388"/>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1117014305"/>
                    </a:ext>
                  </a:extLst>
                </a:gridCol>
                <a:gridCol w="1524000">
                  <a:extLst>
                    <a:ext uri="{9D8B030D-6E8A-4147-A177-3AD203B41FA5}">
                      <a16:colId xmlns:a16="http://schemas.microsoft.com/office/drawing/2014/main" val="660564854"/>
                    </a:ext>
                  </a:extLst>
                </a:gridCol>
                <a:gridCol w="1524000">
                  <a:extLst>
                    <a:ext uri="{9D8B030D-6E8A-4147-A177-3AD203B41FA5}">
                      <a16:colId xmlns:a16="http://schemas.microsoft.com/office/drawing/2014/main" val="1472148983"/>
                    </a:ext>
                  </a:extLst>
                </a:gridCol>
                <a:gridCol w="1524000">
                  <a:extLst>
                    <a:ext uri="{9D8B030D-6E8A-4147-A177-3AD203B41FA5}">
                      <a16:colId xmlns:a16="http://schemas.microsoft.com/office/drawing/2014/main" val="446685132"/>
                    </a:ext>
                  </a:extLst>
                </a:gridCol>
              </a:tblGrid>
              <a:tr h="801767">
                <a:tc>
                  <a:txBody>
                    <a:bodyPr/>
                    <a:lstStyle/>
                    <a:p>
                      <a:pPr algn="ctr"/>
                      <a:endParaRPr lang="en-IN" dirty="0">
                        <a:latin typeface="Times New Roman" panose="02020603050405020304" pitchFamily="18" charset="0"/>
                        <a:cs typeface="Times New Roman" panose="02020603050405020304" pitchFamily="18" charset="0"/>
                      </a:endParaRPr>
                    </a:p>
                    <a:p>
                      <a:pPr algn="ctr"/>
                      <a:r>
                        <a:rPr lang="en-IN" dirty="0">
                          <a:latin typeface="Times New Roman" panose="02020603050405020304" pitchFamily="18" charset="0"/>
                          <a:cs typeface="Times New Roman" panose="02020603050405020304" pitchFamily="18" charset="0"/>
                        </a:rPr>
                        <a:t>Title </a:t>
                      </a:r>
                    </a:p>
                  </a:txBody>
                  <a:tcPr/>
                </a:tc>
                <a:tc>
                  <a:txBody>
                    <a:bodyPr/>
                    <a:lstStyle/>
                    <a:p>
                      <a:pPr algn="ctr"/>
                      <a:endParaRPr lang="en-IN" dirty="0">
                        <a:latin typeface="Times New Roman" panose="02020603050405020304" pitchFamily="18" charset="0"/>
                        <a:cs typeface="Times New Roman" panose="02020603050405020304" pitchFamily="18" charset="0"/>
                      </a:endParaRPr>
                    </a:p>
                    <a:p>
                      <a:pPr algn="ctr"/>
                      <a:r>
                        <a:rPr lang="en-IN" dirty="0">
                          <a:latin typeface="Times New Roman" panose="02020603050405020304" pitchFamily="18" charset="0"/>
                          <a:cs typeface="Times New Roman" panose="02020603050405020304" pitchFamily="18" charset="0"/>
                        </a:rPr>
                        <a:t>Algorithms and Techniques</a:t>
                      </a:r>
                    </a:p>
                  </a:txBody>
                  <a:tcPr/>
                </a:tc>
                <a:tc>
                  <a:txBody>
                    <a:bodyPr/>
                    <a:lstStyle/>
                    <a:p>
                      <a:pPr algn="ctr"/>
                      <a:endParaRPr lang="en-IN" dirty="0">
                        <a:latin typeface="Times New Roman" panose="02020603050405020304" pitchFamily="18" charset="0"/>
                        <a:cs typeface="Times New Roman" panose="02020603050405020304" pitchFamily="18" charset="0"/>
                      </a:endParaRPr>
                    </a:p>
                    <a:p>
                      <a:pPr algn="ctr"/>
                      <a:r>
                        <a:rPr lang="en-IN" dirty="0">
                          <a:latin typeface="Times New Roman" panose="02020603050405020304" pitchFamily="18" charset="0"/>
                          <a:cs typeface="Times New Roman" panose="02020603050405020304" pitchFamily="18" charset="0"/>
                        </a:rPr>
                        <a:t>Advantages</a:t>
                      </a:r>
                    </a:p>
                  </a:txBody>
                  <a:tcPr/>
                </a:tc>
                <a:tc>
                  <a:txBody>
                    <a:bodyPr/>
                    <a:lstStyle/>
                    <a:p>
                      <a:pPr algn="ctr"/>
                      <a:endParaRPr lang="en-IN" dirty="0">
                        <a:latin typeface="Times New Roman" panose="02020603050405020304" pitchFamily="18" charset="0"/>
                        <a:cs typeface="Times New Roman" panose="02020603050405020304" pitchFamily="18" charset="0"/>
                      </a:endParaRPr>
                    </a:p>
                    <a:p>
                      <a:pPr algn="ctr"/>
                      <a:r>
                        <a:rPr lang="en-IN" dirty="0">
                          <a:latin typeface="Times New Roman" panose="02020603050405020304" pitchFamily="18" charset="0"/>
                          <a:cs typeface="Times New Roman" panose="02020603050405020304" pitchFamily="18" charset="0"/>
                        </a:rPr>
                        <a:t>Disadvantages</a:t>
                      </a:r>
                    </a:p>
                  </a:txBody>
                  <a:tcPr/>
                </a:tc>
                <a:extLst>
                  <a:ext uri="{0D108BD9-81ED-4DB2-BD59-A6C34878D82A}">
                    <a16:rowId xmlns:a16="http://schemas.microsoft.com/office/drawing/2014/main" val="2011891064"/>
                  </a:ext>
                </a:extLst>
              </a:tr>
              <a:tr h="2049621">
                <a:tc>
                  <a:txBody>
                    <a:bodyPr/>
                    <a:lstStyle/>
                    <a:p>
                      <a:r>
                        <a:rPr lang="en-US" sz="1200" b="0" i="0" u="none" strike="noStrike" cap="none" dirty="0">
                          <a:solidFill>
                            <a:schemeClr val="dk1"/>
                          </a:solidFill>
                          <a:effectLst/>
                          <a:latin typeface="+mn-lt"/>
                          <a:ea typeface="+mn-ea"/>
                          <a:cs typeface="+mn-cs"/>
                          <a:sym typeface="Arial"/>
                        </a:rPr>
                        <a:t>[7]"Nuclear Renal Scan for UPJ Obstruction Assessment"</a:t>
                      </a:r>
                      <a:endParaRPr lang="en-IN" sz="1200" dirty="0"/>
                    </a:p>
                  </a:txBody>
                  <a:tcPr/>
                </a:tc>
                <a:tc>
                  <a:txBody>
                    <a:bodyPr/>
                    <a:lstStyle/>
                    <a:p>
                      <a:r>
                        <a:rPr lang="en-US" sz="1200" b="0" i="0" u="none" strike="noStrike" cap="none" dirty="0">
                          <a:solidFill>
                            <a:schemeClr val="dk1"/>
                          </a:solidFill>
                          <a:effectLst/>
                          <a:latin typeface="+mn-lt"/>
                          <a:ea typeface="+mn-ea"/>
                          <a:cs typeface="+mn-cs"/>
                          <a:sym typeface="Arial"/>
                        </a:rPr>
                        <a:t>Algorithms calculate glomerular filtration rate (GFR) and measure the time it takes for the tracer to reach the bladder.</a:t>
                      </a:r>
                      <a:endParaRPr lang="en-IN" sz="1200" dirty="0"/>
                    </a:p>
                  </a:txBody>
                  <a:tcPr/>
                </a:tc>
                <a:tc>
                  <a:txBody>
                    <a:bodyPr/>
                    <a:lstStyle/>
                    <a:p>
                      <a:r>
                        <a:rPr lang="en-US" sz="1200" b="0" i="0" u="none" strike="noStrike" cap="none" dirty="0">
                          <a:solidFill>
                            <a:schemeClr val="dk1"/>
                          </a:solidFill>
                          <a:effectLst/>
                          <a:latin typeface="+mn-lt"/>
                          <a:ea typeface="+mn-ea"/>
                          <a:cs typeface="+mn-cs"/>
                          <a:sym typeface="Arial"/>
                        </a:rPr>
                        <a:t>Functional information: Nuclear scans provide functional data, allowing assessment of kidney function in addition to detecting obstruction.</a:t>
                      </a:r>
                      <a:endParaRPr lang="en-IN" sz="1200" dirty="0"/>
                    </a:p>
                  </a:txBody>
                  <a:tcPr/>
                </a:tc>
                <a:tc>
                  <a:txBody>
                    <a:bodyPr/>
                    <a:lstStyle/>
                    <a:p>
                      <a:r>
                        <a:rPr lang="en-US" sz="1200" b="0" i="0" u="none" strike="noStrike" cap="none" dirty="0">
                          <a:solidFill>
                            <a:schemeClr val="dk1"/>
                          </a:solidFill>
                          <a:effectLst/>
                          <a:latin typeface="+mn-lt"/>
                          <a:ea typeface="+mn-ea"/>
                          <a:cs typeface="+mn-cs"/>
                          <a:sym typeface="Arial"/>
                        </a:rPr>
                        <a:t>Limited anatomical detail: Nuclear scans may lack the anatomical detail provided by other imaging methods.</a:t>
                      </a:r>
                      <a:endParaRPr lang="en-IN" sz="1200" dirty="0"/>
                    </a:p>
                  </a:txBody>
                  <a:tcPr/>
                </a:tc>
                <a:extLst>
                  <a:ext uri="{0D108BD9-81ED-4DB2-BD59-A6C34878D82A}">
                    <a16:rowId xmlns:a16="http://schemas.microsoft.com/office/drawing/2014/main" val="2011501709"/>
                  </a:ext>
                </a:extLst>
              </a:tr>
            </a:tbl>
          </a:graphicData>
        </a:graphic>
      </p:graphicFrame>
      <p:pic>
        <p:nvPicPr>
          <p:cNvPr id="6" name="Google Shape;98;p2">
            <a:extLst>
              <a:ext uri="{FF2B5EF4-FFF2-40B4-BE49-F238E27FC236}">
                <a16:creationId xmlns:a16="http://schemas.microsoft.com/office/drawing/2014/main" id="{F61A3B6A-23B3-9894-12D4-87730168C47A}"/>
              </a:ext>
            </a:extLst>
          </p:cNvPr>
          <p:cNvPicPr preferRelativeResize="0"/>
          <p:nvPr/>
        </p:nvPicPr>
        <p:blipFill rotWithShape="1">
          <a:blip r:embed="rId2">
            <a:alphaModFix/>
          </a:blip>
          <a:srcRect/>
          <a:stretch/>
        </p:blipFill>
        <p:spPr>
          <a:xfrm>
            <a:off x="405130" y="400209"/>
            <a:ext cx="2237740" cy="755015"/>
          </a:xfrm>
          <a:prstGeom prst="rect">
            <a:avLst/>
          </a:prstGeom>
          <a:noFill/>
          <a:ln>
            <a:noFill/>
          </a:ln>
        </p:spPr>
      </p:pic>
    </p:spTree>
    <p:extLst>
      <p:ext uri="{BB962C8B-B14F-4D97-AF65-F5344CB8AC3E}">
        <p14:creationId xmlns:p14="http://schemas.microsoft.com/office/powerpoint/2010/main" val="13530599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3199E-AC7A-62D1-242D-7BEACA9F7A93}"/>
              </a:ext>
            </a:extLst>
          </p:cNvPr>
          <p:cNvSpPr>
            <a:spLocks noGrp="1"/>
          </p:cNvSpPr>
          <p:nvPr>
            <p:ph type="title"/>
          </p:nvPr>
        </p:nvSpPr>
        <p:spPr/>
        <p:txBody>
          <a:bodyPr>
            <a:normAutofit/>
          </a:bodyPr>
          <a:lstStyle/>
          <a:p>
            <a:pPr algn="r"/>
            <a:r>
              <a:rPr lang="en-IN" sz="1600" b="1" kern="1800" dirty="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PELVIC URETERO JUNCTION OBSTRUCTION DETECTION </a:t>
            </a:r>
            <a:br>
              <a:rPr lang="en-IN" sz="1600" b="1" kern="1800" dirty="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IN" sz="1600" b="1" kern="1800" dirty="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USING DEEP LEARNING</a:t>
            </a:r>
            <a:endParaRPr lang="en-IN" sz="1600" dirty="0"/>
          </a:p>
        </p:txBody>
      </p:sp>
      <p:sp>
        <p:nvSpPr>
          <p:cNvPr id="3" name="Text Placeholder 2">
            <a:extLst>
              <a:ext uri="{FF2B5EF4-FFF2-40B4-BE49-F238E27FC236}">
                <a16:creationId xmlns:a16="http://schemas.microsoft.com/office/drawing/2014/main" id="{EA682044-1903-23C9-0B53-62F68F6003BA}"/>
              </a:ext>
            </a:extLst>
          </p:cNvPr>
          <p:cNvSpPr>
            <a:spLocks noGrp="1"/>
          </p:cNvSpPr>
          <p:nvPr>
            <p:ph type="body" idx="1"/>
          </p:nvPr>
        </p:nvSpPr>
        <p:spPr/>
        <p:txBody>
          <a:bodyPr>
            <a:normAutofit fontScale="92500" lnSpcReduction="20000"/>
          </a:bodyPr>
          <a:lstStyle/>
          <a:p>
            <a:pPr marL="114300" indent="0" algn="ctr">
              <a:buNone/>
            </a:pPr>
            <a:r>
              <a:rPr lang="en-IN" sz="2800" b="1" u="sng" dirty="0">
                <a:latin typeface="Times New Roman" panose="02020603050405020304" pitchFamily="18" charset="0"/>
                <a:cs typeface="Times New Roman" panose="02020603050405020304" pitchFamily="18" charset="0"/>
              </a:rPr>
              <a:t>Challenges in the existing system </a:t>
            </a:r>
          </a:p>
          <a:p>
            <a:endParaRPr lang="en-IN" sz="2200" b="1" u="sng" dirty="0">
              <a:latin typeface="Times New Roman" panose="02020603050405020304" pitchFamily="18" charset="0"/>
              <a:cs typeface="Times New Roman" panose="02020603050405020304" pitchFamily="18" charset="0"/>
            </a:endParaRPr>
          </a:p>
          <a:p>
            <a:pPr algn="l"/>
            <a:r>
              <a:rPr lang="en-US" sz="2200" b="1" i="0" u="sng" dirty="0">
                <a:solidFill>
                  <a:schemeClr val="tx1"/>
                </a:solidFill>
                <a:effectLst/>
                <a:latin typeface="+mj-lt"/>
              </a:rPr>
              <a:t>Limited Imaging Modalities:</a:t>
            </a:r>
            <a:r>
              <a:rPr lang="en-US" sz="2200" u="sng" dirty="0">
                <a:solidFill>
                  <a:schemeClr val="tx1"/>
                </a:solidFill>
                <a:latin typeface="+mj-lt"/>
              </a:rPr>
              <a:t> </a:t>
            </a:r>
            <a:r>
              <a:rPr lang="en-US" sz="2200" b="0" i="0" dirty="0">
                <a:solidFill>
                  <a:schemeClr val="tx1"/>
                </a:solidFill>
                <a:effectLst/>
                <a:latin typeface="+mj-lt"/>
              </a:rPr>
              <a:t>Many existing systems are designed for specific imaging modalities (e.g., ultrasound, CT scans, MRI, or MRU).</a:t>
            </a:r>
          </a:p>
          <a:p>
            <a:pPr algn="l"/>
            <a:endParaRPr lang="en-US" sz="2200" dirty="0">
              <a:solidFill>
                <a:schemeClr val="tx1"/>
              </a:solidFill>
              <a:latin typeface="+mj-lt"/>
            </a:endParaRPr>
          </a:p>
          <a:p>
            <a:pPr algn="l"/>
            <a:r>
              <a:rPr lang="en-US" sz="2200" b="1" i="0" u="sng" dirty="0">
                <a:solidFill>
                  <a:schemeClr val="tx1"/>
                </a:solidFill>
                <a:effectLst/>
                <a:latin typeface="+mj-lt"/>
              </a:rPr>
              <a:t>Data Availability:</a:t>
            </a:r>
            <a:r>
              <a:rPr lang="en-US" sz="2200" u="sng" dirty="0">
                <a:solidFill>
                  <a:schemeClr val="tx1"/>
                </a:solidFill>
                <a:latin typeface="+mj-lt"/>
              </a:rPr>
              <a:t> </a:t>
            </a:r>
            <a:r>
              <a:rPr lang="en-US" sz="2200" b="0" i="0" dirty="0">
                <a:solidFill>
                  <a:schemeClr val="tx1"/>
                </a:solidFill>
                <a:effectLst/>
                <a:latin typeface="+mj-lt"/>
              </a:rPr>
              <a:t>Training machine learning models, especially deep learning models, often requires large, labeled datasets</a:t>
            </a:r>
            <a:r>
              <a:rPr lang="en-US" sz="2200" b="0" i="0" dirty="0">
                <a:solidFill>
                  <a:srgbClr val="D1D5DB"/>
                </a:solidFill>
                <a:effectLst/>
                <a:latin typeface="Söhne"/>
              </a:rPr>
              <a:t>..</a:t>
            </a:r>
          </a:p>
          <a:p>
            <a:pPr algn="l"/>
            <a:endParaRPr lang="en-US" sz="2200" dirty="0">
              <a:solidFill>
                <a:srgbClr val="D1D5DB"/>
              </a:solidFill>
              <a:latin typeface="Söhne"/>
            </a:endParaRPr>
          </a:p>
          <a:p>
            <a:pPr algn="l"/>
            <a:r>
              <a:rPr lang="en-US" sz="2200" b="1" i="0" u="sng" dirty="0">
                <a:solidFill>
                  <a:schemeClr val="tx1"/>
                </a:solidFill>
                <a:effectLst/>
                <a:latin typeface="+mj-lt"/>
              </a:rPr>
              <a:t>Operator Dependence:</a:t>
            </a:r>
            <a:r>
              <a:rPr lang="en-US" sz="2200" u="sng" dirty="0">
                <a:solidFill>
                  <a:schemeClr val="tx1"/>
                </a:solidFill>
                <a:latin typeface="+mj-lt"/>
              </a:rPr>
              <a:t> </a:t>
            </a:r>
            <a:r>
              <a:rPr lang="en-US" sz="2200" b="0" i="0" dirty="0">
                <a:solidFill>
                  <a:schemeClr val="tx1"/>
                </a:solidFill>
                <a:effectLst/>
                <a:latin typeface="+mj-lt"/>
              </a:rPr>
              <a:t>Systems that rely on manual feature extraction or involve user interaction may produce inconsistent results based on the operator's expertise and subjectivity.</a:t>
            </a:r>
          </a:p>
          <a:p>
            <a:pPr algn="l"/>
            <a:endParaRPr lang="en-US" sz="2200" dirty="0">
              <a:solidFill>
                <a:schemeClr val="tx1"/>
              </a:solidFill>
              <a:latin typeface="+mj-lt"/>
            </a:endParaRPr>
          </a:p>
          <a:p>
            <a:pPr algn="l"/>
            <a:r>
              <a:rPr lang="en-US" sz="2200" b="1" i="0" u="sng" dirty="0">
                <a:solidFill>
                  <a:schemeClr val="tx1"/>
                </a:solidFill>
                <a:effectLst/>
                <a:latin typeface="+mj-lt"/>
              </a:rPr>
              <a:t>Clinical Validation:</a:t>
            </a:r>
            <a:r>
              <a:rPr lang="en-US" sz="2200" u="sng" dirty="0">
                <a:solidFill>
                  <a:schemeClr val="tx1"/>
                </a:solidFill>
                <a:latin typeface="+mj-lt"/>
              </a:rPr>
              <a:t> </a:t>
            </a:r>
            <a:r>
              <a:rPr lang="en-US" sz="2200" b="0" i="0" dirty="0">
                <a:solidFill>
                  <a:schemeClr val="tx1"/>
                </a:solidFill>
                <a:effectLst/>
                <a:latin typeface="+mj-lt"/>
              </a:rPr>
              <a:t>Validating the performance of a UPJ obstruction detection system in a clinical setting with a diverse patient population is a critical step</a:t>
            </a:r>
            <a:r>
              <a:rPr lang="en-US" sz="2200" b="0" i="0" dirty="0">
                <a:solidFill>
                  <a:srgbClr val="D1D5DB"/>
                </a:solidFill>
                <a:effectLst/>
                <a:latin typeface="Söhne"/>
              </a:rPr>
              <a:t>..</a:t>
            </a:r>
          </a:p>
          <a:p>
            <a:pPr algn="l"/>
            <a:endParaRPr lang="en-US" sz="1600" b="0" i="0" dirty="0">
              <a:solidFill>
                <a:schemeClr val="tx1"/>
              </a:solidFill>
              <a:effectLst/>
              <a:latin typeface="+mj-lt"/>
            </a:endParaRPr>
          </a:p>
          <a:p>
            <a:pPr algn="l"/>
            <a:endParaRPr lang="en-US" sz="1050" b="0" i="0" dirty="0">
              <a:solidFill>
                <a:srgbClr val="D1D5DB"/>
              </a:solidFill>
              <a:effectLst/>
              <a:latin typeface="Söhne"/>
            </a:endParaRPr>
          </a:p>
          <a:p>
            <a:pPr algn="l"/>
            <a:endParaRPr lang="en-US" sz="1600" b="0" i="0" dirty="0">
              <a:solidFill>
                <a:schemeClr val="tx1"/>
              </a:solidFill>
              <a:effectLst/>
              <a:latin typeface="+mj-lt"/>
            </a:endParaRPr>
          </a:p>
          <a:p>
            <a:endParaRPr lang="en-IN" sz="2600" b="1" u="sng"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21908AEC-F922-78D9-DF2F-D30A2F0717B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a:p>
        </p:txBody>
      </p:sp>
      <p:pic>
        <p:nvPicPr>
          <p:cNvPr id="5" name="Google Shape;98;p2">
            <a:extLst>
              <a:ext uri="{FF2B5EF4-FFF2-40B4-BE49-F238E27FC236}">
                <a16:creationId xmlns:a16="http://schemas.microsoft.com/office/drawing/2014/main" id="{430097F3-C42D-33B3-4F00-E7FB6CE8C6EC}"/>
              </a:ext>
            </a:extLst>
          </p:cNvPr>
          <p:cNvPicPr preferRelativeResize="0"/>
          <p:nvPr/>
        </p:nvPicPr>
        <p:blipFill rotWithShape="1">
          <a:blip r:embed="rId2">
            <a:alphaModFix/>
          </a:blip>
          <a:srcRect/>
          <a:stretch/>
        </p:blipFill>
        <p:spPr>
          <a:xfrm>
            <a:off x="295402" y="400209"/>
            <a:ext cx="2237740" cy="755015"/>
          </a:xfrm>
          <a:prstGeom prst="rect">
            <a:avLst/>
          </a:prstGeom>
          <a:noFill/>
          <a:ln>
            <a:noFill/>
          </a:ln>
        </p:spPr>
      </p:pic>
    </p:spTree>
    <p:extLst>
      <p:ext uri="{BB962C8B-B14F-4D97-AF65-F5344CB8AC3E}">
        <p14:creationId xmlns:p14="http://schemas.microsoft.com/office/powerpoint/2010/main" val="34051833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3" name="Title 2">
            <a:extLst>
              <a:ext uri="{FF2B5EF4-FFF2-40B4-BE49-F238E27FC236}">
                <a16:creationId xmlns:a16="http://schemas.microsoft.com/office/drawing/2014/main" id="{2533E084-A683-ADF7-ABF4-C0953301FE44}"/>
              </a:ext>
            </a:extLst>
          </p:cNvPr>
          <p:cNvSpPr>
            <a:spLocks noGrp="1"/>
          </p:cNvSpPr>
          <p:nvPr>
            <p:ph type="title"/>
          </p:nvPr>
        </p:nvSpPr>
        <p:spPr>
          <a:xfrm>
            <a:off x="914400" y="276225"/>
            <a:ext cx="7772400" cy="1362075"/>
          </a:xfrm>
        </p:spPr>
        <p:txBody>
          <a:bodyPr>
            <a:normAutofit/>
          </a:bodyPr>
          <a:lstStyle/>
          <a:p>
            <a:pPr algn="r"/>
            <a:br>
              <a:rPr lang="en-IN" sz="1600" b="1" kern="1800" dirty="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IN" sz="1600" b="1" kern="1800" dirty="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PELVIC URETERO JUNCTION OBSTRUCTION DETECTION </a:t>
            </a:r>
            <a:br>
              <a:rPr lang="en-IN" sz="1600" b="1" kern="1800" dirty="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IN" sz="1600" b="1" kern="1800" dirty="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USING DEEP LEARNING</a:t>
            </a:r>
            <a:endParaRPr lang="en-IN" sz="1600" dirty="0"/>
          </a:p>
        </p:txBody>
      </p:sp>
      <p:sp>
        <p:nvSpPr>
          <p:cNvPr id="106" name="Google Shape;106;p5"/>
          <p:cNvSpPr txBox="1">
            <a:spLocks noGrp="1"/>
          </p:cNvSpPr>
          <p:nvPr>
            <p:ph type="body" idx="1"/>
          </p:nvPr>
        </p:nvSpPr>
        <p:spPr>
          <a:xfrm>
            <a:off x="457200" y="1638301"/>
            <a:ext cx="8037513" cy="4445508"/>
          </a:xfrm>
          <a:prstGeom prst="rect">
            <a:avLst/>
          </a:prstGeom>
          <a:noFill/>
          <a:ln>
            <a:noFill/>
          </a:ln>
        </p:spPr>
        <p:txBody>
          <a:bodyPr spcFirstLastPara="1" wrap="square" lIns="91425" tIns="45700" rIns="91425" bIns="45700" anchor="t" anchorCtr="0">
            <a:normAutofit/>
          </a:bodyPr>
          <a:lstStyle/>
          <a:p>
            <a:pPr marL="0" lvl="0" indent="0" algn="ctr">
              <a:lnSpc>
                <a:spcPct val="150000"/>
              </a:lnSpc>
              <a:spcAft>
                <a:spcPts val="1000"/>
              </a:spcAft>
              <a:buNone/>
              <a:tabLst>
                <a:tab pos="457200" algn="l"/>
              </a:tabLst>
            </a:pPr>
            <a:r>
              <a:rPr lang="en-US" sz="2600" b="1" u="sng" dirty="0">
                <a:solidFill>
                  <a:srgbClr val="000000"/>
                </a:solidFill>
                <a:effectLst/>
                <a:latin typeface="Times New Roman" panose="02020603050405020304" pitchFamily="18" charset="0"/>
                <a:ea typeface="Droid Sans"/>
                <a:cs typeface="Times New Roman" panose="02020603050405020304" pitchFamily="18" charset="0"/>
              </a:rPr>
              <a:t>Problem Statement and Objectives</a:t>
            </a:r>
            <a:endParaRPr lang="en-US" sz="2600" b="1" i="0" u="sng" dirty="0">
              <a:effectLst/>
              <a:latin typeface="Times New Roman" panose="02020603050405020304" pitchFamily="18" charset="0"/>
              <a:cs typeface="Times New Roman" panose="02020603050405020304" pitchFamily="18" charset="0"/>
            </a:endParaRPr>
          </a:p>
          <a:p>
            <a:r>
              <a:rPr lang="en-US" b="0" i="0" dirty="0">
                <a:solidFill>
                  <a:schemeClr val="tx1"/>
                </a:solidFill>
                <a:effectLst/>
                <a:latin typeface="+mj-lt"/>
              </a:rPr>
              <a:t>   Pelvic-</a:t>
            </a:r>
            <a:r>
              <a:rPr lang="en-US" b="0" i="0" dirty="0" err="1">
                <a:solidFill>
                  <a:schemeClr val="tx1"/>
                </a:solidFill>
                <a:effectLst/>
                <a:latin typeface="+mj-lt"/>
              </a:rPr>
              <a:t>Uretero</a:t>
            </a:r>
            <a:r>
              <a:rPr lang="en-US" b="0" i="0" dirty="0">
                <a:solidFill>
                  <a:schemeClr val="tx1"/>
                </a:solidFill>
                <a:effectLst/>
                <a:latin typeface="+mj-lt"/>
              </a:rPr>
              <a:t> Junction (UPJ) obstruction is a common medical condition where there is a blockage or narrowing at the point where the ureter (the tube that carries urine from the kidney to the bladder) meets the renal pelvis (the upper part of the kidney). Early detection and diagnosis of UPJ obstruction are crucial for effective treatment and patient outcomes.</a:t>
            </a:r>
            <a:endParaRPr lang="en-US" b="0" i="0" dirty="0">
              <a:solidFill>
                <a:schemeClr val="tx1"/>
              </a:solidFill>
              <a:effectLst/>
              <a:latin typeface="+mj-lt"/>
              <a:cs typeface="Arial" panose="020B0604020202020204" pitchFamily="34" charset="0"/>
            </a:endParaRPr>
          </a:p>
          <a:p>
            <a:pPr marL="114300" indent="0">
              <a:buNone/>
            </a:pPr>
            <a:r>
              <a:rPr lang="en-US" b="1" dirty="0">
                <a:latin typeface="Arial" panose="020B0604020202020204" pitchFamily="34" charset="0"/>
                <a:cs typeface="Arial" panose="020B0604020202020204" pitchFamily="34" charset="0"/>
              </a:rPr>
              <a:t>     </a:t>
            </a:r>
            <a:r>
              <a:rPr lang="en-US" b="1" u="sng" dirty="0">
                <a:solidFill>
                  <a:schemeClr val="tx1"/>
                </a:solidFill>
                <a:latin typeface="Arial" panose="020B0604020202020204" pitchFamily="34" charset="0"/>
                <a:cs typeface="Arial" panose="020B0604020202020204" pitchFamily="34" charset="0"/>
              </a:rPr>
              <a:t>Objectives</a:t>
            </a:r>
          </a:p>
          <a:p>
            <a:r>
              <a:rPr lang="en-US" b="1" i="0" dirty="0">
                <a:solidFill>
                  <a:schemeClr val="tx1"/>
                </a:solidFill>
                <a:effectLst/>
                <a:latin typeface="+mj-lt"/>
              </a:rPr>
              <a:t> . Image Feature Extraction:</a:t>
            </a:r>
            <a:r>
              <a:rPr lang="en-US" b="0" i="0" dirty="0">
                <a:solidFill>
                  <a:schemeClr val="tx1"/>
                </a:solidFill>
                <a:effectLst/>
                <a:latin typeface="+mj-lt"/>
              </a:rPr>
              <a:t> The primary objective of this project is to develop a system that can extract meaningful features from medical images, specifically from images of the kidneys with suspected UPJ obstruction.</a:t>
            </a:r>
            <a:endParaRPr lang="en-IN" dirty="0">
              <a:solidFill>
                <a:schemeClr val="tx1"/>
              </a:solidFill>
              <a:latin typeface="+mj-lt"/>
              <a:cs typeface="Arial" panose="020B0604020202020204" pitchFamily="34" charset="0"/>
            </a:endParaRPr>
          </a:p>
          <a:p>
            <a:pPr marL="0" indent="0" algn="ctr">
              <a:spcBef>
                <a:spcPts val="0"/>
              </a:spcBef>
              <a:buSzPts val="3200"/>
              <a:buNone/>
            </a:pPr>
            <a:endParaRPr lang="en-US" b="1" u="sng" dirty="0">
              <a:latin typeface="Times New Roman" panose="02020603050405020304" pitchFamily="18" charset="0"/>
              <a:cs typeface="Times New Roman" panose="02020603050405020304" pitchFamily="18" charset="0"/>
            </a:endParaRPr>
          </a:p>
        </p:txBody>
      </p:sp>
      <p:sp>
        <p:nvSpPr>
          <p:cNvPr id="108" name="Google Shape;108;p5"/>
          <p:cNvSpPr txBox="1">
            <a:spLocks noGrp="1"/>
          </p:cNvSpPr>
          <p:nvPr>
            <p:ph type="dt" idx="10"/>
          </p:nvPr>
        </p:nvSpPr>
        <p:spPr>
          <a:prstGeom prst="rect">
            <a:avLst/>
          </a:prstGeom>
          <a:noFill/>
          <a:ln>
            <a:noFill/>
          </a:ln>
        </p:spPr>
        <p:txBody>
          <a:bodyPr spcFirstLastPara="1" wrap="square" lIns="91425" tIns="45700" rIns="91425" bIns="45700" anchor="ctr" anchorCtr="0">
            <a:noAutofit/>
          </a:bodyPr>
          <a:lstStyle/>
          <a:p>
            <a:pPr lvl="0"/>
            <a:r>
              <a:rPr lang="en-US" b="1" dirty="0"/>
              <a:t>26-8-2023</a:t>
            </a:r>
            <a:endParaRPr lang="en-US" dirty="0"/>
          </a:p>
        </p:txBody>
      </p:sp>
      <p:sp>
        <p:nvSpPr>
          <p:cNvPr id="109" name="Google Shape;109;p5"/>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
        <p:nvSpPr>
          <p:cNvPr id="110" name="Google Shape;110;p5"/>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14</a:t>
            </a:fld>
            <a:endParaRPr/>
          </a:p>
        </p:txBody>
      </p:sp>
      <p:pic>
        <p:nvPicPr>
          <p:cNvPr id="107" name="Google Shape;107;p5"/>
          <p:cNvPicPr preferRelativeResize="0"/>
          <p:nvPr/>
        </p:nvPicPr>
        <p:blipFill rotWithShape="1">
          <a:blip r:embed="rId3">
            <a:alphaModFix/>
          </a:blip>
          <a:srcRect/>
          <a:stretch/>
        </p:blipFill>
        <p:spPr>
          <a:xfrm>
            <a:off x="405130" y="369508"/>
            <a:ext cx="2237740" cy="75501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7B67F-C220-EDA0-C3DC-638044C01B33}"/>
              </a:ext>
            </a:extLst>
          </p:cNvPr>
          <p:cNvSpPr>
            <a:spLocks noGrp="1"/>
          </p:cNvSpPr>
          <p:nvPr>
            <p:ph type="title"/>
          </p:nvPr>
        </p:nvSpPr>
        <p:spPr/>
        <p:txBody>
          <a:bodyPr>
            <a:normAutofit/>
          </a:bodyPr>
          <a:lstStyle/>
          <a:p>
            <a:pPr algn="r"/>
            <a:br>
              <a:rPr lang="en-IN" sz="1600" b="1" kern="1800" dirty="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IN" sz="1600" b="1" kern="1800" dirty="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PELVIC URETERO JUNCTION OBSTRUCTION DETECTION </a:t>
            </a:r>
            <a:br>
              <a:rPr lang="en-IN" sz="1600" b="1" kern="1800" dirty="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IN" sz="1600" b="1" kern="1800" dirty="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USING DEEP LEARNING</a:t>
            </a:r>
            <a:endParaRPr lang="en-IN" sz="1600" dirty="0"/>
          </a:p>
        </p:txBody>
      </p:sp>
      <p:sp>
        <p:nvSpPr>
          <p:cNvPr id="4" name="Slide Number Placeholder 3">
            <a:extLst>
              <a:ext uri="{FF2B5EF4-FFF2-40B4-BE49-F238E27FC236}">
                <a16:creationId xmlns:a16="http://schemas.microsoft.com/office/drawing/2014/main" id="{344EF83D-AF2B-2D19-699F-FF4CFFD5FD2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15</a:t>
            </a:fld>
            <a:endParaRPr lang="en-US"/>
          </a:p>
        </p:txBody>
      </p:sp>
      <p:sp>
        <p:nvSpPr>
          <p:cNvPr id="3" name="Text Placeholder 2">
            <a:extLst>
              <a:ext uri="{FF2B5EF4-FFF2-40B4-BE49-F238E27FC236}">
                <a16:creationId xmlns:a16="http://schemas.microsoft.com/office/drawing/2014/main" id="{DF61A9C5-329C-097F-B21A-C2B81F3361C2}"/>
              </a:ext>
            </a:extLst>
          </p:cNvPr>
          <p:cNvSpPr>
            <a:spLocks noGrp="1"/>
          </p:cNvSpPr>
          <p:nvPr>
            <p:ph type="body" idx="4294967295"/>
          </p:nvPr>
        </p:nvSpPr>
        <p:spPr>
          <a:xfrm>
            <a:off x="457200" y="1503712"/>
            <a:ext cx="8229600" cy="4651375"/>
          </a:xfrm>
        </p:spPr>
        <p:txBody>
          <a:bodyPr>
            <a:noAutofit/>
          </a:bodyPr>
          <a:lstStyle/>
          <a:p>
            <a:r>
              <a:rPr lang="en-US" sz="2000" b="1" i="0" u="sng" dirty="0">
                <a:effectLst/>
                <a:latin typeface="+mj-lt"/>
              </a:rPr>
              <a:t>Deep Learning Model:</a:t>
            </a:r>
            <a:r>
              <a:rPr lang="en-US" sz="2000" b="0" i="0" dirty="0">
                <a:solidFill>
                  <a:schemeClr val="tx1"/>
                </a:solidFill>
                <a:effectLst/>
                <a:latin typeface="+mj-lt"/>
              </a:rPr>
              <a:t> Using a dataset of labeled medical images, train a classification model to distinguish between images with PUJ obstruction and those without.</a:t>
            </a:r>
            <a:r>
              <a:rPr lang="en-US" sz="2000" b="0" i="0" dirty="0">
                <a:solidFill>
                  <a:schemeClr val="tx1"/>
                </a:solidFill>
                <a:effectLst/>
                <a:latin typeface="+mj-lt"/>
                <a:cs typeface="Arial" panose="020B0604020202020204" pitchFamily="34" charset="0"/>
              </a:rPr>
              <a:t> </a:t>
            </a:r>
          </a:p>
          <a:p>
            <a:endParaRPr lang="en-US" sz="2000" b="0" i="0" dirty="0">
              <a:effectLst/>
              <a:latin typeface="+mj-lt"/>
              <a:cs typeface="Arial" panose="020B0604020202020204" pitchFamily="34" charset="0"/>
            </a:endParaRPr>
          </a:p>
          <a:p>
            <a:r>
              <a:rPr lang="en-US" sz="2000" b="1" i="0" u="sng" dirty="0">
                <a:solidFill>
                  <a:schemeClr val="tx1"/>
                </a:solidFill>
                <a:effectLst/>
                <a:latin typeface="+mj-lt"/>
              </a:rPr>
              <a:t>Accuracy and Reliability:</a:t>
            </a:r>
            <a:r>
              <a:rPr lang="en-US" sz="2000" b="0" i="0" u="sng" dirty="0">
                <a:solidFill>
                  <a:schemeClr val="tx1"/>
                </a:solidFill>
                <a:effectLst/>
                <a:latin typeface="+mj-lt"/>
              </a:rPr>
              <a:t> </a:t>
            </a:r>
            <a:r>
              <a:rPr lang="en-US" sz="2000" b="0" i="0" dirty="0">
                <a:solidFill>
                  <a:schemeClr val="tx1"/>
                </a:solidFill>
                <a:effectLst/>
                <a:latin typeface="+mj-lt"/>
              </a:rPr>
              <a:t>Ensure that the developed model provides accurate and reliable results</a:t>
            </a:r>
            <a:endParaRPr lang="en-US" sz="2000" dirty="0">
              <a:solidFill>
                <a:schemeClr val="tx1"/>
              </a:solidFill>
              <a:latin typeface="+mj-lt"/>
            </a:endParaRPr>
          </a:p>
          <a:p>
            <a:endParaRPr lang="en-US" sz="2000" dirty="0">
              <a:solidFill>
                <a:schemeClr val="tx1"/>
              </a:solidFill>
              <a:latin typeface="+mj-lt"/>
            </a:endParaRPr>
          </a:p>
          <a:p>
            <a:r>
              <a:rPr lang="en-US" sz="2000" b="1" i="0" u="sng" dirty="0">
                <a:solidFill>
                  <a:schemeClr val="tx1"/>
                </a:solidFill>
                <a:effectLst/>
                <a:latin typeface="+mj-lt"/>
              </a:rPr>
              <a:t>Performance Evaluation:</a:t>
            </a:r>
            <a:r>
              <a:rPr lang="en-US" sz="2000" b="0" i="0" dirty="0">
                <a:solidFill>
                  <a:schemeClr val="tx1"/>
                </a:solidFill>
                <a:effectLst/>
                <a:latin typeface="+mj-lt"/>
              </a:rPr>
              <a:t> Thoroughly evaluate the model's performance by measures such as accuracy, precision, recall, and F1-score.</a:t>
            </a:r>
          </a:p>
          <a:p>
            <a:endParaRPr lang="en-US" sz="2000" dirty="0">
              <a:solidFill>
                <a:schemeClr val="tx1"/>
              </a:solidFill>
              <a:latin typeface="+mj-lt"/>
            </a:endParaRPr>
          </a:p>
          <a:p>
            <a:r>
              <a:rPr lang="en-US" sz="2000" b="1" i="0" u="sng" dirty="0">
                <a:solidFill>
                  <a:schemeClr val="tx1"/>
                </a:solidFill>
                <a:effectLst/>
                <a:latin typeface="+mj-lt"/>
              </a:rPr>
              <a:t>Future Scalability:</a:t>
            </a:r>
            <a:r>
              <a:rPr lang="en-US" sz="2000" b="0" i="0" u="sng" dirty="0">
                <a:solidFill>
                  <a:schemeClr val="tx1"/>
                </a:solidFill>
                <a:effectLst/>
                <a:latin typeface="+mj-lt"/>
              </a:rPr>
              <a:t> </a:t>
            </a:r>
            <a:r>
              <a:rPr lang="en-US" sz="2000" b="0" i="0" dirty="0">
                <a:solidFill>
                  <a:schemeClr val="tx1"/>
                </a:solidFill>
                <a:effectLst/>
                <a:latin typeface="+mj-lt"/>
              </a:rPr>
              <a:t>Design the system with future scalability in mind, allowing for the incorporation of more data and potentially extending the scope to cover other kidney-related conditions.</a:t>
            </a:r>
            <a:endParaRPr lang="en-IN" sz="2000" dirty="0">
              <a:solidFill>
                <a:schemeClr val="tx1"/>
              </a:solidFill>
              <a:latin typeface="+mj-lt"/>
            </a:endParaRPr>
          </a:p>
        </p:txBody>
      </p:sp>
      <p:pic>
        <p:nvPicPr>
          <p:cNvPr id="5" name="Google Shape;107;p5">
            <a:extLst>
              <a:ext uri="{FF2B5EF4-FFF2-40B4-BE49-F238E27FC236}">
                <a16:creationId xmlns:a16="http://schemas.microsoft.com/office/drawing/2014/main" id="{EB433B3A-EC47-0DFD-2572-BFBF88D54649}"/>
              </a:ext>
            </a:extLst>
          </p:cNvPr>
          <p:cNvPicPr preferRelativeResize="0"/>
          <p:nvPr/>
        </p:nvPicPr>
        <p:blipFill rotWithShape="1">
          <a:blip r:embed="rId2">
            <a:alphaModFix/>
          </a:blip>
          <a:srcRect/>
          <a:stretch/>
        </p:blipFill>
        <p:spPr>
          <a:xfrm>
            <a:off x="256309" y="556809"/>
            <a:ext cx="2237740" cy="755015"/>
          </a:xfrm>
          <a:prstGeom prst="rect">
            <a:avLst/>
          </a:prstGeom>
          <a:noFill/>
          <a:ln>
            <a:noFill/>
          </a:ln>
        </p:spPr>
      </p:pic>
    </p:spTree>
    <p:extLst>
      <p:ext uri="{BB962C8B-B14F-4D97-AF65-F5344CB8AC3E}">
        <p14:creationId xmlns:p14="http://schemas.microsoft.com/office/powerpoint/2010/main" val="10952484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Clr>
                <a:schemeClr val="dk1"/>
              </a:buClr>
              <a:buSzPts val="4400"/>
              <a:buFont typeface="Calibri"/>
              <a:buNone/>
            </a:pPr>
            <a:r>
              <a:rPr lang="en-US" sz="1600" dirty="0"/>
              <a:t>      </a:t>
            </a:r>
            <a:r>
              <a:rPr lang="en-IN" sz="1600" b="1" kern="1800" dirty="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PELVIC URETERO JUNCTION OBSTRUCTION DETECTION </a:t>
            </a:r>
            <a:br>
              <a:rPr lang="en-IN" sz="1600" b="1" kern="1800" dirty="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IN" sz="1600" b="1" kern="1800" dirty="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USING DEEP LEARNING</a:t>
            </a:r>
            <a:endParaRPr sz="1600" dirty="0"/>
          </a:p>
        </p:txBody>
      </p:sp>
      <p:sp>
        <p:nvSpPr>
          <p:cNvPr id="97" name="Google Shape;97;p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92500" lnSpcReduction="10000"/>
          </a:bodyPr>
          <a:lstStyle/>
          <a:p>
            <a:pPr marL="0" lvl="0" indent="0" algn="ctr">
              <a:lnSpc>
                <a:spcPct val="150000"/>
              </a:lnSpc>
              <a:spcAft>
                <a:spcPts val="1000"/>
              </a:spcAft>
              <a:buNone/>
              <a:tabLst>
                <a:tab pos="457200" algn="l"/>
              </a:tabLst>
            </a:pPr>
            <a:r>
              <a:rPr lang="en-US"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 </a:t>
            </a:r>
            <a:r>
              <a:rPr lang="en-US" sz="2800" b="1" u="sng" dirty="0">
                <a:solidFill>
                  <a:srgbClr val="000000"/>
                </a:solidFill>
                <a:effectLst/>
                <a:latin typeface="Times New Roman" panose="02020603050405020304" pitchFamily="18" charset="0"/>
                <a:ea typeface="Droid Sans"/>
              </a:rPr>
              <a:t>Innovation idea of the project</a:t>
            </a:r>
            <a:endParaRPr lang="en-IN" sz="2800" b="1" u="sng" dirty="0">
              <a:effectLst/>
              <a:latin typeface="Calibri" panose="020F0502020204030204" pitchFamily="34" charset="0"/>
              <a:ea typeface="Droid Sans"/>
            </a:endParaRPr>
          </a:p>
          <a:p>
            <a:pPr marL="114300" indent="0">
              <a:buNone/>
            </a:pPr>
            <a:r>
              <a:rPr lang="en-US" sz="2900" b="0" i="0" dirty="0">
                <a:solidFill>
                  <a:schemeClr val="tx1"/>
                </a:solidFill>
                <a:effectLst/>
                <a:latin typeface="Arial" panose="020B0604020202020204" pitchFamily="34" charset="0"/>
                <a:cs typeface="Arial" panose="020B0604020202020204" pitchFamily="34" charset="0"/>
              </a:rPr>
              <a:t>  </a:t>
            </a:r>
            <a:r>
              <a:rPr lang="en-US" sz="2200" b="0" i="0" dirty="0">
                <a:solidFill>
                  <a:schemeClr val="tx1"/>
                </a:solidFill>
                <a:effectLst/>
                <a:latin typeface="+mj-lt"/>
              </a:rPr>
              <a:t>the innovative idea for the Uretero-Pelvic Junction (UPJ) obstruction detection project:</a:t>
            </a:r>
          </a:p>
          <a:p>
            <a:pPr marL="114300" indent="0">
              <a:buNone/>
            </a:pPr>
            <a:endParaRPr lang="en-US" sz="2200" b="0" i="0" dirty="0">
              <a:solidFill>
                <a:schemeClr val="tx1"/>
              </a:solidFill>
              <a:effectLst/>
              <a:latin typeface="+mj-lt"/>
              <a:cs typeface="Arial" panose="020B0604020202020204" pitchFamily="34" charset="0"/>
            </a:endParaRPr>
          </a:p>
          <a:p>
            <a:pPr algn="l">
              <a:buFont typeface="Arial" panose="020B0604020202020204" pitchFamily="34" charset="0"/>
              <a:buChar char="•"/>
            </a:pPr>
            <a:r>
              <a:rPr lang="en-US" sz="2200" b="1" i="0" u="sng" dirty="0">
                <a:solidFill>
                  <a:schemeClr val="tx1"/>
                </a:solidFill>
                <a:effectLst/>
                <a:latin typeface="+mj-lt"/>
              </a:rPr>
              <a:t>Real-Time 3D Imaging:</a:t>
            </a:r>
            <a:r>
              <a:rPr lang="en-US" sz="2200" b="0" i="0" dirty="0">
                <a:solidFill>
                  <a:schemeClr val="tx1"/>
                </a:solidFill>
                <a:effectLst/>
                <a:latin typeface="+mj-lt"/>
              </a:rPr>
              <a:t> Develop a system that utilizes real-time 3D ultrasound imaging to capture detailed anatomical information of the UPJ and surrounding structures.</a:t>
            </a:r>
            <a:endParaRPr lang="en-US" sz="2200" b="0" i="0" dirty="0">
              <a:solidFill>
                <a:schemeClr val="tx1"/>
              </a:solidFill>
              <a:effectLst/>
              <a:latin typeface="+mj-lt"/>
              <a:cs typeface="Arial" panose="020B0604020202020204" pitchFamily="34" charset="0"/>
            </a:endParaRPr>
          </a:p>
          <a:p>
            <a:endParaRPr lang="en-US" sz="2200" b="1" i="0" dirty="0">
              <a:effectLst/>
              <a:latin typeface="Arial" panose="020B0604020202020204" pitchFamily="34" charset="0"/>
              <a:cs typeface="Arial" panose="020B0604020202020204" pitchFamily="34" charset="0"/>
            </a:endParaRPr>
          </a:p>
          <a:p>
            <a:r>
              <a:rPr lang="en-IN" sz="2200" b="1" u="sng" dirty="0">
                <a:solidFill>
                  <a:schemeClr val="tx1"/>
                </a:solidFill>
                <a:latin typeface="+mj-lt"/>
              </a:rPr>
              <a:t>AI-Enhanced Diagnosis:</a:t>
            </a:r>
            <a:r>
              <a:rPr lang="en-IN" sz="2200" u="sng" dirty="0">
                <a:solidFill>
                  <a:schemeClr val="tx1"/>
                </a:solidFill>
                <a:latin typeface="+mj-lt"/>
              </a:rPr>
              <a:t> </a:t>
            </a:r>
            <a:r>
              <a:rPr lang="en-IN" sz="2200" dirty="0">
                <a:solidFill>
                  <a:schemeClr val="tx1"/>
                </a:solidFill>
                <a:latin typeface="+mj-lt"/>
              </a:rPr>
              <a:t>Implement AI algorithms for UPJ segmentation and dynamic flow analysis to assist in diagnosing obstructions, reducing the risk of human error.</a:t>
            </a:r>
            <a:endParaRPr lang="en-US" sz="2200" b="0" i="0" dirty="0">
              <a:effectLst/>
              <a:latin typeface="+mj-lt"/>
              <a:cs typeface="Arial" panose="020B0604020202020204" pitchFamily="34" charset="0"/>
            </a:endParaRPr>
          </a:p>
          <a:p>
            <a:pPr marL="0" lvl="0" indent="0" algn="l" rtl="0">
              <a:spcBef>
                <a:spcPts val="0"/>
              </a:spcBef>
              <a:spcAft>
                <a:spcPts val="0"/>
              </a:spcAft>
              <a:buClr>
                <a:schemeClr val="dk1"/>
              </a:buClr>
              <a:buSzPts val="3200"/>
              <a:buNone/>
            </a:pPr>
            <a:r>
              <a:rPr lang="en-US" sz="2200" b="1" u="sng" dirty="0">
                <a:latin typeface="Times New Roman" panose="02020603050405020304" pitchFamily="18" charset="0"/>
                <a:cs typeface="Times New Roman" panose="02020603050405020304" pitchFamily="18" charset="0"/>
              </a:rPr>
              <a:t>              </a:t>
            </a:r>
            <a:endParaRPr sz="2200" b="1" u="sng" dirty="0">
              <a:latin typeface="Times New Roman" panose="02020603050405020304" pitchFamily="18" charset="0"/>
              <a:cs typeface="Times New Roman" panose="02020603050405020304" pitchFamily="18" charset="0"/>
            </a:endParaRPr>
          </a:p>
          <a:p>
            <a:pPr marL="342900" lvl="0" indent="-139700" algn="l" rtl="0">
              <a:spcBef>
                <a:spcPts val="640"/>
              </a:spcBef>
              <a:spcAft>
                <a:spcPts val="0"/>
              </a:spcAft>
              <a:buClr>
                <a:schemeClr val="dk1"/>
              </a:buClr>
              <a:buSzPts val="3200"/>
              <a:buNone/>
            </a:pPr>
            <a:endParaRPr dirty="0">
              <a:latin typeface="Times New Roman" panose="02020603050405020304" pitchFamily="18" charset="0"/>
              <a:cs typeface="Times New Roman" panose="02020603050405020304" pitchFamily="18" charset="0"/>
            </a:endParaRPr>
          </a:p>
          <a:p>
            <a:pPr marL="342900" lvl="0" indent="-139700" algn="l" rtl="0">
              <a:spcBef>
                <a:spcPts val="640"/>
              </a:spcBef>
              <a:spcAft>
                <a:spcPts val="0"/>
              </a:spcAft>
              <a:buClr>
                <a:schemeClr val="dk1"/>
              </a:buClr>
              <a:buSzPts val="3200"/>
              <a:buNone/>
            </a:pPr>
            <a:endParaRPr dirty="0">
              <a:latin typeface="Times New Roman" panose="02020603050405020304" pitchFamily="18" charset="0"/>
              <a:cs typeface="Times New Roman" panose="02020603050405020304" pitchFamily="18" charset="0"/>
            </a:endParaRPr>
          </a:p>
        </p:txBody>
      </p:sp>
      <p:pic>
        <p:nvPicPr>
          <p:cNvPr id="98" name="Google Shape;98;p2"/>
          <p:cNvPicPr preferRelativeResize="0"/>
          <p:nvPr/>
        </p:nvPicPr>
        <p:blipFill rotWithShape="1">
          <a:blip r:embed="rId3">
            <a:alphaModFix/>
          </a:blip>
          <a:srcRect/>
          <a:stretch/>
        </p:blipFill>
        <p:spPr>
          <a:xfrm>
            <a:off x="228600" y="553353"/>
            <a:ext cx="2237740" cy="755015"/>
          </a:xfrm>
          <a:prstGeom prst="rect">
            <a:avLst/>
          </a:prstGeom>
          <a:noFill/>
          <a:ln>
            <a:noFill/>
          </a:ln>
        </p:spPr>
      </p:pic>
      <p:sp>
        <p:nvSpPr>
          <p:cNvPr id="99" name="Google Shape;99;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lvl="0"/>
            <a:r>
              <a:rPr lang="en-US" b="1" dirty="0"/>
              <a:t>26-8-2023</a:t>
            </a:r>
            <a:endParaRPr lang="en-US" dirty="0"/>
          </a:p>
        </p:txBody>
      </p:sp>
      <p:sp>
        <p:nvSpPr>
          <p:cNvPr id="100" name="Google Shape;100;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
        <p:nvSpPr>
          <p:cNvPr id="101" name="Google Shape;101;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16</a:t>
            </a:fld>
            <a:endParaRPr/>
          </a:p>
        </p:txBody>
      </p:sp>
    </p:spTree>
    <p:extLst>
      <p:ext uri="{BB962C8B-B14F-4D97-AF65-F5344CB8AC3E}">
        <p14:creationId xmlns:p14="http://schemas.microsoft.com/office/powerpoint/2010/main" val="2587990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F3F94-FDD6-F199-ED10-2B8B1A85D056}"/>
              </a:ext>
            </a:extLst>
          </p:cNvPr>
          <p:cNvSpPr>
            <a:spLocks noGrp="1"/>
          </p:cNvSpPr>
          <p:nvPr>
            <p:ph type="title"/>
          </p:nvPr>
        </p:nvSpPr>
        <p:spPr/>
        <p:txBody>
          <a:bodyPr>
            <a:normAutofit/>
          </a:bodyPr>
          <a:lstStyle/>
          <a:p>
            <a:pPr algn="r"/>
            <a:r>
              <a:rPr lang="en-IN" sz="1600" b="1" kern="1800" dirty="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PELVIC URETERO JUNCTION OBSTRUCTION DETECTION </a:t>
            </a:r>
            <a:br>
              <a:rPr lang="en-IN" sz="1600" b="1" kern="1800" dirty="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IN" sz="1600" b="1" kern="1800" dirty="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USING DEEP LEARNING</a:t>
            </a:r>
            <a:endParaRPr lang="en-IN" sz="1600" dirty="0"/>
          </a:p>
        </p:txBody>
      </p:sp>
      <p:sp>
        <p:nvSpPr>
          <p:cNvPr id="4" name="Slide Number Placeholder 3">
            <a:extLst>
              <a:ext uri="{FF2B5EF4-FFF2-40B4-BE49-F238E27FC236}">
                <a16:creationId xmlns:a16="http://schemas.microsoft.com/office/drawing/2014/main" id="{03CFB7F0-7A49-72B8-B3CB-DA67FC37816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17</a:t>
            </a:fld>
            <a:endParaRPr lang="en-US"/>
          </a:p>
        </p:txBody>
      </p:sp>
      <p:sp>
        <p:nvSpPr>
          <p:cNvPr id="3" name="Text Placeholder 2">
            <a:extLst>
              <a:ext uri="{FF2B5EF4-FFF2-40B4-BE49-F238E27FC236}">
                <a16:creationId xmlns:a16="http://schemas.microsoft.com/office/drawing/2014/main" id="{D6955C9D-593C-D9CE-E3BE-BB303027D8ED}"/>
              </a:ext>
            </a:extLst>
          </p:cNvPr>
          <p:cNvSpPr>
            <a:spLocks noGrp="1"/>
          </p:cNvSpPr>
          <p:nvPr>
            <p:ph type="body" idx="4294967295"/>
          </p:nvPr>
        </p:nvSpPr>
        <p:spPr>
          <a:xfrm>
            <a:off x="457200" y="1587083"/>
            <a:ext cx="8229600" cy="4525963"/>
          </a:xfrm>
        </p:spPr>
        <p:txBody>
          <a:bodyPr>
            <a:normAutofit/>
          </a:bodyPr>
          <a:lstStyle/>
          <a:p>
            <a:r>
              <a:rPr lang="en-US" sz="2000" b="1" i="0" u="sng" dirty="0">
                <a:solidFill>
                  <a:schemeClr val="tx1"/>
                </a:solidFill>
                <a:effectLst/>
                <a:latin typeface="+mj-lt"/>
                <a:cs typeface="Times New Roman" panose="02020603050405020304" pitchFamily="18" charset="0"/>
              </a:rPr>
              <a:t>Real-Time Surgical Guidance:</a:t>
            </a:r>
            <a:r>
              <a:rPr lang="en-US" sz="2000" b="0" i="0" u="sng" dirty="0">
                <a:solidFill>
                  <a:schemeClr val="tx1"/>
                </a:solidFill>
                <a:effectLst/>
                <a:latin typeface="+mj-lt"/>
                <a:cs typeface="Times New Roman" panose="02020603050405020304" pitchFamily="18" charset="0"/>
              </a:rPr>
              <a:t> </a:t>
            </a:r>
            <a:r>
              <a:rPr lang="en-US" sz="2000" b="0" i="0" dirty="0">
                <a:solidFill>
                  <a:schemeClr val="tx1"/>
                </a:solidFill>
                <a:effectLst/>
                <a:latin typeface="+mj-lt"/>
                <a:cs typeface="Times New Roman" panose="02020603050405020304" pitchFamily="18" charset="0"/>
              </a:rPr>
              <a:t>Provide real-time guidance during minimally invasive surgeries, ensuring precise placement of instruments and efficient procedures.</a:t>
            </a:r>
          </a:p>
          <a:p>
            <a:endParaRPr lang="en-US" sz="2000" b="0" i="0" dirty="0">
              <a:effectLst/>
              <a:latin typeface="+mj-lt"/>
              <a:cs typeface="Arial" panose="020B0604020202020204" pitchFamily="34" charset="0"/>
            </a:endParaRPr>
          </a:p>
          <a:p>
            <a:r>
              <a:rPr lang="en-US" sz="2000" b="1" i="0" u="sng" dirty="0">
                <a:solidFill>
                  <a:schemeClr val="tx1"/>
                </a:solidFill>
                <a:effectLst/>
                <a:latin typeface="+mj-lt"/>
              </a:rPr>
              <a:t>Personalized Care:</a:t>
            </a:r>
            <a:r>
              <a:rPr lang="en-US" sz="2000" b="0" i="0" dirty="0">
                <a:solidFill>
                  <a:schemeClr val="tx1"/>
                </a:solidFill>
                <a:effectLst/>
                <a:latin typeface="+mj-lt"/>
              </a:rPr>
              <a:t> The system can recommend customized treatment plans based on the severity of the obstruction, enhancing patient care and recovery outcomes.</a:t>
            </a:r>
            <a:endParaRPr lang="en-US" sz="2000" b="0" i="0" dirty="0">
              <a:solidFill>
                <a:schemeClr val="tx1"/>
              </a:solidFill>
              <a:effectLst/>
              <a:latin typeface="+mj-lt"/>
              <a:cs typeface="Arial" panose="020B0604020202020204" pitchFamily="34" charset="0"/>
            </a:endParaRPr>
          </a:p>
        </p:txBody>
      </p:sp>
      <p:pic>
        <p:nvPicPr>
          <p:cNvPr id="5" name="Google Shape;98;p2">
            <a:extLst>
              <a:ext uri="{FF2B5EF4-FFF2-40B4-BE49-F238E27FC236}">
                <a16:creationId xmlns:a16="http://schemas.microsoft.com/office/drawing/2014/main" id="{4229BB8F-AB2F-EFB0-7128-86E90C4976D4}"/>
              </a:ext>
            </a:extLst>
          </p:cNvPr>
          <p:cNvPicPr preferRelativeResize="0"/>
          <p:nvPr/>
        </p:nvPicPr>
        <p:blipFill rotWithShape="1">
          <a:blip r:embed="rId2">
            <a:alphaModFix/>
          </a:blip>
          <a:srcRect/>
          <a:stretch/>
        </p:blipFill>
        <p:spPr>
          <a:xfrm>
            <a:off x="228600" y="553353"/>
            <a:ext cx="2237740" cy="755015"/>
          </a:xfrm>
          <a:prstGeom prst="rect">
            <a:avLst/>
          </a:prstGeom>
          <a:noFill/>
          <a:ln>
            <a:noFill/>
          </a:ln>
        </p:spPr>
      </p:pic>
    </p:spTree>
    <p:extLst>
      <p:ext uri="{BB962C8B-B14F-4D97-AF65-F5344CB8AC3E}">
        <p14:creationId xmlns:p14="http://schemas.microsoft.com/office/powerpoint/2010/main" val="42090339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5" name="Title 4">
            <a:extLst>
              <a:ext uri="{FF2B5EF4-FFF2-40B4-BE49-F238E27FC236}">
                <a16:creationId xmlns:a16="http://schemas.microsoft.com/office/drawing/2014/main" id="{A1154B1D-E83E-8B8C-47F5-5CC792B2467B}"/>
              </a:ext>
            </a:extLst>
          </p:cNvPr>
          <p:cNvSpPr>
            <a:spLocks noGrp="1"/>
          </p:cNvSpPr>
          <p:nvPr>
            <p:ph type="title"/>
          </p:nvPr>
        </p:nvSpPr>
        <p:spPr/>
        <p:txBody>
          <a:bodyPr>
            <a:normAutofit/>
          </a:bodyPr>
          <a:lstStyle/>
          <a:p>
            <a:pPr algn="r"/>
            <a:r>
              <a:rPr lang="en-IN" sz="1600" b="1" kern="1800" dirty="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PELVIC URETERO JUNCTION OBSTRUCTION DETECTION </a:t>
            </a:r>
            <a:br>
              <a:rPr lang="en-IN" sz="1600" b="1" kern="1800" dirty="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IN" sz="1600" b="1" kern="1800" dirty="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USING DEEP LEARNING</a:t>
            </a:r>
            <a:endParaRPr lang="en-IN" sz="1600" dirty="0"/>
          </a:p>
        </p:txBody>
      </p:sp>
      <p:sp>
        <p:nvSpPr>
          <p:cNvPr id="108" name="Google Shape;108;p5"/>
          <p:cNvSpPr txBox="1">
            <a:spLocks noGrp="1"/>
          </p:cNvSpPr>
          <p:nvPr>
            <p:ph type="dt" idx="10"/>
          </p:nvPr>
        </p:nvSpPr>
        <p:spPr>
          <a:prstGeom prst="rect">
            <a:avLst/>
          </a:prstGeom>
          <a:noFill/>
          <a:ln>
            <a:noFill/>
          </a:ln>
        </p:spPr>
        <p:txBody>
          <a:bodyPr spcFirstLastPara="1" wrap="square" lIns="91425" tIns="45700" rIns="91425" bIns="45700" anchor="ctr" anchorCtr="0">
            <a:noAutofit/>
          </a:bodyPr>
          <a:lstStyle/>
          <a:p>
            <a:pPr lvl="0"/>
            <a:r>
              <a:rPr lang="en-US" b="1" dirty="0"/>
              <a:t>26-8-2023</a:t>
            </a:r>
            <a:endParaRPr lang="en-US" dirty="0"/>
          </a:p>
        </p:txBody>
      </p:sp>
      <p:sp>
        <p:nvSpPr>
          <p:cNvPr id="109" name="Google Shape;109;p5"/>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
        <p:nvSpPr>
          <p:cNvPr id="110" name="Google Shape;110;p5"/>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18</a:t>
            </a:fld>
            <a:endParaRPr/>
          </a:p>
        </p:txBody>
      </p:sp>
      <p:sp>
        <p:nvSpPr>
          <p:cNvPr id="106" name="Google Shape;106;p5"/>
          <p:cNvSpPr txBox="1">
            <a:spLocks noGrp="1"/>
          </p:cNvSpPr>
          <p:nvPr>
            <p:ph type="body" idx="4294967295"/>
          </p:nvPr>
        </p:nvSpPr>
        <p:spPr>
          <a:xfrm>
            <a:off x="457200" y="1624964"/>
            <a:ext cx="8229600" cy="4525963"/>
          </a:xfrm>
          <a:prstGeom prst="rect">
            <a:avLst/>
          </a:prstGeom>
          <a:noFill/>
          <a:ln>
            <a:noFill/>
          </a:ln>
        </p:spPr>
        <p:txBody>
          <a:bodyPr spcFirstLastPara="1" wrap="square" lIns="91425" tIns="45700" rIns="91425" bIns="45700" anchor="t" anchorCtr="0">
            <a:normAutofit/>
          </a:bodyPr>
          <a:lstStyle/>
          <a:p>
            <a:pPr marL="571500" lvl="1" indent="0">
              <a:buNone/>
            </a:pPr>
            <a:r>
              <a:rPr lang="en-US" sz="2600" b="1" u="sng" dirty="0">
                <a:latin typeface="Times New Roman" panose="02020603050405020304" pitchFamily="18" charset="0"/>
                <a:cs typeface="Times New Roman" panose="02020603050405020304" pitchFamily="18" charset="0"/>
              </a:rPr>
              <a:t>Architecture/Flow Diagram of the proposed model</a:t>
            </a:r>
          </a:p>
          <a:p>
            <a:pPr marL="571500" lvl="1" indent="0">
              <a:buNone/>
            </a:pPr>
            <a:endParaRPr lang="en-US" b="1" u="sng" dirty="0">
              <a:latin typeface="Times New Roman" panose="02020603050405020304" pitchFamily="18" charset="0"/>
              <a:cs typeface="Times New Roman" panose="02020603050405020304" pitchFamily="18" charset="0"/>
            </a:endParaRPr>
          </a:p>
        </p:txBody>
      </p:sp>
      <p:pic>
        <p:nvPicPr>
          <p:cNvPr id="107" name="Google Shape;107;p5"/>
          <p:cNvPicPr preferRelativeResize="0"/>
          <p:nvPr/>
        </p:nvPicPr>
        <p:blipFill rotWithShape="1">
          <a:blip r:embed="rId3">
            <a:alphaModFix/>
          </a:blip>
          <a:srcRect/>
          <a:stretch/>
        </p:blipFill>
        <p:spPr>
          <a:xfrm>
            <a:off x="381000" y="457200"/>
            <a:ext cx="2237740" cy="755015"/>
          </a:xfrm>
          <a:prstGeom prst="rect">
            <a:avLst/>
          </a:prstGeom>
          <a:noFill/>
          <a:ln>
            <a:noFill/>
          </a:ln>
        </p:spPr>
      </p:pic>
      <p:pic>
        <p:nvPicPr>
          <p:cNvPr id="7" name="Picture 6">
            <a:extLst>
              <a:ext uri="{FF2B5EF4-FFF2-40B4-BE49-F238E27FC236}">
                <a16:creationId xmlns:a16="http://schemas.microsoft.com/office/drawing/2014/main" id="{17A24945-A44B-4060-49A5-C3A3D2E1ADA3}"/>
              </a:ext>
            </a:extLst>
          </p:cNvPr>
          <p:cNvPicPr>
            <a:picLocks noChangeAspect="1"/>
          </p:cNvPicPr>
          <p:nvPr/>
        </p:nvPicPr>
        <p:blipFill>
          <a:blip r:embed="rId4"/>
          <a:stretch>
            <a:fillRect/>
          </a:stretch>
        </p:blipFill>
        <p:spPr>
          <a:xfrm>
            <a:off x="457201" y="2419004"/>
            <a:ext cx="8229600" cy="3549534"/>
          </a:xfrm>
          <a:prstGeom prst="rect">
            <a:avLst/>
          </a:prstGeom>
        </p:spPr>
      </p:pic>
    </p:spTree>
    <p:extLst>
      <p:ext uri="{BB962C8B-B14F-4D97-AF65-F5344CB8AC3E}">
        <p14:creationId xmlns:p14="http://schemas.microsoft.com/office/powerpoint/2010/main" val="41480884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2" name="Title 1">
            <a:extLst>
              <a:ext uri="{FF2B5EF4-FFF2-40B4-BE49-F238E27FC236}">
                <a16:creationId xmlns:a16="http://schemas.microsoft.com/office/drawing/2014/main" id="{C8033156-B6A8-2925-CEA0-6A3F3B238B18}"/>
              </a:ext>
            </a:extLst>
          </p:cNvPr>
          <p:cNvSpPr>
            <a:spLocks noGrp="1"/>
          </p:cNvSpPr>
          <p:nvPr>
            <p:ph type="title"/>
          </p:nvPr>
        </p:nvSpPr>
        <p:spPr/>
        <p:txBody>
          <a:bodyPr>
            <a:normAutofit/>
          </a:bodyPr>
          <a:lstStyle/>
          <a:p>
            <a:pPr algn="r"/>
            <a:r>
              <a:rPr lang="en-IN" sz="1600" b="1" kern="1800" dirty="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PELVIC URETERO JUNCTION OBSTRUCTION DETECTION </a:t>
            </a:r>
            <a:br>
              <a:rPr lang="en-IN" sz="1600" b="1" kern="1800" dirty="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IN" sz="1600" b="1" kern="1800" dirty="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USING DEEP LEARNING</a:t>
            </a:r>
            <a:endParaRPr lang="en-IN" sz="1600" dirty="0"/>
          </a:p>
        </p:txBody>
      </p:sp>
      <p:sp>
        <p:nvSpPr>
          <p:cNvPr id="108" name="Google Shape;108;p5"/>
          <p:cNvSpPr txBox="1">
            <a:spLocks noGrp="1"/>
          </p:cNvSpPr>
          <p:nvPr>
            <p:ph type="dt" idx="10"/>
          </p:nvPr>
        </p:nvSpPr>
        <p:spPr>
          <a:prstGeom prst="rect">
            <a:avLst/>
          </a:prstGeom>
          <a:noFill/>
          <a:ln>
            <a:noFill/>
          </a:ln>
        </p:spPr>
        <p:txBody>
          <a:bodyPr spcFirstLastPara="1" wrap="square" lIns="91425" tIns="45700" rIns="91425" bIns="45700" anchor="ctr" anchorCtr="0">
            <a:noAutofit/>
          </a:bodyPr>
          <a:lstStyle/>
          <a:p>
            <a:pPr lvl="0"/>
            <a:r>
              <a:rPr lang="en-US" b="1" dirty="0"/>
              <a:t>26-8-2023</a:t>
            </a:r>
            <a:endParaRPr lang="en-US" dirty="0"/>
          </a:p>
        </p:txBody>
      </p:sp>
      <p:sp>
        <p:nvSpPr>
          <p:cNvPr id="109" name="Google Shape;109;p5"/>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dirty="0"/>
          </a:p>
        </p:txBody>
      </p:sp>
      <p:sp>
        <p:nvSpPr>
          <p:cNvPr id="110" name="Google Shape;110;p5"/>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19</a:t>
            </a:fld>
            <a:endParaRPr/>
          </a:p>
        </p:txBody>
      </p:sp>
      <p:sp>
        <p:nvSpPr>
          <p:cNvPr id="106" name="Google Shape;106;p5"/>
          <p:cNvSpPr txBox="1">
            <a:spLocks noGrp="1"/>
          </p:cNvSpPr>
          <p:nvPr>
            <p:ph type="body" idx="4294967295"/>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114300" indent="0" algn="ctr">
              <a:buNone/>
            </a:pPr>
            <a:r>
              <a:rPr lang="en-US" sz="2600" b="1" u="sng" dirty="0">
                <a:latin typeface="Times New Roman" panose="02020603050405020304" pitchFamily="18" charset="0"/>
                <a:cs typeface="Times New Roman" panose="02020603050405020304" pitchFamily="18" charset="0"/>
              </a:rPr>
              <a:t>Proposed model and their Modules Description</a:t>
            </a:r>
          </a:p>
          <a:p>
            <a:pPr marL="114300" indent="0">
              <a:buNone/>
            </a:pPr>
            <a:endParaRPr lang="en-US" sz="2600" b="1" u="sng" dirty="0">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000" b="1" u="sng" dirty="0">
                <a:latin typeface="+mj-lt"/>
                <a:cs typeface="Times New Roman" panose="02020603050405020304" pitchFamily="18" charset="0"/>
              </a:rPr>
              <a:t>Base Model</a:t>
            </a:r>
            <a:r>
              <a:rPr lang="en-US" sz="2600" b="1" u="sng" dirty="0">
                <a:latin typeface="Times New Roman" panose="02020603050405020304" pitchFamily="18" charset="0"/>
                <a:cs typeface="Times New Roman" panose="02020603050405020304" pitchFamily="18" charset="0"/>
              </a:rPr>
              <a:t>: </a:t>
            </a:r>
            <a:r>
              <a:rPr lang="en-US" sz="2000" dirty="0">
                <a:latin typeface="+mj-lt"/>
                <a:cs typeface="Times New Roman" panose="02020603050405020304" pitchFamily="18" charset="0"/>
              </a:rPr>
              <a:t>VGG16 </a:t>
            </a:r>
            <a:r>
              <a:rPr lang="en-US" sz="2000" b="0" i="0" dirty="0">
                <a:solidFill>
                  <a:schemeClr val="tx1"/>
                </a:solidFill>
                <a:effectLst/>
                <a:latin typeface="+mj-lt"/>
              </a:rPr>
              <a:t>The VGG16 model is used as the base model for feature extraction. It is a pre-trained model trained on the ImageNet dataset. The fully connected layers of VGG16 are not included, only the convolutional layers are retained.</a:t>
            </a:r>
            <a:endParaRPr lang="en-US" sz="2000" dirty="0">
              <a:solidFill>
                <a:schemeClr val="tx1"/>
              </a:solidFill>
              <a:latin typeface="+mj-lt"/>
            </a:endParaRPr>
          </a:p>
          <a:p>
            <a:pPr algn="l">
              <a:buFont typeface="Arial" panose="020B0604020202020204" pitchFamily="34" charset="0"/>
              <a:buChar char="•"/>
            </a:pPr>
            <a:r>
              <a:rPr lang="en-IN" sz="2000" b="1" i="0" u="sng" dirty="0">
                <a:effectLst/>
                <a:latin typeface="+mj-lt"/>
              </a:rPr>
              <a:t>Data Pre-processing:</a:t>
            </a:r>
            <a:r>
              <a:rPr lang="en-US" sz="2000" u="sng" dirty="0">
                <a:solidFill>
                  <a:schemeClr val="tx1"/>
                </a:solidFill>
                <a:latin typeface="+mj-lt"/>
              </a:rPr>
              <a:t> </a:t>
            </a:r>
            <a:r>
              <a:rPr lang="en-US" sz="2000" b="0" i="0" dirty="0" err="1">
                <a:solidFill>
                  <a:schemeClr val="tx1"/>
                </a:solidFill>
                <a:effectLst/>
                <a:latin typeface="+mj-lt"/>
              </a:rPr>
              <a:t>os</a:t>
            </a:r>
            <a:r>
              <a:rPr lang="en-US" sz="2000" b="0" i="0" dirty="0">
                <a:solidFill>
                  <a:schemeClr val="tx1"/>
                </a:solidFill>
                <a:effectLst/>
                <a:latin typeface="+mj-lt"/>
              </a:rPr>
              <a:t>: Used for handling file paths and directory operations, such as accessing image files in a folder. cv2 (OpenCV): Utilized for reading images from files, resizing them to a specific size, and preprocessing them before feeding them into the neural network model.</a:t>
            </a:r>
          </a:p>
          <a:p>
            <a:pPr marL="114300" indent="0" algn="l">
              <a:buNone/>
            </a:pPr>
            <a:endParaRPr lang="en-US" sz="2000" b="0" i="0" u="sng" dirty="0">
              <a:solidFill>
                <a:schemeClr val="tx1"/>
              </a:solidFill>
              <a:effectLst/>
              <a:latin typeface="+mj-lt"/>
            </a:endParaRPr>
          </a:p>
        </p:txBody>
      </p:sp>
      <p:pic>
        <p:nvPicPr>
          <p:cNvPr id="107" name="Google Shape;107;p5"/>
          <p:cNvPicPr preferRelativeResize="0"/>
          <p:nvPr/>
        </p:nvPicPr>
        <p:blipFill rotWithShape="1">
          <a:blip r:embed="rId3">
            <a:alphaModFix/>
          </a:blip>
          <a:srcRect/>
          <a:stretch/>
        </p:blipFill>
        <p:spPr>
          <a:xfrm>
            <a:off x="381000" y="457200"/>
            <a:ext cx="2237740" cy="755015"/>
          </a:xfrm>
          <a:prstGeom prst="rect">
            <a:avLst/>
          </a:prstGeom>
          <a:noFill/>
          <a:ln>
            <a:noFill/>
          </a:ln>
        </p:spPr>
      </p:pic>
    </p:spTree>
    <p:extLst>
      <p:ext uri="{BB962C8B-B14F-4D97-AF65-F5344CB8AC3E}">
        <p14:creationId xmlns:p14="http://schemas.microsoft.com/office/powerpoint/2010/main" val="22647219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title"/>
          </p:nvPr>
        </p:nvSpPr>
        <p:spPr>
          <a:xfrm>
            <a:off x="2227810" y="274638"/>
            <a:ext cx="6458989" cy="11430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chemeClr val="dk1"/>
              </a:buClr>
              <a:buSzPts val="4400"/>
              <a:buFont typeface="Calibri"/>
              <a:buNone/>
            </a:pPr>
            <a:r>
              <a:rPr lang="en-US" sz="1600" dirty="0">
                <a:latin typeface="Times New Roman" panose="02020603050405020304" pitchFamily="18" charset="0"/>
                <a:cs typeface="Times New Roman" panose="02020603050405020304" pitchFamily="18" charset="0"/>
              </a:rPr>
              <a:t>      </a:t>
            </a:r>
            <a:r>
              <a:rPr lang="en-IN" sz="1600" b="1" kern="1800" dirty="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PELVIC URETERO JUNCTION OBSTRUCTION DETECTION USING DEEP LEARNING</a:t>
            </a:r>
            <a:endParaRPr sz="1600" b="1" dirty="0">
              <a:latin typeface="Times New Roman" panose="02020603050405020304" pitchFamily="18" charset="0"/>
              <a:cs typeface="Times New Roman" panose="02020603050405020304" pitchFamily="18" charset="0"/>
            </a:endParaRPr>
          </a:p>
        </p:txBody>
      </p:sp>
      <p:sp>
        <p:nvSpPr>
          <p:cNvPr id="97" name="Google Shape;97;p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lnSpcReduction="10000"/>
          </a:bodyPr>
          <a:lstStyle/>
          <a:p>
            <a:pPr marL="0" lvl="0" indent="0" algn="ctr" rtl="0">
              <a:spcBef>
                <a:spcPts val="0"/>
              </a:spcBef>
              <a:spcAft>
                <a:spcPts val="0"/>
              </a:spcAft>
              <a:buClr>
                <a:schemeClr val="dk1"/>
              </a:buClr>
              <a:buSzPts val="3200"/>
              <a:buNone/>
            </a:pPr>
            <a:r>
              <a:rPr lang="en-US" dirty="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 </a:t>
            </a:r>
            <a:r>
              <a:rPr lang="en-US" sz="2600" b="1" u="sng" dirty="0">
                <a:latin typeface="Times New Roman" panose="02020603050405020304" pitchFamily="18" charset="0"/>
                <a:cs typeface="Times New Roman" panose="02020603050405020304" pitchFamily="18" charset="0"/>
              </a:rPr>
              <a:t>Abstract</a:t>
            </a:r>
            <a:r>
              <a:rPr lang="en-US" sz="2600" dirty="0">
                <a:latin typeface="Times New Roman" panose="02020603050405020304" pitchFamily="18" charset="0"/>
                <a:cs typeface="Times New Roman" panose="02020603050405020304" pitchFamily="18" charset="0"/>
              </a:rPr>
              <a:t>                 </a:t>
            </a:r>
            <a:endParaRPr sz="2600" dirty="0">
              <a:latin typeface="Times New Roman" panose="02020603050405020304" pitchFamily="18" charset="0"/>
              <a:cs typeface="Times New Roman" panose="02020603050405020304" pitchFamily="18" charset="0"/>
            </a:endParaRPr>
          </a:p>
          <a:p>
            <a:endParaRPr lang="en-US" sz="2000" b="0" i="0" dirty="0">
              <a:effectLst/>
              <a:latin typeface="Arial" panose="020B0604020202020204" pitchFamily="34" charset="0"/>
              <a:cs typeface="Arial" panose="020B0604020202020204" pitchFamily="34" charset="0"/>
            </a:endParaRPr>
          </a:p>
          <a:p>
            <a:r>
              <a:rPr lang="en-US" sz="2000" b="0" i="0" dirty="0">
                <a:effectLst/>
                <a:latin typeface="Arial" panose="020B0604020202020204" pitchFamily="34" charset="0"/>
                <a:cs typeface="Arial" panose="020B0604020202020204" pitchFamily="34" charset="0"/>
              </a:rPr>
              <a:t>Pelvic </a:t>
            </a:r>
            <a:r>
              <a:rPr lang="en-US" sz="2000" b="0" i="0" dirty="0" err="1">
                <a:effectLst/>
                <a:latin typeface="Arial" panose="020B0604020202020204" pitchFamily="34" charset="0"/>
                <a:cs typeface="Arial" panose="020B0604020202020204" pitchFamily="34" charset="0"/>
              </a:rPr>
              <a:t>Uretero</a:t>
            </a:r>
            <a:r>
              <a:rPr lang="en-US" sz="2000" b="0" i="0" dirty="0">
                <a:effectLst/>
                <a:latin typeface="Arial" panose="020B0604020202020204" pitchFamily="34" charset="0"/>
                <a:cs typeface="Arial" panose="020B0604020202020204" pitchFamily="34" charset="0"/>
              </a:rPr>
              <a:t> Junction (PUJ) obstruction is a prevalent urological condition that can lead to serious health complications if not identified early. </a:t>
            </a:r>
          </a:p>
          <a:p>
            <a:endParaRPr lang="en-US" sz="2000" b="0" i="0" dirty="0">
              <a:effectLst/>
              <a:latin typeface="Arial" panose="020B0604020202020204" pitchFamily="34" charset="0"/>
              <a:cs typeface="Arial" panose="020B0604020202020204" pitchFamily="34" charset="0"/>
            </a:endParaRPr>
          </a:p>
          <a:p>
            <a:r>
              <a:rPr lang="en-US" sz="2000" b="0" i="0" dirty="0">
                <a:effectLst/>
                <a:latin typeface="Arial" panose="020B0604020202020204" pitchFamily="34" charset="0"/>
                <a:cs typeface="Arial" panose="020B0604020202020204" pitchFamily="34" charset="0"/>
              </a:rPr>
              <a:t>Current diagnostic methods often rely on manual interpretation of medical images, introducing subjectivity and time constraints.</a:t>
            </a:r>
          </a:p>
          <a:p>
            <a:endParaRPr lang="en-US" sz="2000" b="0" i="0" dirty="0">
              <a:effectLst/>
              <a:latin typeface="Arial" panose="020B0604020202020204" pitchFamily="34" charset="0"/>
              <a:cs typeface="Arial" panose="020B0604020202020204" pitchFamily="34" charset="0"/>
            </a:endParaRPr>
          </a:p>
          <a:p>
            <a:r>
              <a:rPr lang="en-US" sz="2000" b="0" i="0" dirty="0">
                <a:effectLst/>
                <a:latin typeface="Arial" panose="020B0604020202020204" pitchFamily="34" charset="0"/>
                <a:cs typeface="Arial" panose="020B0604020202020204" pitchFamily="34" charset="0"/>
              </a:rPr>
              <a:t>The primary goal of this research is to develop a robust Deep Learning-based solution capable of analyzing radiological images, such as ultrasound, CT scans, or MRIs, to detect PUJ obstruction accurately. </a:t>
            </a:r>
          </a:p>
          <a:p>
            <a:pPr marL="0" indent="0">
              <a:buNone/>
            </a:pPr>
            <a:endParaRPr lang="en-IN" dirty="0">
              <a:latin typeface="Arial" panose="020B0604020202020204" pitchFamily="34" charset="0"/>
              <a:cs typeface="Arial" panose="020B0604020202020204" pitchFamily="34" charset="0"/>
            </a:endParaRPr>
          </a:p>
          <a:p>
            <a:pPr marL="342900" lvl="0" indent="-139700" algn="l" rtl="0">
              <a:spcBef>
                <a:spcPts val="640"/>
              </a:spcBef>
              <a:spcAft>
                <a:spcPts val="0"/>
              </a:spcAft>
              <a:buClr>
                <a:schemeClr val="dk1"/>
              </a:buClr>
              <a:buSzPts val="3200"/>
              <a:buNone/>
            </a:pPr>
            <a:endParaRPr dirty="0">
              <a:latin typeface="Times New Roman" panose="02020603050405020304" pitchFamily="18" charset="0"/>
              <a:cs typeface="Times New Roman" panose="02020603050405020304" pitchFamily="18" charset="0"/>
            </a:endParaRPr>
          </a:p>
          <a:p>
            <a:pPr marL="342900" lvl="0" indent="-139700" algn="l" rtl="0">
              <a:spcBef>
                <a:spcPts val="640"/>
              </a:spcBef>
              <a:spcAft>
                <a:spcPts val="0"/>
              </a:spcAft>
              <a:buClr>
                <a:schemeClr val="dk1"/>
              </a:buClr>
              <a:buSzPts val="3200"/>
              <a:buNone/>
            </a:pPr>
            <a:endParaRPr dirty="0">
              <a:latin typeface="Times New Roman" panose="02020603050405020304" pitchFamily="18" charset="0"/>
              <a:cs typeface="Times New Roman" panose="02020603050405020304" pitchFamily="18" charset="0"/>
            </a:endParaRPr>
          </a:p>
        </p:txBody>
      </p:sp>
      <p:pic>
        <p:nvPicPr>
          <p:cNvPr id="98" name="Google Shape;98;p2"/>
          <p:cNvPicPr preferRelativeResize="0"/>
          <p:nvPr/>
        </p:nvPicPr>
        <p:blipFill rotWithShape="1">
          <a:blip r:embed="rId3">
            <a:alphaModFix/>
          </a:blip>
          <a:srcRect/>
          <a:stretch/>
        </p:blipFill>
        <p:spPr>
          <a:xfrm>
            <a:off x="249380" y="468630"/>
            <a:ext cx="2227812" cy="755015"/>
          </a:xfrm>
          <a:prstGeom prst="rect">
            <a:avLst/>
          </a:prstGeom>
          <a:noFill/>
          <a:ln>
            <a:noFill/>
          </a:ln>
        </p:spPr>
      </p:pic>
      <p:sp>
        <p:nvSpPr>
          <p:cNvPr id="99" name="Google Shape;99;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lvl="0"/>
            <a:r>
              <a:rPr lang="en-US" b="1" dirty="0"/>
              <a:t>26-8-2023</a:t>
            </a:r>
            <a:endParaRPr dirty="0"/>
          </a:p>
        </p:txBody>
      </p:sp>
      <p:sp>
        <p:nvSpPr>
          <p:cNvPr id="100" name="Google Shape;100;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
        <p:nvSpPr>
          <p:cNvPr id="101" name="Google Shape;101;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855BE-2C95-14C2-A07D-0EAB8D2F4D13}"/>
              </a:ext>
            </a:extLst>
          </p:cNvPr>
          <p:cNvSpPr>
            <a:spLocks noGrp="1"/>
          </p:cNvSpPr>
          <p:nvPr>
            <p:ph type="title"/>
          </p:nvPr>
        </p:nvSpPr>
        <p:spPr/>
        <p:txBody>
          <a:bodyPr>
            <a:normAutofit/>
          </a:bodyPr>
          <a:lstStyle/>
          <a:p>
            <a:pPr algn="r"/>
            <a:r>
              <a:rPr lang="en-IN" sz="1600" b="1" kern="1800" dirty="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PELVIC URETERO JUNCTION OBSTRUCTION DETECTION </a:t>
            </a:r>
            <a:br>
              <a:rPr lang="en-IN" sz="1600" b="1" kern="1800" dirty="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IN" sz="1600" b="1" kern="1800" dirty="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USING DEEP LEARNING</a:t>
            </a:r>
            <a:endParaRPr lang="en-IN" sz="1600" dirty="0"/>
          </a:p>
        </p:txBody>
      </p:sp>
      <p:sp>
        <p:nvSpPr>
          <p:cNvPr id="4" name="Slide Number Placeholder 3">
            <a:extLst>
              <a:ext uri="{FF2B5EF4-FFF2-40B4-BE49-F238E27FC236}">
                <a16:creationId xmlns:a16="http://schemas.microsoft.com/office/drawing/2014/main" id="{5E2EA322-4ED6-6A32-97D4-6F5C5BF00EE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20</a:t>
            </a:fld>
            <a:endParaRPr lang="en-US"/>
          </a:p>
        </p:txBody>
      </p:sp>
      <p:sp>
        <p:nvSpPr>
          <p:cNvPr id="3" name="Text Placeholder 2">
            <a:extLst>
              <a:ext uri="{FF2B5EF4-FFF2-40B4-BE49-F238E27FC236}">
                <a16:creationId xmlns:a16="http://schemas.microsoft.com/office/drawing/2014/main" id="{F67F8537-B1B2-BF2B-C325-E4285118921B}"/>
              </a:ext>
            </a:extLst>
          </p:cNvPr>
          <p:cNvSpPr>
            <a:spLocks noGrp="1"/>
          </p:cNvSpPr>
          <p:nvPr>
            <p:ph type="body" idx="4294967295"/>
          </p:nvPr>
        </p:nvSpPr>
        <p:spPr>
          <a:xfrm>
            <a:off x="457200" y="1600200"/>
            <a:ext cx="8229600" cy="4525963"/>
          </a:xfrm>
        </p:spPr>
        <p:txBody>
          <a:bodyPr>
            <a:normAutofit fontScale="92500"/>
          </a:bodyPr>
          <a:lstStyle/>
          <a:p>
            <a:pPr algn="l">
              <a:buFont typeface="Arial" panose="020B0604020202020204" pitchFamily="34" charset="0"/>
              <a:buChar char="•"/>
            </a:pPr>
            <a:r>
              <a:rPr lang="en-US" sz="2200" b="1" i="0" u="sng" dirty="0">
                <a:effectLst/>
                <a:latin typeface="+mj-lt"/>
              </a:rPr>
              <a:t>Feature Extraction and Model Prediction Module: </a:t>
            </a:r>
          </a:p>
          <a:p>
            <a:pPr algn="l">
              <a:buSzPct val="102000"/>
              <a:buFont typeface="Wingdings" panose="05000000000000000000" pitchFamily="2" charset="2"/>
              <a:buChar char="§"/>
            </a:pPr>
            <a:r>
              <a:rPr lang="en-US" sz="2200" b="0" i="0" dirty="0">
                <a:solidFill>
                  <a:schemeClr val="tx1"/>
                </a:solidFill>
                <a:effectLst/>
                <a:latin typeface="+mj-lt"/>
              </a:rPr>
              <a:t>keras.applications: Provides pre-trained deep learning models (e.g., VGG16, InceptionV3, DenseNet121) for feature extraction. </a:t>
            </a:r>
          </a:p>
          <a:p>
            <a:pPr algn="l">
              <a:buSzPct val="102000"/>
              <a:buFont typeface="Wingdings" panose="05000000000000000000" pitchFamily="2" charset="2"/>
              <a:buChar char="§"/>
            </a:pPr>
            <a:r>
              <a:rPr lang="en-US" sz="2200" b="0" i="0" dirty="0">
                <a:solidFill>
                  <a:schemeClr val="tx1"/>
                </a:solidFill>
                <a:effectLst/>
                <a:latin typeface="+mj-lt"/>
              </a:rPr>
              <a:t>These models have been trained on large datasets and can extract meaningful features from images.keras.layers.Conv2D, keras.layers.MaxPooling2D: Used to add convolutional and max-pooling layers on top of the base model for further feature </a:t>
            </a:r>
            <a:r>
              <a:rPr lang="en-US" sz="2200" b="0" i="0" dirty="0" err="1">
                <a:solidFill>
                  <a:schemeClr val="tx1"/>
                </a:solidFill>
                <a:effectLst/>
                <a:latin typeface="+mj-lt"/>
              </a:rPr>
              <a:t>extraction.keras.layers</a:t>
            </a:r>
            <a:r>
              <a:rPr lang="en-US" sz="2200" b="0" i="0" dirty="0">
                <a:solidFill>
                  <a:schemeClr val="tx1"/>
                </a:solidFill>
                <a:effectLst/>
                <a:latin typeface="+mj-lt"/>
              </a:rPr>
              <a:t>.</a:t>
            </a:r>
          </a:p>
          <a:p>
            <a:pPr algn="l">
              <a:buSzPct val="102000"/>
              <a:buFont typeface="Wingdings" panose="05000000000000000000" pitchFamily="2" charset="2"/>
              <a:buChar char="§"/>
            </a:pPr>
            <a:r>
              <a:rPr lang="en-US" sz="2200" b="0" i="0" dirty="0">
                <a:solidFill>
                  <a:schemeClr val="tx1"/>
                </a:solidFill>
                <a:effectLst/>
                <a:latin typeface="+mj-lt"/>
              </a:rPr>
              <a:t>GlobalAveragePooling2D: Converts the output of the convolutional layers into a feature vector by taking the average of each feature </a:t>
            </a:r>
            <a:r>
              <a:rPr lang="en-US" sz="2200" b="0" i="0" dirty="0" err="1">
                <a:solidFill>
                  <a:schemeClr val="tx1"/>
                </a:solidFill>
                <a:effectLst/>
                <a:latin typeface="+mj-lt"/>
              </a:rPr>
              <a:t>map.keras.layers.Dense</a:t>
            </a:r>
            <a:r>
              <a:rPr lang="en-US" sz="2200" b="0" i="0" dirty="0">
                <a:solidFill>
                  <a:schemeClr val="tx1"/>
                </a:solidFill>
                <a:effectLst/>
                <a:latin typeface="+mj-lt"/>
              </a:rPr>
              <a:t>: Adds fully connected layers to the model for classification or regression tasks.</a:t>
            </a:r>
          </a:p>
          <a:p>
            <a:pPr marL="114300" indent="0" algn="l">
              <a:buNone/>
            </a:pPr>
            <a:endParaRPr lang="en-US" sz="2200" b="0" i="0" dirty="0">
              <a:solidFill>
                <a:schemeClr val="tx1"/>
              </a:solidFill>
              <a:effectLst/>
              <a:latin typeface="+mj-lt"/>
            </a:endParaRPr>
          </a:p>
          <a:p>
            <a:endParaRPr lang="en-IN" sz="2000" u="sng" dirty="0">
              <a:solidFill>
                <a:schemeClr val="tx1"/>
              </a:solidFill>
              <a:latin typeface="+mj-lt"/>
              <a:cs typeface="Times New Roman" panose="02020603050405020304" pitchFamily="18" charset="0"/>
            </a:endParaRPr>
          </a:p>
        </p:txBody>
      </p:sp>
      <p:pic>
        <p:nvPicPr>
          <p:cNvPr id="5" name="Google Shape;107;p5">
            <a:extLst>
              <a:ext uri="{FF2B5EF4-FFF2-40B4-BE49-F238E27FC236}">
                <a16:creationId xmlns:a16="http://schemas.microsoft.com/office/drawing/2014/main" id="{F9EC566D-0A9E-A215-2316-655CE9C70C4B}"/>
              </a:ext>
            </a:extLst>
          </p:cNvPr>
          <p:cNvPicPr preferRelativeResize="0"/>
          <p:nvPr/>
        </p:nvPicPr>
        <p:blipFill rotWithShape="1">
          <a:blip r:embed="rId2">
            <a:alphaModFix/>
          </a:blip>
          <a:srcRect/>
          <a:stretch/>
        </p:blipFill>
        <p:spPr>
          <a:xfrm>
            <a:off x="381000" y="457200"/>
            <a:ext cx="2237740" cy="755015"/>
          </a:xfrm>
          <a:prstGeom prst="rect">
            <a:avLst/>
          </a:prstGeom>
          <a:noFill/>
          <a:ln>
            <a:noFill/>
          </a:ln>
        </p:spPr>
      </p:pic>
    </p:spTree>
    <p:extLst>
      <p:ext uri="{BB962C8B-B14F-4D97-AF65-F5344CB8AC3E}">
        <p14:creationId xmlns:p14="http://schemas.microsoft.com/office/powerpoint/2010/main" val="20759013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2B250-7251-BB2E-1A09-19A4904EFF8B}"/>
              </a:ext>
            </a:extLst>
          </p:cNvPr>
          <p:cNvSpPr>
            <a:spLocks noGrp="1"/>
          </p:cNvSpPr>
          <p:nvPr>
            <p:ph type="ctrTitle"/>
          </p:nvPr>
        </p:nvSpPr>
        <p:spPr>
          <a:xfrm>
            <a:off x="990600" y="136526"/>
            <a:ext cx="7772400" cy="1334828"/>
          </a:xfrm>
        </p:spPr>
        <p:txBody>
          <a:bodyPr>
            <a:noAutofit/>
          </a:bodyPr>
          <a:lstStyle/>
          <a:p>
            <a:pPr algn="r"/>
            <a:r>
              <a:rPr lang="en-IN" sz="1600" b="1" kern="1800" dirty="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PELVIC URETERO JUNCTION OBSTRUCTION DETECTION </a:t>
            </a:r>
            <a:br>
              <a:rPr lang="en-IN" sz="1600" b="1" kern="1800" dirty="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IN" sz="1600" b="1" kern="1800" dirty="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USING DEEP LEARNING</a:t>
            </a:r>
            <a:endParaRPr lang="en-IN" sz="1600" dirty="0"/>
          </a:p>
        </p:txBody>
      </p:sp>
      <p:sp>
        <p:nvSpPr>
          <p:cNvPr id="9" name="Subtitle 8">
            <a:extLst>
              <a:ext uri="{FF2B5EF4-FFF2-40B4-BE49-F238E27FC236}">
                <a16:creationId xmlns:a16="http://schemas.microsoft.com/office/drawing/2014/main" id="{77268E8F-70C7-B22C-A59C-EAAAD9BADE59}"/>
              </a:ext>
            </a:extLst>
          </p:cNvPr>
          <p:cNvSpPr>
            <a:spLocks noGrp="1"/>
          </p:cNvSpPr>
          <p:nvPr>
            <p:ph type="subTitle" idx="1"/>
          </p:nvPr>
        </p:nvSpPr>
        <p:spPr>
          <a:xfrm>
            <a:off x="606829" y="1654233"/>
            <a:ext cx="7772400" cy="4702117"/>
          </a:xfrm>
        </p:spPr>
        <p:txBody>
          <a:bodyPr>
            <a:normAutofit lnSpcReduction="10000"/>
          </a:bodyPr>
          <a:lstStyle/>
          <a:p>
            <a:pPr algn="l">
              <a:buFont typeface="Arial" panose="020B0604020202020204" pitchFamily="34" charset="0"/>
              <a:buChar char="•"/>
            </a:pPr>
            <a:r>
              <a:rPr lang="en-IN" sz="2000" b="1" u="sng" dirty="0">
                <a:solidFill>
                  <a:schemeClr val="tx1"/>
                </a:solidFill>
                <a:latin typeface="+mj-lt"/>
              </a:rPr>
              <a:t>Model Building and Training: </a:t>
            </a:r>
          </a:p>
          <a:p>
            <a:pPr algn="l">
              <a:buFont typeface="Arial" panose="020B0604020202020204" pitchFamily="34" charset="0"/>
              <a:buChar char="•"/>
            </a:pPr>
            <a:r>
              <a:rPr lang="en-IN" sz="2000" dirty="0" err="1">
                <a:solidFill>
                  <a:schemeClr val="tx1"/>
                </a:solidFill>
                <a:latin typeface="+mj-lt"/>
              </a:rPr>
              <a:t>keras.models.Model</a:t>
            </a:r>
            <a:r>
              <a:rPr lang="en-IN" sz="2000" dirty="0">
                <a:solidFill>
                  <a:schemeClr val="tx1"/>
                </a:solidFill>
                <a:latin typeface="+mj-lt"/>
              </a:rPr>
              <a:t>: Used to define the neural network model architecture by specifying the input and output layers.</a:t>
            </a:r>
          </a:p>
          <a:p>
            <a:pPr algn="l">
              <a:buFont typeface="Arial" panose="020B0604020202020204" pitchFamily="34" charset="0"/>
              <a:buChar char="•"/>
            </a:pPr>
            <a:r>
              <a:rPr lang="en-IN" sz="2000" dirty="0" err="1">
                <a:solidFill>
                  <a:schemeClr val="tx1"/>
                </a:solidFill>
                <a:latin typeface="+mj-lt"/>
              </a:rPr>
              <a:t>keras.models.Model.compile</a:t>
            </a:r>
            <a:r>
              <a:rPr lang="en-IN" sz="2000" dirty="0">
                <a:solidFill>
                  <a:schemeClr val="tx1"/>
                </a:solidFill>
                <a:latin typeface="+mj-lt"/>
              </a:rPr>
              <a:t>: Compiles the model by specifying the loss function, optimizer, and evaluation metrics.</a:t>
            </a:r>
          </a:p>
          <a:p>
            <a:pPr algn="l">
              <a:buFont typeface="Arial" panose="020B0604020202020204" pitchFamily="34" charset="0"/>
              <a:buChar char="•"/>
            </a:pPr>
            <a:r>
              <a:rPr lang="en-IN" sz="2000" dirty="0" err="1">
                <a:solidFill>
                  <a:schemeClr val="tx1"/>
                </a:solidFill>
                <a:latin typeface="+mj-lt"/>
              </a:rPr>
              <a:t>keras.models.Model.fit</a:t>
            </a:r>
            <a:r>
              <a:rPr lang="en-IN" sz="2000" dirty="0">
                <a:solidFill>
                  <a:schemeClr val="tx1"/>
                </a:solidFill>
                <a:latin typeface="+mj-lt"/>
              </a:rPr>
              <a:t>: Trains the model on the training data by specifying the number of epochs and batch size.</a:t>
            </a:r>
          </a:p>
          <a:p>
            <a:pPr algn="l">
              <a:buFont typeface="Arial" panose="020B0604020202020204" pitchFamily="34" charset="0"/>
              <a:buChar char="•"/>
            </a:pPr>
            <a:r>
              <a:rPr lang="en-IN" sz="2200" b="1" u="sng" dirty="0">
                <a:solidFill>
                  <a:schemeClr val="tx1"/>
                </a:solidFill>
                <a:latin typeface="+mj-lt"/>
              </a:rPr>
              <a:t>Evaluation and Performance Metrics:</a:t>
            </a:r>
          </a:p>
          <a:p>
            <a:pPr marL="368300" indent="-342900" algn="l">
              <a:buFont typeface="Arial" panose="020B0604020202020204" pitchFamily="34" charset="0"/>
              <a:buChar char="•"/>
            </a:pPr>
            <a:r>
              <a:rPr lang="en-IN" sz="2000" dirty="0" err="1">
                <a:solidFill>
                  <a:schemeClr val="tx1"/>
                </a:solidFill>
                <a:latin typeface="+mj-lt"/>
              </a:rPr>
              <a:t>sklearn.model_selection.train_test_split</a:t>
            </a:r>
            <a:r>
              <a:rPr lang="en-IN" sz="2000" dirty="0">
                <a:solidFill>
                  <a:schemeClr val="tx1"/>
                </a:solidFill>
                <a:latin typeface="+mj-lt"/>
              </a:rPr>
              <a:t>: Splits the dataset into training and testing sets for model evaluation.</a:t>
            </a:r>
          </a:p>
          <a:p>
            <a:pPr algn="l">
              <a:buFont typeface="Arial" panose="020B0604020202020204" pitchFamily="34" charset="0"/>
              <a:buChar char="•"/>
            </a:pPr>
            <a:r>
              <a:rPr lang="en-IN" sz="2000" dirty="0" err="1">
                <a:solidFill>
                  <a:schemeClr val="tx1"/>
                </a:solidFill>
                <a:latin typeface="+mj-lt"/>
              </a:rPr>
              <a:t>sklearn.metrics.accuracy_score</a:t>
            </a:r>
            <a:r>
              <a:rPr lang="en-IN" sz="2000" dirty="0">
                <a:solidFill>
                  <a:schemeClr val="tx1"/>
                </a:solidFill>
                <a:latin typeface="+mj-lt"/>
              </a:rPr>
              <a:t>, sklearn.metrics.f1_score, </a:t>
            </a:r>
          </a:p>
          <a:p>
            <a:pPr algn="l">
              <a:buFont typeface="Arial" panose="020B0604020202020204" pitchFamily="34" charset="0"/>
              <a:buChar char="•"/>
            </a:pPr>
            <a:r>
              <a:rPr lang="en-IN" sz="2000" dirty="0" err="1">
                <a:solidFill>
                  <a:schemeClr val="tx1"/>
                </a:solidFill>
                <a:latin typeface="+mj-lt"/>
              </a:rPr>
              <a:t>sklearn.metrics.confusion_matrix</a:t>
            </a:r>
            <a:r>
              <a:rPr lang="en-IN" sz="2000" dirty="0">
                <a:solidFill>
                  <a:schemeClr val="tx1"/>
                </a:solidFill>
                <a:latin typeface="+mj-lt"/>
              </a:rPr>
              <a:t>: Used to evaluate the performance of the trained model using accuracy, F1-score, and confusion matrix.</a:t>
            </a:r>
          </a:p>
        </p:txBody>
      </p:sp>
      <p:sp>
        <p:nvSpPr>
          <p:cNvPr id="3" name="Slide Number Placeholder 2">
            <a:extLst>
              <a:ext uri="{FF2B5EF4-FFF2-40B4-BE49-F238E27FC236}">
                <a16:creationId xmlns:a16="http://schemas.microsoft.com/office/drawing/2014/main" id="{56BB5100-601E-A5CD-B34A-03C32972560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21</a:t>
            </a:fld>
            <a:endParaRPr lang="en-US"/>
          </a:p>
        </p:txBody>
      </p:sp>
      <p:pic>
        <p:nvPicPr>
          <p:cNvPr id="4" name="Google Shape;107;p5">
            <a:extLst>
              <a:ext uri="{FF2B5EF4-FFF2-40B4-BE49-F238E27FC236}">
                <a16:creationId xmlns:a16="http://schemas.microsoft.com/office/drawing/2014/main" id="{7E3C38A1-C516-3900-5C23-FB08F9655575}"/>
              </a:ext>
            </a:extLst>
          </p:cNvPr>
          <p:cNvPicPr preferRelativeResize="0"/>
          <p:nvPr/>
        </p:nvPicPr>
        <p:blipFill rotWithShape="1">
          <a:blip r:embed="rId2">
            <a:alphaModFix/>
          </a:blip>
          <a:srcRect/>
          <a:stretch/>
        </p:blipFill>
        <p:spPr>
          <a:xfrm>
            <a:off x="381000" y="457200"/>
            <a:ext cx="2237740" cy="755015"/>
          </a:xfrm>
          <a:prstGeom prst="rect">
            <a:avLst/>
          </a:prstGeom>
          <a:noFill/>
          <a:ln>
            <a:noFill/>
          </a:ln>
        </p:spPr>
      </p:pic>
    </p:spTree>
    <p:extLst>
      <p:ext uri="{BB962C8B-B14F-4D97-AF65-F5344CB8AC3E}">
        <p14:creationId xmlns:p14="http://schemas.microsoft.com/office/powerpoint/2010/main" val="30673843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7B47F-BBED-2669-E6BB-BEFD73C98B7B}"/>
              </a:ext>
            </a:extLst>
          </p:cNvPr>
          <p:cNvSpPr>
            <a:spLocks noGrp="1"/>
          </p:cNvSpPr>
          <p:nvPr>
            <p:ph type="title"/>
          </p:nvPr>
        </p:nvSpPr>
        <p:spPr/>
        <p:txBody>
          <a:bodyPr>
            <a:normAutofit/>
          </a:bodyPr>
          <a:lstStyle/>
          <a:p>
            <a:pPr algn="r"/>
            <a:r>
              <a:rPr lang="en-IN" sz="1600" b="1" kern="1800" dirty="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PELVIC URETERO JUNCTION OBSTRUCTION DETECTION </a:t>
            </a:r>
            <a:br>
              <a:rPr lang="en-IN" sz="1600" b="1" kern="1800" dirty="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IN" sz="1600" b="1" kern="1800" dirty="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USING DEEP LEARNING</a:t>
            </a:r>
            <a:endParaRPr lang="en-IN" sz="1600" dirty="0"/>
          </a:p>
        </p:txBody>
      </p:sp>
      <p:sp>
        <p:nvSpPr>
          <p:cNvPr id="3" name="Text Placeholder 2">
            <a:extLst>
              <a:ext uri="{FF2B5EF4-FFF2-40B4-BE49-F238E27FC236}">
                <a16:creationId xmlns:a16="http://schemas.microsoft.com/office/drawing/2014/main" id="{80633C17-3199-2CD5-8986-DB2A6237F07A}"/>
              </a:ext>
            </a:extLst>
          </p:cNvPr>
          <p:cNvSpPr>
            <a:spLocks noGrp="1"/>
          </p:cNvSpPr>
          <p:nvPr>
            <p:ph type="body" idx="1"/>
          </p:nvPr>
        </p:nvSpPr>
        <p:spPr/>
        <p:txBody>
          <a:bodyPr>
            <a:normAutofit/>
          </a:bodyPr>
          <a:lstStyle/>
          <a:p>
            <a:r>
              <a:rPr lang="en-IN" sz="2000" b="1" u="sng" dirty="0">
                <a:latin typeface="+mj-lt"/>
              </a:rPr>
              <a:t>Visualization:</a:t>
            </a:r>
          </a:p>
          <a:p>
            <a:r>
              <a:rPr lang="en-IN" sz="2000" dirty="0">
                <a:latin typeface="+mj-lt"/>
              </a:rPr>
              <a:t>seaborn, </a:t>
            </a:r>
            <a:r>
              <a:rPr lang="en-IN" sz="2000" dirty="0" err="1">
                <a:latin typeface="+mj-lt"/>
              </a:rPr>
              <a:t>matplotlib.pyplot</a:t>
            </a:r>
            <a:r>
              <a:rPr lang="en-IN" sz="2000" dirty="0">
                <a:latin typeface="+mj-lt"/>
              </a:rPr>
              <a:t>: Utilized for visualizing the performance metrics such as confusion matrix and t-SNE visualization of feature embeddings.</a:t>
            </a:r>
          </a:p>
          <a:p>
            <a:r>
              <a:rPr lang="en-IN" sz="2000" b="1" u="sng" dirty="0">
                <a:latin typeface="+mj-lt"/>
              </a:rPr>
              <a:t>Dimensionality Reduction:</a:t>
            </a:r>
          </a:p>
          <a:p>
            <a:r>
              <a:rPr lang="en-IN" sz="2000" dirty="0" err="1">
                <a:latin typeface="+mj-lt"/>
              </a:rPr>
              <a:t>sklearn.manifold.TSNE</a:t>
            </a:r>
            <a:r>
              <a:rPr lang="en-IN" sz="2000" dirty="0">
                <a:latin typeface="+mj-lt"/>
              </a:rPr>
              <a:t>: Performs t-SNE dimensionality reduction on the feature embeddings to visualize high-dimensional data in a lower-dimensional space.</a:t>
            </a:r>
          </a:p>
        </p:txBody>
      </p:sp>
      <p:sp>
        <p:nvSpPr>
          <p:cNvPr id="4" name="Slide Number Placeholder 3">
            <a:extLst>
              <a:ext uri="{FF2B5EF4-FFF2-40B4-BE49-F238E27FC236}">
                <a16:creationId xmlns:a16="http://schemas.microsoft.com/office/drawing/2014/main" id="{845CC6D3-D4CE-EC6A-BE3B-600453031D1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22</a:t>
            </a:fld>
            <a:endParaRPr lang="en-US"/>
          </a:p>
        </p:txBody>
      </p:sp>
      <p:pic>
        <p:nvPicPr>
          <p:cNvPr id="5" name="Google Shape;107;p5">
            <a:extLst>
              <a:ext uri="{FF2B5EF4-FFF2-40B4-BE49-F238E27FC236}">
                <a16:creationId xmlns:a16="http://schemas.microsoft.com/office/drawing/2014/main" id="{9CE01C90-DD67-71B3-E442-7085C909FEBD}"/>
              </a:ext>
            </a:extLst>
          </p:cNvPr>
          <p:cNvPicPr preferRelativeResize="0"/>
          <p:nvPr/>
        </p:nvPicPr>
        <p:blipFill rotWithShape="1">
          <a:blip r:embed="rId2">
            <a:alphaModFix/>
          </a:blip>
          <a:srcRect/>
          <a:stretch/>
        </p:blipFill>
        <p:spPr>
          <a:xfrm>
            <a:off x="381000" y="457200"/>
            <a:ext cx="2237740" cy="755015"/>
          </a:xfrm>
          <a:prstGeom prst="rect">
            <a:avLst/>
          </a:prstGeom>
          <a:noFill/>
          <a:ln>
            <a:noFill/>
          </a:ln>
        </p:spPr>
      </p:pic>
    </p:spTree>
    <p:extLst>
      <p:ext uri="{BB962C8B-B14F-4D97-AF65-F5344CB8AC3E}">
        <p14:creationId xmlns:p14="http://schemas.microsoft.com/office/powerpoint/2010/main" val="1808812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D649F-7A1B-CF1E-B5C9-08C0C476D63F}"/>
              </a:ext>
            </a:extLst>
          </p:cNvPr>
          <p:cNvSpPr>
            <a:spLocks noGrp="1"/>
          </p:cNvSpPr>
          <p:nvPr>
            <p:ph type="title"/>
          </p:nvPr>
        </p:nvSpPr>
        <p:spPr/>
        <p:txBody>
          <a:bodyPr>
            <a:normAutofit/>
          </a:bodyPr>
          <a:lstStyle/>
          <a:p>
            <a:pPr algn="r"/>
            <a:r>
              <a:rPr lang="en-IN" sz="1600" b="1" kern="1800" dirty="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PELVIC URETERO JUNCTION OBSTRUCTION DETECTION </a:t>
            </a:r>
            <a:br>
              <a:rPr lang="en-IN" sz="1600" b="1" kern="1800" dirty="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IN" sz="1600" b="1" kern="1800" dirty="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USING DEEP LEARNING</a:t>
            </a:r>
            <a:endParaRPr lang="en-IN" sz="1600" dirty="0"/>
          </a:p>
        </p:txBody>
      </p:sp>
      <p:sp>
        <p:nvSpPr>
          <p:cNvPr id="3" name="Text Placeholder 2">
            <a:extLst>
              <a:ext uri="{FF2B5EF4-FFF2-40B4-BE49-F238E27FC236}">
                <a16:creationId xmlns:a16="http://schemas.microsoft.com/office/drawing/2014/main" id="{90CF26BB-408E-0A14-B835-BCE2D278B212}"/>
              </a:ext>
            </a:extLst>
          </p:cNvPr>
          <p:cNvSpPr>
            <a:spLocks noGrp="1"/>
          </p:cNvSpPr>
          <p:nvPr>
            <p:ph type="body" idx="1"/>
          </p:nvPr>
        </p:nvSpPr>
        <p:spPr/>
        <p:txBody>
          <a:bodyPr>
            <a:normAutofit/>
          </a:bodyPr>
          <a:lstStyle/>
          <a:p>
            <a:r>
              <a:rPr lang="en-IN" sz="2000" b="1" u="sng" dirty="0">
                <a:latin typeface="+mj-lt"/>
              </a:rPr>
              <a:t>Conclusion: </a:t>
            </a:r>
          </a:p>
          <a:p>
            <a:r>
              <a:rPr lang="en-US" sz="2000" b="0" i="0" dirty="0">
                <a:solidFill>
                  <a:schemeClr val="tx1"/>
                </a:solidFill>
                <a:effectLst/>
                <a:latin typeface="+mj-lt"/>
              </a:rPr>
              <a:t>This code demonstrates a simple example of applying Deep learning for PUJ obstruction detection using CT-Scan images and a pre-trained deep learning model. </a:t>
            </a:r>
          </a:p>
          <a:p>
            <a:endParaRPr lang="en-US" sz="2000" dirty="0">
              <a:solidFill>
                <a:schemeClr val="tx1"/>
              </a:solidFill>
              <a:latin typeface="+mj-lt"/>
            </a:endParaRPr>
          </a:p>
          <a:p>
            <a:r>
              <a:rPr lang="en-US" sz="2000" b="0" i="0" dirty="0">
                <a:solidFill>
                  <a:schemeClr val="tx1"/>
                </a:solidFill>
                <a:effectLst/>
                <a:latin typeface="+mj-lt"/>
              </a:rPr>
              <a:t>It can serve as a starting point for further research and development of a real-time PUJ obstruction detection system.</a:t>
            </a:r>
          </a:p>
          <a:p>
            <a:endParaRPr lang="en-US" sz="2000" dirty="0">
              <a:solidFill>
                <a:schemeClr val="tx1"/>
              </a:solidFill>
              <a:latin typeface="+mj-lt"/>
            </a:endParaRPr>
          </a:p>
          <a:p>
            <a:r>
              <a:rPr lang="en-US" sz="2000" b="0" i="0" dirty="0">
                <a:solidFill>
                  <a:schemeClr val="tx1"/>
                </a:solidFill>
                <a:effectLst/>
                <a:latin typeface="+mj-lt"/>
              </a:rPr>
              <a:t>We implemented features of Deep Learning like Custom Convolutional Layers for this and it can in every cycle can predict the data more accurately.</a:t>
            </a:r>
          </a:p>
          <a:p>
            <a:endParaRPr lang="en-IN" sz="2000" b="1" u="sng" dirty="0">
              <a:solidFill>
                <a:schemeClr val="tx1"/>
              </a:solidFill>
              <a:latin typeface="+mj-lt"/>
            </a:endParaRPr>
          </a:p>
        </p:txBody>
      </p:sp>
      <p:sp>
        <p:nvSpPr>
          <p:cNvPr id="4" name="Slide Number Placeholder 3">
            <a:extLst>
              <a:ext uri="{FF2B5EF4-FFF2-40B4-BE49-F238E27FC236}">
                <a16:creationId xmlns:a16="http://schemas.microsoft.com/office/drawing/2014/main" id="{B2E38D7D-5A20-0E1D-7BA8-58A58EEF638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23</a:t>
            </a:fld>
            <a:endParaRPr lang="en-US"/>
          </a:p>
        </p:txBody>
      </p:sp>
      <p:pic>
        <p:nvPicPr>
          <p:cNvPr id="5" name="Google Shape;107;p5">
            <a:extLst>
              <a:ext uri="{FF2B5EF4-FFF2-40B4-BE49-F238E27FC236}">
                <a16:creationId xmlns:a16="http://schemas.microsoft.com/office/drawing/2014/main" id="{EFDF0C3B-9D09-2F3A-6BC7-2016F1EEB523}"/>
              </a:ext>
            </a:extLst>
          </p:cNvPr>
          <p:cNvPicPr preferRelativeResize="0"/>
          <p:nvPr/>
        </p:nvPicPr>
        <p:blipFill rotWithShape="1">
          <a:blip r:embed="rId2">
            <a:alphaModFix/>
          </a:blip>
          <a:srcRect/>
          <a:stretch/>
        </p:blipFill>
        <p:spPr>
          <a:xfrm>
            <a:off x="381000" y="457200"/>
            <a:ext cx="2237740" cy="755015"/>
          </a:xfrm>
          <a:prstGeom prst="rect">
            <a:avLst/>
          </a:prstGeom>
          <a:noFill/>
          <a:ln>
            <a:noFill/>
          </a:ln>
        </p:spPr>
      </p:pic>
    </p:spTree>
    <p:extLst>
      <p:ext uri="{BB962C8B-B14F-4D97-AF65-F5344CB8AC3E}">
        <p14:creationId xmlns:p14="http://schemas.microsoft.com/office/powerpoint/2010/main" val="11620987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2" name="Title 1">
            <a:extLst>
              <a:ext uri="{FF2B5EF4-FFF2-40B4-BE49-F238E27FC236}">
                <a16:creationId xmlns:a16="http://schemas.microsoft.com/office/drawing/2014/main" id="{DDCA1354-BE0E-BC03-DBD1-652116665B6D}"/>
              </a:ext>
            </a:extLst>
          </p:cNvPr>
          <p:cNvSpPr>
            <a:spLocks noGrp="1"/>
          </p:cNvSpPr>
          <p:nvPr>
            <p:ph type="title"/>
          </p:nvPr>
        </p:nvSpPr>
        <p:spPr>
          <a:xfrm>
            <a:off x="533400" y="263207"/>
            <a:ext cx="8229600" cy="1143000"/>
          </a:xfrm>
        </p:spPr>
        <p:txBody>
          <a:bodyPr>
            <a:normAutofit/>
          </a:bodyPr>
          <a:lstStyle/>
          <a:p>
            <a:pPr algn="r"/>
            <a:r>
              <a:rPr lang="en-IN" sz="1600" b="1" kern="1800" dirty="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PELVIC URETERO JUNCTION OBSTRUCTION DETECTION </a:t>
            </a:r>
            <a:br>
              <a:rPr lang="en-IN" sz="1600" b="1" kern="1800" dirty="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IN" sz="1600" b="1" kern="1800" dirty="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USING DEEP LEARNING</a:t>
            </a:r>
            <a:endParaRPr lang="en-IN" sz="1600" dirty="0"/>
          </a:p>
        </p:txBody>
      </p:sp>
      <p:sp>
        <p:nvSpPr>
          <p:cNvPr id="108" name="Google Shape;108;p5"/>
          <p:cNvSpPr txBox="1">
            <a:spLocks noGrp="1"/>
          </p:cNvSpPr>
          <p:nvPr>
            <p:ph type="dt" idx="10"/>
          </p:nvPr>
        </p:nvSpPr>
        <p:spPr>
          <a:prstGeom prst="rect">
            <a:avLst/>
          </a:prstGeom>
          <a:noFill/>
          <a:ln>
            <a:noFill/>
          </a:ln>
        </p:spPr>
        <p:txBody>
          <a:bodyPr spcFirstLastPara="1" wrap="square" lIns="91425" tIns="45700" rIns="91425" bIns="45700" anchor="ctr" anchorCtr="0">
            <a:noAutofit/>
          </a:bodyPr>
          <a:lstStyle/>
          <a:p>
            <a:pPr lvl="0"/>
            <a:r>
              <a:rPr lang="en-US" b="1" dirty="0"/>
              <a:t>26-8-2023</a:t>
            </a:r>
            <a:endParaRPr lang="en-US" dirty="0"/>
          </a:p>
        </p:txBody>
      </p:sp>
      <p:sp>
        <p:nvSpPr>
          <p:cNvPr id="109" name="Google Shape;109;p5"/>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
        <p:nvSpPr>
          <p:cNvPr id="110" name="Google Shape;110;p5"/>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24</a:t>
            </a:fld>
            <a:endParaRPr/>
          </a:p>
        </p:txBody>
      </p:sp>
      <p:sp>
        <p:nvSpPr>
          <p:cNvPr id="106" name="Google Shape;106;p5"/>
          <p:cNvSpPr txBox="1">
            <a:spLocks noGrp="1"/>
          </p:cNvSpPr>
          <p:nvPr>
            <p:ph type="body" idx="4294967295"/>
          </p:nvPr>
        </p:nvSpPr>
        <p:spPr>
          <a:xfrm>
            <a:off x="457200" y="1430337"/>
            <a:ext cx="8229600" cy="4913313"/>
          </a:xfrm>
          <a:prstGeom prst="rect">
            <a:avLst/>
          </a:prstGeom>
          <a:noFill/>
          <a:ln>
            <a:noFill/>
          </a:ln>
        </p:spPr>
        <p:txBody>
          <a:bodyPr spcFirstLastPara="1" wrap="square" lIns="91425" tIns="45700" rIns="91425" bIns="45700" anchor="t" anchorCtr="0">
            <a:normAutofit fontScale="55000" lnSpcReduction="20000"/>
          </a:bodyPr>
          <a:lstStyle/>
          <a:p>
            <a:pPr marL="571500" lvl="1" indent="0" algn="ctr">
              <a:buNone/>
            </a:pPr>
            <a:r>
              <a:rPr lang="en-US" sz="5500" b="1" u="sng" dirty="0">
                <a:latin typeface="Times New Roman" panose="02020603050405020304" pitchFamily="18" charset="0"/>
                <a:cs typeface="Times New Roman" panose="02020603050405020304" pitchFamily="18" charset="0"/>
              </a:rPr>
              <a:t>Intermediate Results and Discussion</a:t>
            </a:r>
          </a:p>
          <a:p>
            <a:pPr algn="l">
              <a:buFont typeface="Arial" panose="020B0604020202020204" pitchFamily="34" charset="0"/>
              <a:buChar char="•"/>
            </a:pPr>
            <a:endParaRPr lang="en-US" sz="8000" b="0" i="0" dirty="0">
              <a:solidFill>
                <a:schemeClr val="tx1"/>
              </a:solidFill>
              <a:effectLst/>
              <a:latin typeface="+mj-lt"/>
            </a:endParaRPr>
          </a:p>
          <a:p>
            <a:pPr algn="l">
              <a:buFont typeface="Arial" panose="020B0604020202020204" pitchFamily="34" charset="0"/>
              <a:buChar char="•"/>
            </a:pPr>
            <a:r>
              <a:rPr lang="en-US" sz="4200" b="0" i="0" dirty="0">
                <a:solidFill>
                  <a:schemeClr val="tx1"/>
                </a:solidFill>
                <a:effectLst/>
                <a:latin typeface="+mj-lt"/>
              </a:rPr>
              <a:t>The intermediate results show promise for PUJ obstruction detection. The system is capable of accurately predicting PUJ obstructions with a reasonable level of accuracy (~ 90%).</a:t>
            </a:r>
          </a:p>
          <a:p>
            <a:pPr algn="l">
              <a:buFont typeface="Arial" panose="020B0604020202020204" pitchFamily="34" charset="0"/>
              <a:buChar char="•"/>
            </a:pPr>
            <a:endParaRPr lang="en-US" sz="4200" b="0" i="0" dirty="0">
              <a:solidFill>
                <a:schemeClr val="tx1"/>
              </a:solidFill>
              <a:effectLst/>
              <a:latin typeface="+mj-lt"/>
            </a:endParaRPr>
          </a:p>
          <a:p>
            <a:pPr algn="l">
              <a:buFont typeface="Arial" panose="020B0604020202020204" pitchFamily="34" charset="0"/>
              <a:buChar char="•"/>
            </a:pPr>
            <a:r>
              <a:rPr lang="en-US" sz="4200" b="0" i="0" dirty="0">
                <a:solidFill>
                  <a:schemeClr val="tx1"/>
                </a:solidFill>
                <a:effectLst/>
                <a:latin typeface="+mj-lt"/>
              </a:rPr>
              <a:t>Preprocessing techniques, such as image enhancement and standardization, ensure that the data is ready for analysis.</a:t>
            </a:r>
          </a:p>
          <a:p>
            <a:pPr algn="l">
              <a:buFont typeface="Arial" panose="020B0604020202020204" pitchFamily="34" charset="0"/>
              <a:buChar char="•"/>
            </a:pPr>
            <a:endParaRPr lang="en-US" sz="4200" b="0" i="0" dirty="0">
              <a:solidFill>
                <a:schemeClr val="tx1"/>
              </a:solidFill>
              <a:effectLst/>
              <a:latin typeface="+mj-lt"/>
            </a:endParaRPr>
          </a:p>
          <a:p>
            <a:pPr algn="l">
              <a:buFont typeface="Arial" panose="020B0604020202020204" pitchFamily="34" charset="0"/>
              <a:buChar char="•"/>
            </a:pPr>
            <a:r>
              <a:rPr lang="en-US" sz="4200" b="0" i="0" dirty="0">
                <a:solidFill>
                  <a:schemeClr val="tx1"/>
                </a:solidFill>
                <a:effectLst/>
                <a:latin typeface="+mj-lt"/>
              </a:rPr>
              <a:t>A scatter plot is used to show the feature separation of PUJ obstructions and normal cases.</a:t>
            </a:r>
          </a:p>
          <a:p>
            <a:pPr marL="114300" indent="0" algn="l">
              <a:buNone/>
            </a:pPr>
            <a:endParaRPr lang="en-US" sz="4200" b="0" i="0" dirty="0">
              <a:solidFill>
                <a:schemeClr val="tx1"/>
              </a:solidFill>
              <a:effectLst/>
              <a:latin typeface="+mj-lt"/>
            </a:endParaRPr>
          </a:p>
          <a:p>
            <a:pPr algn="l">
              <a:buFont typeface="Arial" panose="020B0604020202020204" pitchFamily="34" charset="0"/>
              <a:buChar char="•"/>
            </a:pPr>
            <a:endParaRPr lang="en-US" sz="2000" b="0" i="0" dirty="0">
              <a:solidFill>
                <a:schemeClr val="tx1"/>
              </a:solidFill>
              <a:effectLst/>
              <a:latin typeface="+mj-lt"/>
            </a:endParaRPr>
          </a:p>
          <a:p>
            <a:pPr marL="571500" lvl="1" indent="0">
              <a:buNone/>
            </a:pPr>
            <a:endParaRPr lang="en-US" sz="2200" dirty="0">
              <a:latin typeface="Times New Roman" panose="02020603050405020304" pitchFamily="18" charset="0"/>
              <a:cs typeface="Times New Roman" panose="02020603050405020304" pitchFamily="18" charset="0"/>
            </a:endParaRPr>
          </a:p>
        </p:txBody>
      </p:sp>
      <p:pic>
        <p:nvPicPr>
          <p:cNvPr id="107" name="Google Shape;107;p5"/>
          <p:cNvPicPr preferRelativeResize="0"/>
          <p:nvPr/>
        </p:nvPicPr>
        <p:blipFill rotWithShape="1">
          <a:blip r:embed="rId3">
            <a:alphaModFix/>
          </a:blip>
          <a:srcRect/>
          <a:stretch/>
        </p:blipFill>
        <p:spPr>
          <a:xfrm>
            <a:off x="381000" y="457200"/>
            <a:ext cx="2237740" cy="755015"/>
          </a:xfrm>
          <a:prstGeom prst="rect">
            <a:avLst/>
          </a:prstGeom>
          <a:noFill/>
          <a:ln>
            <a:noFill/>
          </a:ln>
        </p:spPr>
      </p:pic>
    </p:spTree>
    <p:extLst>
      <p:ext uri="{BB962C8B-B14F-4D97-AF65-F5344CB8AC3E}">
        <p14:creationId xmlns:p14="http://schemas.microsoft.com/office/powerpoint/2010/main" val="12414788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FC45D-861A-CD23-0B64-285E0DA17852}"/>
              </a:ext>
            </a:extLst>
          </p:cNvPr>
          <p:cNvSpPr>
            <a:spLocks noGrp="1"/>
          </p:cNvSpPr>
          <p:nvPr>
            <p:ph type="title"/>
          </p:nvPr>
        </p:nvSpPr>
        <p:spPr>
          <a:xfrm>
            <a:off x="855317" y="407988"/>
            <a:ext cx="7772400" cy="1362075"/>
          </a:xfrm>
        </p:spPr>
        <p:txBody>
          <a:bodyPr>
            <a:normAutofit/>
          </a:bodyPr>
          <a:lstStyle/>
          <a:p>
            <a:pPr algn="r"/>
            <a:r>
              <a:rPr lang="en-IN" sz="1600" b="1" kern="1800" dirty="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PELVIC URETERO JUNCTION OBSTRUCTION DETECTION </a:t>
            </a:r>
            <a:br>
              <a:rPr lang="en-IN" sz="1600" b="1" kern="1800" dirty="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IN" sz="1600" b="1" kern="1800" dirty="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USING DEEP LEARNING</a:t>
            </a:r>
            <a:endParaRPr lang="en-IN" sz="1600" dirty="0"/>
          </a:p>
        </p:txBody>
      </p:sp>
      <p:sp>
        <p:nvSpPr>
          <p:cNvPr id="5" name="Text Placeholder 4">
            <a:extLst>
              <a:ext uri="{FF2B5EF4-FFF2-40B4-BE49-F238E27FC236}">
                <a16:creationId xmlns:a16="http://schemas.microsoft.com/office/drawing/2014/main" id="{79A65C73-C3E2-06C7-0182-F20C8B576459}"/>
              </a:ext>
            </a:extLst>
          </p:cNvPr>
          <p:cNvSpPr>
            <a:spLocks noGrp="1"/>
          </p:cNvSpPr>
          <p:nvPr>
            <p:ph type="body" idx="1"/>
          </p:nvPr>
        </p:nvSpPr>
        <p:spPr>
          <a:xfrm>
            <a:off x="522807" y="1512916"/>
            <a:ext cx="7772400" cy="2194560"/>
          </a:xfrm>
        </p:spPr>
        <p:txBody>
          <a:bodyPr>
            <a:noAutofit/>
          </a:bodyPr>
          <a:lstStyle/>
          <a:p>
            <a:pPr marL="514350" indent="-285750" algn="just">
              <a:buFont typeface="Arial" panose="020B0604020202020204" pitchFamily="34" charset="0"/>
              <a:buChar char="•"/>
            </a:pPr>
            <a:r>
              <a:rPr lang="en-US" sz="2300" dirty="0">
                <a:solidFill>
                  <a:schemeClr val="tx1"/>
                </a:solidFill>
                <a:effectLst/>
                <a:latin typeface="+mn-lt"/>
                <a:ea typeface="Times New Roman" panose="02020603050405020304" pitchFamily="18" charset="0"/>
              </a:rPr>
              <a:t>Activation maps, also known as feature maps, are representations of the feature activations that occur at each layer of a neural network, particularly in convolutional neural networks (CNNs). These maps visualize how the network detects and responds to different features within an input image.</a:t>
            </a:r>
            <a:endParaRPr lang="en-IN" sz="2300" dirty="0">
              <a:solidFill>
                <a:schemeClr val="tx1"/>
              </a:solidFill>
              <a:latin typeface="+mn-lt"/>
            </a:endParaRPr>
          </a:p>
        </p:txBody>
      </p:sp>
      <p:sp>
        <p:nvSpPr>
          <p:cNvPr id="3" name="Slide Number Placeholder 2">
            <a:extLst>
              <a:ext uri="{FF2B5EF4-FFF2-40B4-BE49-F238E27FC236}">
                <a16:creationId xmlns:a16="http://schemas.microsoft.com/office/drawing/2014/main" id="{42FCAA14-74F9-3B7B-1FAC-7898FA5118B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25</a:t>
            </a:fld>
            <a:endParaRPr lang="en-US"/>
          </a:p>
        </p:txBody>
      </p:sp>
      <p:pic>
        <p:nvPicPr>
          <p:cNvPr id="4" name="Google Shape;107;p5">
            <a:extLst>
              <a:ext uri="{FF2B5EF4-FFF2-40B4-BE49-F238E27FC236}">
                <a16:creationId xmlns:a16="http://schemas.microsoft.com/office/drawing/2014/main" id="{5E1F3F17-20EC-BDC1-8416-E5CACF50B436}"/>
              </a:ext>
            </a:extLst>
          </p:cNvPr>
          <p:cNvPicPr preferRelativeResize="0"/>
          <p:nvPr/>
        </p:nvPicPr>
        <p:blipFill rotWithShape="1">
          <a:blip r:embed="rId2">
            <a:alphaModFix/>
          </a:blip>
          <a:srcRect/>
          <a:stretch/>
        </p:blipFill>
        <p:spPr>
          <a:xfrm>
            <a:off x="381000" y="457200"/>
            <a:ext cx="2237740" cy="755015"/>
          </a:xfrm>
          <a:prstGeom prst="rect">
            <a:avLst/>
          </a:prstGeom>
          <a:noFill/>
          <a:ln>
            <a:noFill/>
          </a:ln>
        </p:spPr>
      </p:pic>
      <p:pic>
        <p:nvPicPr>
          <p:cNvPr id="7" name="Picture 6">
            <a:extLst>
              <a:ext uri="{FF2B5EF4-FFF2-40B4-BE49-F238E27FC236}">
                <a16:creationId xmlns:a16="http://schemas.microsoft.com/office/drawing/2014/main" id="{4E0C5E58-416E-B2EC-5F07-DC22C9A7BFFC}"/>
              </a:ext>
            </a:extLst>
          </p:cNvPr>
          <p:cNvPicPr>
            <a:picLocks noChangeAspect="1"/>
          </p:cNvPicPr>
          <p:nvPr/>
        </p:nvPicPr>
        <p:blipFill>
          <a:blip r:embed="rId3"/>
          <a:stretch>
            <a:fillRect/>
          </a:stretch>
        </p:blipFill>
        <p:spPr>
          <a:xfrm>
            <a:off x="1067290" y="3668611"/>
            <a:ext cx="6683433" cy="2870301"/>
          </a:xfrm>
          <a:prstGeom prst="rect">
            <a:avLst/>
          </a:prstGeom>
        </p:spPr>
      </p:pic>
    </p:spTree>
    <p:extLst>
      <p:ext uri="{BB962C8B-B14F-4D97-AF65-F5344CB8AC3E}">
        <p14:creationId xmlns:p14="http://schemas.microsoft.com/office/powerpoint/2010/main" val="38170712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99C5E-FB51-92CC-FDBF-0825ABB6C5FD}"/>
              </a:ext>
            </a:extLst>
          </p:cNvPr>
          <p:cNvSpPr>
            <a:spLocks noGrp="1"/>
          </p:cNvSpPr>
          <p:nvPr>
            <p:ph type="title"/>
          </p:nvPr>
        </p:nvSpPr>
        <p:spPr/>
        <p:txBody>
          <a:bodyPr>
            <a:normAutofit/>
          </a:bodyPr>
          <a:lstStyle/>
          <a:p>
            <a:pPr algn="r"/>
            <a:r>
              <a:rPr lang="en-IN" sz="1600" b="1" kern="1800" dirty="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PELVIC URETERO JUNCTION OBSTRUCTION DETECTION </a:t>
            </a:r>
            <a:br>
              <a:rPr lang="en-IN" sz="1600" b="1" kern="1800" dirty="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IN" sz="1600" b="1" kern="1800" dirty="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USING DEEP LEARNING</a:t>
            </a:r>
            <a:endParaRPr lang="en-IN" sz="1600" dirty="0"/>
          </a:p>
        </p:txBody>
      </p:sp>
      <p:sp>
        <p:nvSpPr>
          <p:cNvPr id="4" name="Slide Number Placeholder 3">
            <a:extLst>
              <a:ext uri="{FF2B5EF4-FFF2-40B4-BE49-F238E27FC236}">
                <a16:creationId xmlns:a16="http://schemas.microsoft.com/office/drawing/2014/main" id="{52513CD9-69E6-FC9A-D7A6-601EC8635FD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26</a:t>
            </a:fld>
            <a:endParaRPr lang="en-US"/>
          </a:p>
        </p:txBody>
      </p:sp>
      <p:pic>
        <p:nvPicPr>
          <p:cNvPr id="9" name="Google Shape;107;p5">
            <a:extLst>
              <a:ext uri="{FF2B5EF4-FFF2-40B4-BE49-F238E27FC236}">
                <a16:creationId xmlns:a16="http://schemas.microsoft.com/office/drawing/2014/main" id="{BBEA636B-284E-20E3-4E04-AA75256DA687}"/>
              </a:ext>
            </a:extLst>
          </p:cNvPr>
          <p:cNvPicPr preferRelativeResize="0"/>
          <p:nvPr/>
        </p:nvPicPr>
        <p:blipFill rotWithShape="1">
          <a:blip r:embed="rId2">
            <a:alphaModFix/>
          </a:blip>
          <a:srcRect/>
          <a:stretch/>
        </p:blipFill>
        <p:spPr>
          <a:xfrm>
            <a:off x="381000" y="457200"/>
            <a:ext cx="2237740" cy="755015"/>
          </a:xfrm>
          <a:prstGeom prst="rect">
            <a:avLst/>
          </a:prstGeom>
          <a:noFill/>
          <a:ln>
            <a:noFill/>
          </a:ln>
        </p:spPr>
      </p:pic>
      <p:pic>
        <p:nvPicPr>
          <p:cNvPr id="5" name="Picture 4">
            <a:extLst>
              <a:ext uri="{FF2B5EF4-FFF2-40B4-BE49-F238E27FC236}">
                <a16:creationId xmlns:a16="http://schemas.microsoft.com/office/drawing/2014/main" id="{E5044F25-6CB9-205E-4270-89E4AED684D1}"/>
              </a:ext>
            </a:extLst>
          </p:cNvPr>
          <p:cNvPicPr>
            <a:picLocks noChangeAspect="1"/>
          </p:cNvPicPr>
          <p:nvPr/>
        </p:nvPicPr>
        <p:blipFill>
          <a:blip r:embed="rId3"/>
          <a:stretch>
            <a:fillRect/>
          </a:stretch>
        </p:blipFill>
        <p:spPr>
          <a:xfrm>
            <a:off x="1226530" y="2269375"/>
            <a:ext cx="3594854" cy="3275214"/>
          </a:xfrm>
          <a:prstGeom prst="rect">
            <a:avLst/>
          </a:prstGeom>
        </p:spPr>
      </p:pic>
      <p:pic>
        <p:nvPicPr>
          <p:cNvPr id="8" name="Picture 7">
            <a:extLst>
              <a:ext uri="{FF2B5EF4-FFF2-40B4-BE49-F238E27FC236}">
                <a16:creationId xmlns:a16="http://schemas.microsoft.com/office/drawing/2014/main" id="{2E60C0AB-2B79-ECFA-F13D-08CD77F29A6E}"/>
              </a:ext>
            </a:extLst>
          </p:cNvPr>
          <p:cNvPicPr>
            <a:picLocks noChangeAspect="1"/>
          </p:cNvPicPr>
          <p:nvPr/>
        </p:nvPicPr>
        <p:blipFill>
          <a:blip r:embed="rId4"/>
          <a:stretch>
            <a:fillRect/>
          </a:stretch>
        </p:blipFill>
        <p:spPr>
          <a:xfrm>
            <a:off x="4821383" y="2269374"/>
            <a:ext cx="3941617" cy="3341717"/>
          </a:xfrm>
          <a:prstGeom prst="rect">
            <a:avLst/>
          </a:prstGeom>
        </p:spPr>
      </p:pic>
    </p:spTree>
    <p:extLst>
      <p:ext uri="{BB962C8B-B14F-4D97-AF65-F5344CB8AC3E}">
        <p14:creationId xmlns:p14="http://schemas.microsoft.com/office/powerpoint/2010/main" val="39237706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70000" lnSpcReduction="20000"/>
          </a:bodyPr>
          <a:lstStyle/>
          <a:p>
            <a:pPr marL="571500" lvl="1" indent="0" algn="ctr">
              <a:buNone/>
            </a:pPr>
            <a:r>
              <a:rPr lang="en-US" sz="3700" b="1" u="sng" dirty="0">
                <a:latin typeface="Times New Roman" panose="02020603050405020304" pitchFamily="18" charset="0"/>
                <a:cs typeface="Times New Roman" panose="02020603050405020304" pitchFamily="18" charset="0"/>
              </a:rPr>
              <a:t>References</a:t>
            </a:r>
          </a:p>
          <a:p>
            <a:pPr marL="571500" lvl="1" indent="0" algn="ctr">
              <a:buNone/>
            </a:pPr>
            <a:endParaRPr lang="en-US" sz="3400" b="1" u="sng" dirty="0">
              <a:latin typeface="Times New Roman" panose="02020603050405020304" pitchFamily="18" charset="0"/>
              <a:cs typeface="Times New Roman" panose="02020603050405020304" pitchFamily="18" charset="0"/>
            </a:endParaRPr>
          </a:p>
          <a:p>
            <a:pPr>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[1] S. A. Burov, V. S. Ivanov, and A. P.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Rykov</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"Ureteropelvic junction obstruction in children: Diagnostic and treatment algorithm," International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Braz</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J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Urol</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vol. 45, no. 4, pp. 785-795, Jul-Aug 2019.</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114300" indent="0">
              <a:lnSpc>
                <a:spcPct val="107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[2] Y.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LeCun</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L.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Bottou</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Y.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Bengio</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and P. Haffner, "Gradient-based learning applied to document recognition," in Proceedings of the IEEE, 1998, pp. 2278-2324.</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114300" indent="0">
              <a:lnSpc>
                <a:spcPct val="107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[3] J. C. Russ, "The Image Processing Handbook," CRC Press, 2015.</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114300" indent="0">
              <a:lnSpc>
                <a:spcPct val="107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[4] M. Johnson, "Computer-Aided Detection of Ureteropelvic Junction Obstruction on Ultrasound Images," M.S. thesis, University of XYZ, 2016.</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114300" indent="0">
              <a:lnSpc>
                <a:spcPct val="107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[5] National Institutes of Health (NIH), "Ureteropelvic Junction Obstruction," NIH National Institute of Diabetes and Digestive and Kidney Diseases.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7" name="Google Shape;107;p5"/>
          <p:cNvPicPr preferRelativeResize="0"/>
          <p:nvPr/>
        </p:nvPicPr>
        <p:blipFill rotWithShape="1">
          <a:blip r:embed="rId3">
            <a:alphaModFix/>
          </a:blip>
          <a:srcRect/>
          <a:stretch/>
        </p:blipFill>
        <p:spPr>
          <a:xfrm>
            <a:off x="381000" y="457200"/>
            <a:ext cx="2237740" cy="755015"/>
          </a:xfrm>
          <a:prstGeom prst="rect">
            <a:avLst/>
          </a:prstGeom>
          <a:noFill/>
          <a:ln>
            <a:noFill/>
          </a:ln>
        </p:spPr>
      </p:pic>
      <p:sp>
        <p:nvSpPr>
          <p:cNvPr id="108" name="Google Shape;108;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lvl="0"/>
            <a:r>
              <a:rPr lang="en-US" b="1" dirty="0"/>
              <a:t>26-8-2023</a:t>
            </a:r>
            <a:endParaRPr lang="en-US" dirty="0"/>
          </a:p>
        </p:txBody>
      </p:sp>
      <p:sp>
        <p:nvSpPr>
          <p:cNvPr id="109" name="Google Shape;109;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
        <p:nvSpPr>
          <p:cNvPr id="110" name="Google Shape;110;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27</a:t>
            </a:fld>
            <a:endParaRPr/>
          </a:p>
        </p:txBody>
      </p:sp>
    </p:spTree>
    <p:extLst>
      <p:ext uri="{BB962C8B-B14F-4D97-AF65-F5344CB8AC3E}">
        <p14:creationId xmlns:p14="http://schemas.microsoft.com/office/powerpoint/2010/main" val="17212451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chemeClr val="dk1"/>
              </a:buClr>
              <a:buSzPts val="3200"/>
              <a:buNone/>
            </a:pPr>
            <a:endParaRPr dirty="0">
              <a:solidFill>
                <a:srgbClr val="FF0000"/>
              </a:solidFill>
              <a:latin typeface="Times New Roman" panose="02020603050405020304" pitchFamily="18" charset="0"/>
              <a:cs typeface="Times New Roman" panose="02020603050405020304" pitchFamily="18" charset="0"/>
            </a:endParaRPr>
          </a:p>
          <a:p>
            <a:pPr marL="0" lvl="0" indent="0" algn="ctr" rtl="0">
              <a:spcBef>
                <a:spcPts val="640"/>
              </a:spcBef>
              <a:spcAft>
                <a:spcPts val="0"/>
              </a:spcAft>
              <a:buClr>
                <a:schemeClr val="dk1"/>
              </a:buClr>
              <a:buSzPts val="3200"/>
              <a:buNone/>
            </a:pPr>
            <a:endParaRPr dirty="0">
              <a:solidFill>
                <a:srgbClr val="FF0000"/>
              </a:solidFill>
              <a:latin typeface="Times New Roman" panose="02020603050405020304" pitchFamily="18" charset="0"/>
              <a:cs typeface="Times New Roman" panose="02020603050405020304" pitchFamily="18" charset="0"/>
            </a:endParaRPr>
          </a:p>
          <a:p>
            <a:pPr marL="0" lvl="0" indent="0" algn="ctr" rtl="0">
              <a:spcBef>
                <a:spcPts val="640"/>
              </a:spcBef>
              <a:spcAft>
                <a:spcPts val="0"/>
              </a:spcAft>
              <a:buClr>
                <a:schemeClr val="dk1"/>
              </a:buClr>
              <a:buSzPts val="3200"/>
              <a:buNone/>
            </a:pPr>
            <a:r>
              <a:rPr lang="en-US" dirty="0">
                <a:latin typeface="Times New Roman" panose="02020603050405020304" pitchFamily="18" charset="0"/>
                <a:cs typeface="Times New Roman" panose="02020603050405020304" pitchFamily="18" charset="0"/>
              </a:rPr>
              <a:t>Thank you </a:t>
            </a:r>
            <a:endParaRPr dirty="0">
              <a:latin typeface="Times New Roman" panose="02020603050405020304" pitchFamily="18" charset="0"/>
              <a:cs typeface="Times New Roman" panose="02020603050405020304" pitchFamily="18" charset="0"/>
            </a:endParaRPr>
          </a:p>
        </p:txBody>
      </p:sp>
      <p:pic>
        <p:nvPicPr>
          <p:cNvPr id="107" name="Google Shape;107;p5"/>
          <p:cNvPicPr preferRelativeResize="0"/>
          <p:nvPr/>
        </p:nvPicPr>
        <p:blipFill rotWithShape="1">
          <a:blip r:embed="rId3">
            <a:alphaModFix/>
          </a:blip>
          <a:srcRect/>
          <a:stretch/>
        </p:blipFill>
        <p:spPr>
          <a:xfrm>
            <a:off x="381000" y="457200"/>
            <a:ext cx="2237740" cy="755015"/>
          </a:xfrm>
          <a:prstGeom prst="rect">
            <a:avLst/>
          </a:prstGeom>
          <a:noFill/>
          <a:ln>
            <a:noFill/>
          </a:ln>
        </p:spPr>
      </p:pic>
      <p:sp>
        <p:nvSpPr>
          <p:cNvPr id="108" name="Google Shape;108;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lvl="0"/>
            <a:r>
              <a:rPr lang="en-US" b="1" dirty="0"/>
              <a:t>26-8-2023</a:t>
            </a:r>
            <a:endParaRPr lang="en-US" dirty="0"/>
          </a:p>
        </p:txBody>
      </p:sp>
      <p:sp>
        <p:nvSpPr>
          <p:cNvPr id="109" name="Google Shape;109;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
        <p:nvSpPr>
          <p:cNvPr id="110" name="Google Shape;110;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28</a:t>
            </a:fld>
            <a:endParaRPr/>
          </a:p>
        </p:txBody>
      </p:sp>
    </p:spTree>
    <p:extLst>
      <p:ext uri="{BB962C8B-B14F-4D97-AF65-F5344CB8AC3E}">
        <p14:creationId xmlns:p14="http://schemas.microsoft.com/office/powerpoint/2010/main" val="11769825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title"/>
          </p:nvPr>
        </p:nvSpPr>
        <p:spPr>
          <a:xfrm>
            <a:off x="1371600" y="311283"/>
            <a:ext cx="7248698" cy="1168381"/>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Clr>
                <a:schemeClr val="dk1"/>
              </a:buClr>
              <a:buSzPts val="4400"/>
              <a:buFont typeface="Calibri"/>
              <a:buNone/>
            </a:pPr>
            <a:r>
              <a:rPr lang="en-IN" sz="1600" b="1" kern="1800" dirty="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PELVIC URETERO JUNCTION OBSTRUCTION DETECTION </a:t>
            </a:r>
            <a:br>
              <a:rPr lang="en-IN" sz="1600" b="1" kern="1800" dirty="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IN" sz="1600" b="1" kern="1800" dirty="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USING DEEP LEARNING</a:t>
            </a:r>
            <a:endParaRPr sz="1600" dirty="0"/>
          </a:p>
        </p:txBody>
      </p:sp>
      <p:sp>
        <p:nvSpPr>
          <p:cNvPr id="97" name="Google Shape;97;p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92500" lnSpcReduction="10000"/>
          </a:bodyPr>
          <a:lstStyle/>
          <a:p>
            <a:pPr marL="0" lvl="0" indent="0" algn="ctr" rtl="0">
              <a:spcBef>
                <a:spcPts val="0"/>
              </a:spcBef>
              <a:spcAft>
                <a:spcPts val="0"/>
              </a:spcAft>
              <a:buClr>
                <a:schemeClr val="dk1"/>
              </a:buClr>
              <a:buSzPts val="3200"/>
              <a:buNone/>
            </a:pPr>
            <a:r>
              <a:rPr lang="en-US"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 </a:t>
            </a:r>
            <a:r>
              <a:rPr lang="en-US" sz="2800" b="1" u="sng" dirty="0">
                <a:latin typeface="Times New Roman" panose="02020603050405020304" pitchFamily="18" charset="0"/>
                <a:cs typeface="Times New Roman" panose="02020603050405020304" pitchFamily="18" charset="0"/>
              </a:rPr>
              <a:t>Introduction </a:t>
            </a:r>
            <a:r>
              <a:rPr lang="en-US" sz="2800" dirty="0">
                <a:latin typeface="Times New Roman" panose="02020603050405020304" pitchFamily="18" charset="0"/>
                <a:cs typeface="Times New Roman" panose="02020603050405020304" pitchFamily="18" charset="0"/>
              </a:rPr>
              <a:t>   </a:t>
            </a:r>
          </a:p>
          <a:p>
            <a:endParaRPr lang="en-US" sz="2000" dirty="0">
              <a:effectLst/>
              <a:latin typeface="Arial" panose="020B0604020202020204" pitchFamily="34" charset="0"/>
              <a:cs typeface="Arial" panose="020B0604020202020204" pitchFamily="34" charset="0"/>
            </a:endParaRPr>
          </a:p>
          <a:p>
            <a:r>
              <a:rPr lang="en-US" sz="2000" dirty="0">
                <a:effectLst/>
                <a:latin typeface="Arial" panose="020B0604020202020204" pitchFamily="34" charset="0"/>
                <a:cs typeface="Arial" panose="020B0604020202020204" pitchFamily="34" charset="0"/>
              </a:rPr>
              <a:t>Pelvic </a:t>
            </a:r>
            <a:r>
              <a:rPr lang="en-US" sz="2000" dirty="0" err="1">
                <a:effectLst/>
                <a:latin typeface="Arial" panose="020B0604020202020204" pitchFamily="34" charset="0"/>
                <a:cs typeface="Arial" panose="020B0604020202020204" pitchFamily="34" charset="0"/>
              </a:rPr>
              <a:t>Uretero</a:t>
            </a:r>
            <a:r>
              <a:rPr lang="en-US" sz="2000" dirty="0">
                <a:effectLst/>
                <a:latin typeface="Arial" panose="020B0604020202020204" pitchFamily="34" charset="0"/>
                <a:cs typeface="Arial" panose="020B0604020202020204" pitchFamily="34" charset="0"/>
              </a:rPr>
              <a:t> Junction Obstruction (PUJO) is a condition that affects the urinary system and can cause serious health complications if left untreated. </a:t>
            </a:r>
          </a:p>
          <a:p>
            <a:endParaRPr lang="en-US" sz="2000" dirty="0">
              <a:effectLst/>
              <a:latin typeface="Arial" panose="020B0604020202020204" pitchFamily="34" charset="0"/>
              <a:cs typeface="Arial" panose="020B0604020202020204" pitchFamily="34" charset="0"/>
            </a:endParaRPr>
          </a:p>
          <a:p>
            <a:r>
              <a:rPr lang="en-US" sz="2000" dirty="0">
                <a:effectLst/>
                <a:latin typeface="Arial" panose="020B0604020202020204" pitchFamily="34" charset="0"/>
                <a:cs typeface="Arial" panose="020B0604020202020204" pitchFamily="34" charset="0"/>
              </a:rPr>
              <a:t>It occurs when there is a blockage at the point where the ureter (the tube that carries urine from the kidneys to the bladder) meets the renal pelvis (the part of the kidney that collects urine).</a:t>
            </a:r>
          </a:p>
          <a:p>
            <a:endParaRPr lang="en-US" sz="2000" dirty="0">
              <a:effectLst/>
              <a:latin typeface="Arial" panose="020B0604020202020204" pitchFamily="34" charset="0"/>
              <a:cs typeface="Arial" panose="020B0604020202020204" pitchFamily="34" charset="0"/>
            </a:endParaRPr>
          </a:p>
          <a:p>
            <a:r>
              <a:rPr lang="en-US" sz="2000" dirty="0">
                <a:effectLst/>
                <a:latin typeface="Arial" panose="020B0604020202020204" pitchFamily="34" charset="0"/>
                <a:cs typeface="Arial" panose="020B0604020202020204" pitchFamily="34" charset="0"/>
              </a:rPr>
              <a:t>While this condition may seem rare, it is estimated that PUJO affects up to 10% of the population. Early detection and treatment are crucial to preventing long-term damage to the kidneys and other organs.</a:t>
            </a:r>
            <a:r>
              <a:rPr lang="en-US" sz="1200" dirty="0">
                <a:effectLst/>
                <a:latin typeface="Arial" panose="020B0604020202020204" pitchFamily="34" charset="0"/>
                <a:cs typeface="Arial" panose="020B0604020202020204" pitchFamily="34" charset="0"/>
              </a:rPr>
              <a:t> </a:t>
            </a:r>
            <a:endParaRPr lang="en-US" sz="2000" dirty="0">
              <a:latin typeface="Arial" panose="020B0604020202020204" pitchFamily="34" charset="0"/>
              <a:cs typeface="Arial" panose="020B0604020202020204" pitchFamily="34" charset="0"/>
            </a:endParaRPr>
          </a:p>
          <a:p>
            <a:pPr marL="0" lvl="0" indent="0" algn="l" rtl="0">
              <a:spcBef>
                <a:spcPts val="0"/>
              </a:spcBef>
              <a:spcAft>
                <a:spcPts val="0"/>
              </a:spcAft>
              <a:buClr>
                <a:schemeClr val="dk1"/>
              </a:buClr>
              <a:buSzPts val="3200"/>
              <a:buNone/>
            </a:pPr>
            <a:r>
              <a:rPr lang="en-US" dirty="0">
                <a:latin typeface="Times New Roman" panose="02020603050405020304" pitchFamily="18" charset="0"/>
                <a:cs typeface="Times New Roman" panose="02020603050405020304" pitchFamily="18" charset="0"/>
              </a:rPr>
              <a:t>               </a:t>
            </a:r>
            <a:endParaRPr dirty="0">
              <a:latin typeface="Times New Roman" panose="02020603050405020304" pitchFamily="18" charset="0"/>
              <a:cs typeface="Times New Roman" panose="02020603050405020304" pitchFamily="18" charset="0"/>
            </a:endParaRPr>
          </a:p>
          <a:p>
            <a:pPr marL="342900" lvl="0" indent="-139700" algn="l" rtl="0">
              <a:spcBef>
                <a:spcPts val="640"/>
              </a:spcBef>
              <a:spcAft>
                <a:spcPts val="0"/>
              </a:spcAft>
              <a:buClr>
                <a:schemeClr val="dk1"/>
              </a:buClr>
              <a:buSzPts val="3200"/>
              <a:buNone/>
            </a:pPr>
            <a:endParaRPr dirty="0">
              <a:latin typeface="Times New Roman" panose="02020603050405020304" pitchFamily="18" charset="0"/>
              <a:cs typeface="Times New Roman" panose="02020603050405020304" pitchFamily="18" charset="0"/>
            </a:endParaRPr>
          </a:p>
          <a:p>
            <a:pPr marL="342900" lvl="0" indent="-139700" algn="l" rtl="0">
              <a:spcBef>
                <a:spcPts val="640"/>
              </a:spcBef>
              <a:spcAft>
                <a:spcPts val="0"/>
              </a:spcAft>
              <a:buClr>
                <a:schemeClr val="dk1"/>
              </a:buClr>
              <a:buSzPts val="3200"/>
              <a:buNone/>
            </a:pPr>
            <a:endParaRPr dirty="0">
              <a:latin typeface="Times New Roman" panose="02020603050405020304" pitchFamily="18" charset="0"/>
              <a:cs typeface="Times New Roman" panose="02020603050405020304" pitchFamily="18" charset="0"/>
            </a:endParaRPr>
          </a:p>
        </p:txBody>
      </p:sp>
      <p:pic>
        <p:nvPicPr>
          <p:cNvPr id="98" name="Google Shape;98;p2"/>
          <p:cNvPicPr preferRelativeResize="0"/>
          <p:nvPr/>
        </p:nvPicPr>
        <p:blipFill rotWithShape="1">
          <a:blip r:embed="rId3">
            <a:alphaModFix/>
          </a:blip>
          <a:srcRect/>
          <a:stretch/>
        </p:blipFill>
        <p:spPr>
          <a:xfrm>
            <a:off x="112222" y="517965"/>
            <a:ext cx="2207029" cy="755015"/>
          </a:xfrm>
          <a:prstGeom prst="rect">
            <a:avLst/>
          </a:prstGeom>
          <a:noFill/>
          <a:ln>
            <a:noFill/>
          </a:ln>
        </p:spPr>
      </p:pic>
      <p:sp>
        <p:nvSpPr>
          <p:cNvPr id="99" name="Google Shape;99;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lvl="0"/>
            <a:r>
              <a:rPr lang="en-US" b="1" dirty="0"/>
              <a:t>26-8-2023</a:t>
            </a:r>
            <a:endParaRPr dirty="0"/>
          </a:p>
        </p:txBody>
      </p:sp>
      <p:sp>
        <p:nvSpPr>
          <p:cNvPr id="100" name="Google Shape;100;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
        <p:nvSpPr>
          <p:cNvPr id="101" name="Google Shape;101;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Tree>
    <p:extLst>
      <p:ext uri="{BB962C8B-B14F-4D97-AF65-F5344CB8AC3E}">
        <p14:creationId xmlns:p14="http://schemas.microsoft.com/office/powerpoint/2010/main" val="10660869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323D5-3D43-01D5-2341-A4035E72EA9A}"/>
              </a:ext>
            </a:extLst>
          </p:cNvPr>
          <p:cNvSpPr>
            <a:spLocks noGrp="1"/>
          </p:cNvSpPr>
          <p:nvPr>
            <p:ph type="title"/>
          </p:nvPr>
        </p:nvSpPr>
        <p:spPr/>
        <p:txBody>
          <a:bodyPr>
            <a:normAutofit/>
          </a:bodyPr>
          <a:lstStyle/>
          <a:p>
            <a:pPr algn="r"/>
            <a:r>
              <a:rPr lang="en-IN" sz="1600" b="1" kern="1800" dirty="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PELVIC URETERO JUNCTION OBSTRUCTION DETECTION </a:t>
            </a:r>
            <a:br>
              <a:rPr lang="en-IN" sz="1600" b="1" kern="1800" dirty="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IN" sz="1600" b="1" kern="1800" dirty="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USING DEEP LEARNING</a:t>
            </a:r>
            <a:endParaRPr lang="en-IN" sz="1600" dirty="0"/>
          </a:p>
        </p:txBody>
      </p:sp>
      <p:sp>
        <p:nvSpPr>
          <p:cNvPr id="3" name="Text Placeholder 2">
            <a:extLst>
              <a:ext uri="{FF2B5EF4-FFF2-40B4-BE49-F238E27FC236}">
                <a16:creationId xmlns:a16="http://schemas.microsoft.com/office/drawing/2014/main" id="{4BFBE8C4-79D1-8A75-C7AA-4D12E51C92D9}"/>
              </a:ext>
            </a:extLst>
          </p:cNvPr>
          <p:cNvSpPr>
            <a:spLocks noGrp="1"/>
          </p:cNvSpPr>
          <p:nvPr>
            <p:ph type="body" idx="1"/>
          </p:nvPr>
        </p:nvSpPr>
        <p:spPr/>
        <p:txBody>
          <a:bodyPr/>
          <a:lstStyle/>
          <a:p>
            <a:pPr marL="114300" indent="0" algn="ctr">
              <a:buNone/>
            </a:pPr>
            <a:r>
              <a:rPr lang="en-US" sz="2600" b="1" u="sng" dirty="0">
                <a:solidFill>
                  <a:srgbClr val="000000"/>
                </a:solidFill>
                <a:effectLst/>
                <a:latin typeface="Times New Roman" panose="02020603050405020304" pitchFamily="18" charset="0"/>
                <a:ea typeface="Droid Sans"/>
              </a:rPr>
              <a:t>Motivation</a:t>
            </a:r>
            <a:r>
              <a:rPr lang="en-US" sz="1800" u="sng" dirty="0">
                <a:solidFill>
                  <a:srgbClr val="000000"/>
                </a:solidFill>
                <a:effectLst/>
                <a:latin typeface="Times New Roman" panose="02020603050405020304" pitchFamily="18" charset="0"/>
                <a:ea typeface="Droid Sans"/>
              </a:rPr>
              <a:t> </a:t>
            </a:r>
          </a:p>
          <a:p>
            <a:pPr marL="114300" indent="0" algn="ctr">
              <a:buNone/>
            </a:pPr>
            <a:endParaRPr lang="en-US" sz="1800" u="sng" dirty="0">
              <a:solidFill>
                <a:srgbClr val="000000"/>
              </a:solidFill>
              <a:effectLst/>
              <a:latin typeface="Times New Roman" panose="02020603050405020304" pitchFamily="18" charset="0"/>
              <a:ea typeface="Droid Sans"/>
            </a:endParaRPr>
          </a:p>
          <a:p>
            <a:r>
              <a:rPr lang="en-US" sz="1900" b="0" i="0" dirty="0">
                <a:solidFill>
                  <a:schemeClr val="tx1"/>
                </a:solidFill>
                <a:effectLst/>
                <a:latin typeface="+mj-lt"/>
              </a:rPr>
              <a:t>Uteropelvic junction (PUJ) obstruction is a condition characterized by a partial blockage of the connection between the kidney and the ureter, often causing urinary tract issues and potential kidney damage.</a:t>
            </a:r>
          </a:p>
          <a:p>
            <a:endParaRPr lang="en-US" sz="1900" b="0" i="0" dirty="0">
              <a:solidFill>
                <a:schemeClr val="tx1"/>
              </a:solidFill>
              <a:effectLst/>
              <a:latin typeface="+mj-lt"/>
            </a:endParaRPr>
          </a:p>
          <a:p>
            <a:r>
              <a:rPr lang="en-US" sz="1900" b="0" i="0" dirty="0">
                <a:solidFill>
                  <a:schemeClr val="tx1"/>
                </a:solidFill>
                <a:effectLst/>
                <a:latin typeface="+mj-lt"/>
              </a:rPr>
              <a:t>The motivation behind our project is to leverage the power of machine learning and medical imaging to provide a non-invasive, efficient, and accurate solution for PUJ obstruction detection.</a:t>
            </a:r>
          </a:p>
          <a:p>
            <a:endParaRPr lang="en-US" sz="1900" u="sng" dirty="0">
              <a:solidFill>
                <a:schemeClr val="tx1"/>
              </a:solidFill>
              <a:latin typeface="+mj-lt"/>
              <a:ea typeface="Droid Sans"/>
            </a:endParaRPr>
          </a:p>
          <a:p>
            <a:r>
              <a:rPr lang="en-US" sz="1900" b="0" i="0" dirty="0">
                <a:solidFill>
                  <a:schemeClr val="tx1"/>
                </a:solidFill>
                <a:effectLst/>
                <a:latin typeface="+mj-lt"/>
              </a:rPr>
              <a:t>By developing a machine learning model capable of analyzing medical images, we aim to assist healthcare professionals in early diagnosis, allowing for timely treatment and better patient outcomes.</a:t>
            </a:r>
            <a:endParaRPr lang="en-IN" sz="1900" u="sng" dirty="0">
              <a:solidFill>
                <a:schemeClr val="tx1"/>
              </a:solidFill>
              <a:effectLst/>
              <a:latin typeface="+mj-lt"/>
              <a:ea typeface="Droid Sans"/>
            </a:endParaRPr>
          </a:p>
        </p:txBody>
      </p:sp>
      <p:sp>
        <p:nvSpPr>
          <p:cNvPr id="4" name="Slide Number Placeholder 3">
            <a:extLst>
              <a:ext uri="{FF2B5EF4-FFF2-40B4-BE49-F238E27FC236}">
                <a16:creationId xmlns:a16="http://schemas.microsoft.com/office/drawing/2014/main" id="{1B9727AB-BDA8-FE04-0454-AC4B69D91B6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pic>
        <p:nvPicPr>
          <p:cNvPr id="5" name="Google Shape;98;p2">
            <a:extLst>
              <a:ext uri="{FF2B5EF4-FFF2-40B4-BE49-F238E27FC236}">
                <a16:creationId xmlns:a16="http://schemas.microsoft.com/office/drawing/2014/main" id="{36E35D12-9352-4E04-F048-31E0AFD7511F}"/>
              </a:ext>
            </a:extLst>
          </p:cNvPr>
          <p:cNvPicPr preferRelativeResize="0"/>
          <p:nvPr/>
        </p:nvPicPr>
        <p:blipFill rotWithShape="1">
          <a:blip r:embed="rId2">
            <a:alphaModFix/>
          </a:blip>
          <a:srcRect/>
          <a:stretch/>
        </p:blipFill>
        <p:spPr>
          <a:xfrm>
            <a:off x="112222" y="468630"/>
            <a:ext cx="2207029" cy="755015"/>
          </a:xfrm>
          <a:prstGeom prst="rect">
            <a:avLst/>
          </a:prstGeom>
          <a:noFill/>
          <a:ln>
            <a:noFill/>
          </a:ln>
        </p:spPr>
      </p:pic>
    </p:spTree>
    <p:extLst>
      <p:ext uri="{BB962C8B-B14F-4D97-AF65-F5344CB8AC3E}">
        <p14:creationId xmlns:p14="http://schemas.microsoft.com/office/powerpoint/2010/main" val="33955524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7E739-5EE2-4FBA-64E4-FF94C480EF34}"/>
              </a:ext>
            </a:extLst>
          </p:cNvPr>
          <p:cNvSpPr>
            <a:spLocks noGrp="1"/>
          </p:cNvSpPr>
          <p:nvPr>
            <p:ph type="title"/>
          </p:nvPr>
        </p:nvSpPr>
        <p:spPr/>
        <p:txBody>
          <a:bodyPr>
            <a:normAutofit/>
          </a:bodyPr>
          <a:lstStyle/>
          <a:p>
            <a:pPr algn="r"/>
            <a:r>
              <a:rPr lang="en-IN" sz="1600" b="1" kern="1800" dirty="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PELVIC URETERO JUNCTION OBSTRUCTION DETECTION </a:t>
            </a:r>
            <a:br>
              <a:rPr lang="en-IN" sz="1600" b="1" kern="1800" dirty="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IN" sz="1600" b="1" kern="1800" dirty="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USING DEEP LEARNING</a:t>
            </a:r>
            <a:endParaRPr lang="en-IN" sz="1600" dirty="0"/>
          </a:p>
        </p:txBody>
      </p:sp>
      <p:sp>
        <p:nvSpPr>
          <p:cNvPr id="3" name="Text Placeholder 2">
            <a:extLst>
              <a:ext uri="{FF2B5EF4-FFF2-40B4-BE49-F238E27FC236}">
                <a16:creationId xmlns:a16="http://schemas.microsoft.com/office/drawing/2014/main" id="{D1BC17E7-173C-CD33-4262-2E179C9816B8}"/>
              </a:ext>
            </a:extLst>
          </p:cNvPr>
          <p:cNvSpPr>
            <a:spLocks noGrp="1"/>
          </p:cNvSpPr>
          <p:nvPr>
            <p:ph type="body" idx="1"/>
          </p:nvPr>
        </p:nvSpPr>
        <p:spPr/>
        <p:txBody>
          <a:bodyPr>
            <a:normAutofit/>
          </a:bodyPr>
          <a:lstStyle/>
          <a:p>
            <a:pPr marL="114300" indent="0" algn="ctr">
              <a:buNone/>
            </a:pPr>
            <a:r>
              <a:rPr lang="en-IN" sz="2600" b="1" u="sng" dirty="0">
                <a:latin typeface="Times New Roman" panose="02020603050405020304" pitchFamily="18" charset="0"/>
                <a:cs typeface="Times New Roman" panose="02020603050405020304" pitchFamily="18" charset="0"/>
              </a:rPr>
              <a:t>Literature Survey</a:t>
            </a:r>
          </a:p>
          <a:p>
            <a:endParaRPr lang="en-US" sz="1900" b="0" i="0" dirty="0">
              <a:solidFill>
                <a:schemeClr val="tx1"/>
              </a:solidFill>
              <a:effectLst/>
              <a:latin typeface="+mj-lt"/>
            </a:endParaRPr>
          </a:p>
          <a:p>
            <a:r>
              <a:rPr lang="en-US" sz="1900" b="0" i="0" dirty="0">
                <a:solidFill>
                  <a:schemeClr val="tx1"/>
                </a:solidFill>
                <a:effectLst/>
                <a:latin typeface="+mj-lt"/>
              </a:rPr>
              <a:t>PUJ obstruction is a common urological condition that can lead to severe health issues if not detected early. Medical imaging plays a vital role in diagnosing PUJ obstruction.</a:t>
            </a:r>
          </a:p>
          <a:p>
            <a:endParaRPr lang="en-US" sz="1900" dirty="0">
              <a:solidFill>
                <a:schemeClr val="tx1"/>
              </a:solidFill>
              <a:latin typeface="+mj-lt"/>
            </a:endParaRPr>
          </a:p>
          <a:p>
            <a:r>
              <a:rPr lang="en-US" sz="1900" b="0" i="0" dirty="0">
                <a:solidFill>
                  <a:schemeClr val="tx1"/>
                </a:solidFill>
                <a:effectLst/>
                <a:latin typeface="+mj-lt"/>
              </a:rPr>
              <a:t>PUJ obstruction is characterized by the narrowing or blockage of the junction between the ureter and the renal pelvis</a:t>
            </a:r>
            <a:r>
              <a:rPr lang="en-US" sz="1200" b="0" i="0" dirty="0">
                <a:solidFill>
                  <a:srgbClr val="D1D5DB"/>
                </a:solidFill>
                <a:effectLst/>
                <a:latin typeface="Söhne"/>
              </a:rPr>
              <a:t>..</a:t>
            </a:r>
          </a:p>
          <a:p>
            <a:endParaRPr lang="en-US" sz="1200" dirty="0">
              <a:solidFill>
                <a:srgbClr val="D1D5DB"/>
              </a:solidFill>
              <a:latin typeface="Söhne"/>
            </a:endParaRPr>
          </a:p>
          <a:p>
            <a:r>
              <a:rPr lang="en-US" sz="1900" b="0" i="0" dirty="0">
                <a:solidFill>
                  <a:schemeClr val="tx1"/>
                </a:solidFill>
                <a:effectLst/>
                <a:latin typeface="+mj-lt"/>
              </a:rPr>
              <a:t>Feature extraction is a critical step in UPJ obstruction detection. Techniques such as texture analysis and shape analysis can reveal important information in medical images. </a:t>
            </a:r>
          </a:p>
          <a:p>
            <a:endParaRPr lang="en-IN" sz="2600" b="1" u="sng" dirty="0">
              <a:solidFill>
                <a:schemeClr val="tx1"/>
              </a:solidFill>
              <a:latin typeface="+mj-lt"/>
              <a:cs typeface="Times New Roman" panose="02020603050405020304" pitchFamily="18" charset="0"/>
            </a:endParaRPr>
          </a:p>
        </p:txBody>
      </p:sp>
      <p:sp>
        <p:nvSpPr>
          <p:cNvPr id="4" name="Slide Number Placeholder 3">
            <a:extLst>
              <a:ext uri="{FF2B5EF4-FFF2-40B4-BE49-F238E27FC236}">
                <a16:creationId xmlns:a16="http://schemas.microsoft.com/office/drawing/2014/main" id="{B9A06A48-1391-A507-91D6-B7DAC63CDCB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pic>
        <p:nvPicPr>
          <p:cNvPr id="5" name="Google Shape;98;p2">
            <a:extLst>
              <a:ext uri="{FF2B5EF4-FFF2-40B4-BE49-F238E27FC236}">
                <a16:creationId xmlns:a16="http://schemas.microsoft.com/office/drawing/2014/main" id="{886BF552-E7B7-1A13-FF0D-90EB77368F10}"/>
              </a:ext>
            </a:extLst>
          </p:cNvPr>
          <p:cNvPicPr preferRelativeResize="0"/>
          <p:nvPr/>
        </p:nvPicPr>
        <p:blipFill rotWithShape="1">
          <a:blip r:embed="rId2">
            <a:alphaModFix/>
          </a:blip>
          <a:srcRect/>
          <a:stretch/>
        </p:blipFill>
        <p:spPr>
          <a:xfrm>
            <a:off x="234142" y="400209"/>
            <a:ext cx="2207029" cy="755015"/>
          </a:xfrm>
          <a:prstGeom prst="rect">
            <a:avLst/>
          </a:prstGeom>
          <a:noFill/>
          <a:ln>
            <a:noFill/>
          </a:ln>
        </p:spPr>
      </p:pic>
    </p:spTree>
    <p:extLst>
      <p:ext uri="{BB962C8B-B14F-4D97-AF65-F5344CB8AC3E}">
        <p14:creationId xmlns:p14="http://schemas.microsoft.com/office/powerpoint/2010/main" val="39377113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Clr>
                <a:schemeClr val="dk1"/>
              </a:buClr>
              <a:buSzPts val="4400"/>
              <a:buFont typeface="Calibri"/>
              <a:buNone/>
            </a:pPr>
            <a:r>
              <a:rPr lang="en-IN" sz="1600" b="1" kern="1800" dirty="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PELVIC URETERO JUNCTION OBSTRUCTION DETECTION </a:t>
            </a:r>
            <a:br>
              <a:rPr lang="en-IN" sz="1600" b="1" kern="1800" dirty="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IN" sz="1600" b="1" kern="1800" dirty="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USING </a:t>
            </a:r>
            <a:r>
              <a:rPr lang="en-IN" sz="1600" b="1" kern="1800"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DEEP LEARNING</a:t>
            </a:r>
            <a:endParaRPr sz="1600" dirty="0"/>
          </a:p>
        </p:txBody>
      </p:sp>
      <p:sp>
        <p:nvSpPr>
          <p:cNvPr id="97" name="Google Shape;97;p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chemeClr val="dk1"/>
              </a:buClr>
              <a:buSzPts val="3200"/>
              <a:buNone/>
            </a:pPr>
            <a:r>
              <a:rPr lang="en-US" sz="2600" b="1" u="sng" dirty="0">
                <a:latin typeface="Times New Roman" panose="02020603050405020304" pitchFamily="18" charset="0"/>
                <a:cs typeface="Times New Roman" panose="02020603050405020304" pitchFamily="18" charset="0"/>
              </a:rPr>
              <a:t>Existing Systems</a:t>
            </a:r>
          </a:p>
          <a:p>
            <a:pPr marL="0" lvl="0" indent="0" rtl="0">
              <a:spcBef>
                <a:spcPts val="0"/>
              </a:spcBef>
              <a:spcAft>
                <a:spcPts val="0"/>
              </a:spcAft>
              <a:buClr>
                <a:schemeClr val="dk1"/>
              </a:buClr>
              <a:buSzPts val="3200"/>
              <a:buNone/>
            </a:pPr>
            <a:endParaRPr lang="en-US" sz="1900" b="0" i="0" dirty="0">
              <a:solidFill>
                <a:schemeClr val="tx1"/>
              </a:solidFill>
              <a:effectLst/>
              <a:latin typeface="+mj-lt"/>
            </a:endParaRPr>
          </a:p>
          <a:p>
            <a:pPr marL="0" lvl="0" indent="0" rtl="0">
              <a:spcBef>
                <a:spcPts val="0"/>
              </a:spcBef>
              <a:spcAft>
                <a:spcPts val="0"/>
              </a:spcAft>
              <a:buClr>
                <a:schemeClr val="dk1"/>
              </a:buClr>
              <a:buSzPts val="3200"/>
              <a:buNone/>
            </a:pPr>
            <a:r>
              <a:rPr lang="en-US" sz="2000" b="0" i="0" dirty="0">
                <a:solidFill>
                  <a:schemeClr val="tx1"/>
                </a:solidFill>
                <a:effectLst/>
                <a:latin typeface="+mj-lt"/>
              </a:rPr>
              <a:t>Here are some examples of existing systems, along with their titles, algorithms and techniques, advantages, and disadvantages:</a:t>
            </a:r>
            <a:endParaRPr lang="en-US" sz="2000" b="1" u="sng" dirty="0">
              <a:solidFill>
                <a:schemeClr val="tx1"/>
              </a:solidFill>
              <a:latin typeface="+mj-lt"/>
              <a:cs typeface="Times New Roman" panose="02020603050405020304" pitchFamily="18" charset="0"/>
            </a:endParaRPr>
          </a:p>
          <a:p>
            <a:pPr marL="0" lvl="0" indent="0" algn="l" rtl="0">
              <a:spcBef>
                <a:spcPts val="0"/>
              </a:spcBef>
              <a:spcAft>
                <a:spcPts val="0"/>
              </a:spcAft>
              <a:buClr>
                <a:schemeClr val="dk1"/>
              </a:buClr>
              <a:buSzPts val="3200"/>
              <a:buNone/>
            </a:pPr>
            <a:r>
              <a:rPr lang="en-US" sz="1900" dirty="0">
                <a:solidFill>
                  <a:schemeClr val="tx1"/>
                </a:solidFill>
                <a:latin typeface="+mj-lt"/>
                <a:cs typeface="Times New Roman" panose="02020603050405020304" pitchFamily="18" charset="0"/>
              </a:rPr>
              <a:t>  </a:t>
            </a:r>
          </a:p>
          <a:p>
            <a:pPr marL="342900" lvl="0" indent="-139700" algn="l" rtl="0">
              <a:spcBef>
                <a:spcPts val="640"/>
              </a:spcBef>
              <a:spcAft>
                <a:spcPts val="0"/>
              </a:spcAft>
              <a:buClr>
                <a:schemeClr val="dk1"/>
              </a:buClr>
              <a:buSzPts val="3200"/>
              <a:buNone/>
            </a:pPr>
            <a:endParaRPr dirty="0">
              <a:latin typeface="Times New Roman" panose="02020603050405020304" pitchFamily="18" charset="0"/>
              <a:cs typeface="Times New Roman" panose="02020603050405020304" pitchFamily="18" charset="0"/>
            </a:endParaRPr>
          </a:p>
        </p:txBody>
      </p:sp>
      <p:pic>
        <p:nvPicPr>
          <p:cNvPr id="98" name="Google Shape;98;p2"/>
          <p:cNvPicPr preferRelativeResize="0"/>
          <p:nvPr/>
        </p:nvPicPr>
        <p:blipFill rotWithShape="1">
          <a:blip r:embed="rId3">
            <a:alphaModFix/>
          </a:blip>
          <a:srcRect/>
          <a:stretch/>
        </p:blipFill>
        <p:spPr>
          <a:xfrm>
            <a:off x="265176" y="400209"/>
            <a:ext cx="2237740" cy="755015"/>
          </a:xfrm>
          <a:prstGeom prst="rect">
            <a:avLst/>
          </a:prstGeom>
          <a:noFill/>
          <a:ln>
            <a:noFill/>
          </a:ln>
        </p:spPr>
      </p:pic>
      <p:sp>
        <p:nvSpPr>
          <p:cNvPr id="99" name="Google Shape;99;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lvl="0"/>
            <a:r>
              <a:rPr lang="en-US" b="1" dirty="0"/>
              <a:t>26-8-2023</a:t>
            </a:r>
            <a:endParaRPr dirty="0"/>
          </a:p>
        </p:txBody>
      </p:sp>
      <p:sp>
        <p:nvSpPr>
          <p:cNvPr id="100" name="Google Shape;100;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
        <p:nvSpPr>
          <p:cNvPr id="101" name="Google Shape;101;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graphicFrame>
        <p:nvGraphicFramePr>
          <p:cNvPr id="3" name="Table 3">
            <a:extLst>
              <a:ext uri="{FF2B5EF4-FFF2-40B4-BE49-F238E27FC236}">
                <a16:creationId xmlns:a16="http://schemas.microsoft.com/office/drawing/2014/main" id="{E5042656-BD5B-6687-685A-2CDD56652693}"/>
              </a:ext>
            </a:extLst>
          </p:cNvPr>
          <p:cNvGraphicFramePr>
            <a:graphicFrameLocks noGrp="1"/>
          </p:cNvGraphicFramePr>
          <p:nvPr>
            <p:extLst>
              <p:ext uri="{D42A27DB-BD31-4B8C-83A1-F6EECF244321}">
                <p14:modId xmlns:p14="http://schemas.microsoft.com/office/powerpoint/2010/main" val="2723345460"/>
              </p:ext>
            </p:extLst>
          </p:nvPr>
        </p:nvGraphicFramePr>
        <p:xfrm>
          <a:off x="1278082" y="3031549"/>
          <a:ext cx="6587836" cy="2518859"/>
        </p:xfrm>
        <a:graphic>
          <a:graphicData uri="http://schemas.openxmlformats.org/drawingml/2006/table">
            <a:tbl>
              <a:tblPr firstRow="1" bandRow="1">
                <a:tableStyleId>{5C22544A-7EE6-4342-B048-85BDC9FD1C3A}</a:tableStyleId>
              </a:tblPr>
              <a:tblGrid>
                <a:gridCol w="1653834">
                  <a:extLst>
                    <a:ext uri="{9D8B030D-6E8A-4147-A177-3AD203B41FA5}">
                      <a16:colId xmlns:a16="http://schemas.microsoft.com/office/drawing/2014/main" val="3460421351"/>
                    </a:ext>
                  </a:extLst>
                </a:gridCol>
                <a:gridCol w="1644667">
                  <a:extLst>
                    <a:ext uri="{9D8B030D-6E8A-4147-A177-3AD203B41FA5}">
                      <a16:colId xmlns:a16="http://schemas.microsoft.com/office/drawing/2014/main" val="3856377902"/>
                    </a:ext>
                  </a:extLst>
                </a:gridCol>
                <a:gridCol w="1645814">
                  <a:extLst>
                    <a:ext uri="{9D8B030D-6E8A-4147-A177-3AD203B41FA5}">
                      <a16:colId xmlns:a16="http://schemas.microsoft.com/office/drawing/2014/main" val="100594128"/>
                    </a:ext>
                  </a:extLst>
                </a:gridCol>
                <a:gridCol w="1643521">
                  <a:extLst>
                    <a:ext uri="{9D8B030D-6E8A-4147-A177-3AD203B41FA5}">
                      <a16:colId xmlns:a16="http://schemas.microsoft.com/office/drawing/2014/main" val="3363924182"/>
                    </a:ext>
                  </a:extLst>
                </a:gridCol>
              </a:tblGrid>
              <a:tr h="1031465">
                <a:tc>
                  <a:txBody>
                    <a:bodyPr/>
                    <a:lstStyle/>
                    <a:p>
                      <a:pPr algn="ctr"/>
                      <a:endParaRPr lang="en-IN" sz="1400" dirty="0">
                        <a:latin typeface="Times New Roman" panose="02020603050405020304" pitchFamily="18" charset="0"/>
                        <a:cs typeface="Times New Roman" panose="02020603050405020304" pitchFamily="18" charset="0"/>
                      </a:endParaRPr>
                    </a:p>
                    <a:p>
                      <a:pPr algn="ctr"/>
                      <a:r>
                        <a:rPr lang="en-IN" sz="1400" dirty="0">
                          <a:latin typeface="Times New Roman" panose="02020603050405020304" pitchFamily="18" charset="0"/>
                          <a:cs typeface="Times New Roman" panose="02020603050405020304" pitchFamily="18" charset="0"/>
                        </a:rPr>
                        <a:t>Title</a:t>
                      </a:r>
                    </a:p>
                  </a:txBody>
                  <a:tcPr/>
                </a:tc>
                <a:tc>
                  <a:txBody>
                    <a:bodyPr/>
                    <a:lstStyle/>
                    <a:p>
                      <a:pPr algn="ctr"/>
                      <a:endParaRPr lang="en-IN" sz="1400" dirty="0">
                        <a:latin typeface="Times New Roman" panose="02020603050405020304" pitchFamily="18" charset="0"/>
                        <a:cs typeface="Times New Roman" panose="02020603050405020304" pitchFamily="18" charset="0"/>
                      </a:endParaRPr>
                    </a:p>
                    <a:p>
                      <a:pPr algn="ctr"/>
                      <a:r>
                        <a:rPr lang="en-IN" sz="1400" dirty="0">
                          <a:latin typeface="Times New Roman" panose="02020603050405020304" pitchFamily="18" charset="0"/>
                          <a:cs typeface="Times New Roman" panose="02020603050405020304" pitchFamily="18" charset="0"/>
                        </a:rPr>
                        <a:t>Algorithms and Techniques</a:t>
                      </a:r>
                    </a:p>
                  </a:txBody>
                  <a:tcPr/>
                </a:tc>
                <a:tc>
                  <a:txBody>
                    <a:bodyPr/>
                    <a:lstStyle/>
                    <a:p>
                      <a:pPr algn="ctr"/>
                      <a:endParaRPr lang="en-IN" sz="1400" dirty="0">
                        <a:latin typeface="Times New Roman" panose="02020603050405020304" pitchFamily="18" charset="0"/>
                        <a:cs typeface="Times New Roman" panose="02020603050405020304" pitchFamily="18" charset="0"/>
                      </a:endParaRPr>
                    </a:p>
                    <a:p>
                      <a:pPr algn="ctr"/>
                      <a:r>
                        <a:rPr lang="en-IN" sz="1400" dirty="0">
                          <a:latin typeface="Times New Roman" panose="02020603050405020304" pitchFamily="18" charset="0"/>
                          <a:cs typeface="Times New Roman" panose="02020603050405020304" pitchFamily="18" charset="0"/>
                        </a:rPr>
                        <a:t>Advantages</a:t>
                      </a:r>
                    </a:p>
                  </a:txBody>
                  <a:tcPr/>
                </a:tc>
                <a:tc>
                  <a:txBody>
                    <a:bodyPr/>
                    <a:lstStyle/>
                    <a:p>
                      <a:pPr algn="ctr"/>
                      <a:endParaRPr lang="en-IN" sz="1400" dirty="0">
                        <a:latin typeface="Times New Roman" panose="02020603050405020304" pitchFamily="18" charset="0"/>
                        <a:cs typeface="Times New Roman" panose="02020603050405020304" pitchFamily="18" charset="0"/>
                      </a:endParaRPr>
                    </a:p>
                    <a:p>
                      <a:pPr algn="ctr"/>
                      <a:r>
                        <a:rPr lang="en-IN" sz="1400" dirty="0">
                          <a:latin typeface="Times New Roman" panose="02020603050405020304" pitchFamily="18" charset="0"/>
                          <a:cs typeface="Times New Roman" panose="02020603050405020304" pitchFamily="18" charset="0"/>
                        </a:rPr>
                        <a:t>Disadvantages</a:t>
                      </a:r>
                    </a:p>
                  </a:txBody>
                  <a:tcPr/>
                </a:tc>
                <a:extLst>
                  <a:ext uri="{0D108BD9-81ED-4DB2-BD59-A6C34878D82A}">
                    <a16:rowId xmlns:a16="http://schemas.microsoft.com/office/drawing/2014/main" val="2013508662"/>
                  </a:ext>
                </a:extLst>
              </a:tr>
              <a:tr h="1487394">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latin typeface="+mn-lt"/>
                          <a:cs typeface="Arial" panose="020B0604020202020204" pitchFamily="34" charset="0"/>
                        </a:rPr>
                        <a:t>[1] </a:t>
                      </a:r>
                      <a:r>
                        <a:rPr lang="en-US" sz="1200" b="0" i="0" kern="1200" dirty="0">
                          <a:solidFill>
                            <a:schemeClr val="dk1"/>
                          </a:solidFill>
                          <a:effectLst/>
                          <a:latin typeface="+mn-lt"/>
                          <a:ea typeface="+mn-ea"/>
                          <a:cs typeface="Arial" panose="020B0604020202020204" pitchFamily="34" charset="0"/>
                        </a:rPr>
                        <a:t>"Automated Detection of PUJ Obstruction" (Smith et al., 2020)</a:t>
                      </a:r>
                      <a:endParaRPr lang="en-IN" sz="1200" dirty="0">
                        <a:latin typeface="+mn-lt"/>
                        <a:cs typeface="Arial" panose="020B0604020202020204" pitchFamily="34" charset="0"/>
                      </a:endParaRPr>
                    </a:p>
                    <a:p>
                      <a:endParaRPr lang="en-IN" sz="1200"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0" i="0" kern="1200" dirty="0">
                          <a:solidFill>
                            <a:schemeClr val="dk1"/>
                          </a:solidFill>
                          <a:effectLst/>
                          <a:latin typeface="+mn-lt"/>
                          <a:ea typeface="+mn-ea"/>
                          <a:cs typeface="Arial" panose="020B0604020202020204" pitchFamily="34" charset="0"/>
                        </a:rPr>
                        <a:t>CNN architecture on ultrasound images</a:t>
                      </a:r>
                      <a:endParaRPr lang="en-IN" sz="1200" dirty="0">
                        <a:latin typeface="+mn-lt"/>
                        <a:cs typeface="Arial" panose="020B0604020202020204" pitchFamily="34" charset="0"/>
                      </a:endParaRPr>
                    </a:p>
                    <a:p>
                      <a:endParaRPr lang="en-IN" sz="1200" dirty="0">
                        <a:latin typeface="+mn-lt"/>
                      </a:endParaRPr>
                    </a:p>
                  </a:txBody>
                  <a:tcPr/>
                </a:tc>
                <a:tc>
                  <a:txBody>
                    <a:bodyPr/>
                    <a:lstStyle/>
                    <a:p>
                      <a:r>
                        <a:rPr lang="en-US" sz="1200" b="0" i="0" kern="1200" dirty="0">
                          <a:solidFill>
                            <a:schemeClr val="dk1"/>
                          </a:solidFill>
                          <a:effectLst/>
                          <a:latin typeface="+mn-lt"/>
                          <a:ea typeface="+mn-ea"/>
                          <a:cs typeface="Arial" panose="020B0604020202020204" pitchFamily="34" charset="0"/>
                        </a:rPr>
                        <a:t>Automation reduces radiologist workload. High accuracy in detection.</a:t>
                      </a:r>
                      <a:endParaRPr lang="en-IN" sz="1200" dirty="0">
                        <a:latin typeface="+mn-lt"/>
                      </a:endParaRPr>
                    </a:p>
                  </a:txBody>
                  <a:tcPr/>
                </a:tc>
                <a:tc>
                  <a:txBody>
                    <a:bodyPr/>
                    <a:lstStyle/>
                    <a:p>
                      <a:r>
                        <a:rPr lang="en-US" sz="1200" b="0" i="0" kern="1200" dirty="0">
                          <a:solidFill>
                            <a:schemeClr val="dk1"/>
                          </a:solidFill>
                          <a:effectLst/>
                          <a:latin typeface="+mn-lt"/>
                          <a:ea typeface="+mn-ea"/>
                          <a:cs typeface="Arial" panose="020B0604020202020204" pitchFamily="34" charset="0"/>
                        </a:rPr>
                        <a:t>Requires large annotated dataset. - Limited to ultrasound images.</a:t>
                      </a:r>
                      <a:endParaRPr lang="en-IN" sz="1200" dirty="0">
                        <a:latin typeface="+mn-lt"/>
                      </a:endParaRPr>
                    </a:p>
                  </a:txBody>
                  <a:tcPr/>
                </a:tc>
                <a:extLst>
                  <a:ext uri="{0D108BD9-81ED-4DB2-BD59-A6C34878D82A}">
                    <a16:rowId xmlns:a16="http://schemas.microsoft.com/office/drawing/2014/main" val="2651367957"/>
                  </a:ext>
                </a:extLst>
              </a:tr>
            </a:tbl>
          </a:graphicData>
        </a:graphic>
      </p:graphicFrame>
    </p:spTree>
    <p:extLst>
      <p:ext uri="{BB962C8B-B14F-4D97-AF65-F5344CB8AC3E}">
        <p14:creationId xmlns:p14="http://schemas.microsoft.com/office/powerpoint/2010/main" val="36268574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48342-64BC-99F2-F304-E160BA99F7D1}"/>
              </a:ext>
            </a:extLst>
          </p:cNvPr>
          <p:cNvSpPr>
            <a:spLocks noGrp="1"/>
          </p:cNvSpPr>
          <p:nvPr>
            <p:ph type="title"/>
          </p:nvPr>
        </p:nvSpPr>
        <p:spPr/>
        <p:txBody>
          <a:bodyPr>
            <a:normAutofit/>
          </a:bodyPr>
          <a:lstStyle/>
          <a:p>
            <a:pPr algn="r"/>
            <a:r>
              <a:rPr lang="en-IN" sz="1600" b="1" kern="1800" dirty="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PELVIC URETERO JUNCTION OBSTRUCTION DETECTION </a:t>
            </a:r>
            <a:br>
              <a:rPr lang="en-IN" sz="1600" b="1" kern="1800" dirty="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IN" sz="1600" b="1" kern="1800" dirty="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USING DEEP LEARNING</a:t>
            </a:r>
            <a:endParaRPr lang="en-IN" sz="1600" dirty="0"/>
          </a:p>
        </p:txBody>
      </p:sp>
      <p:sp>
        <p:nvSpPr>
          <p:cNvPr id="3" name="Text Placeholder 2">
            <a:extLst>
              <a:ext uri="{FF2B5EF4-FFF2-40B4-BE49-F238E27FC236}">
                <a16:creationId xmlns:a16="http://schemas.microsoft.com/office/drawing/2014/main" id="{D1931227-C492-C3DE-D43B-58D8AD53BBA1}"/>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36AD5F68-F761-78E4-64D8-D34D17ACC83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graphicFrame>
        <p:nvGraphicFramePr>
          <p:cNvPr id="5" name="Table 5">
            <a:extLst>
              <a:ext uri="{FF2B5EF4-FFF2-40B4-BE49-F238E27FC236}">
                <a16:creationId xmlns:a16="http://schemas.microsoft.com/office/drawing/2014/main" id="{16E12B08-EB36-26A5-6AEA-F83733CFA9DA}"/>
              </a:ext>
            </a:extLst>
          </p:cNvPr>
          <p:cNvGraphicFramePr>
            <a:graphicFrameLocks noGrp="1"/>
          </p:cNvGraphicFramePr>
          <p:nvPr>
            <p:extLst>
              <p:ext uri="{D42A27DB-BD31-4B8C-83A1-F6EECF244321}">
                <p14:modId xmlns:p14="http://schemas.microsoft.com/office/powerpoint/2010/main" val="403125426"/>
              </p:ext>
            </p:extLst>
          </p:nvPr>
        </p:nvGraphicFramePr>
        <p:xfrm>
          <a:off x="1396538" y="2402378"/>
          <a:ext cx="6223464" cy="2863691"/>
        </p:xfrm>
        <a:graphic>
          <a:graphicData uri="http://schemas.openxmlformats.org/drawingml/2006/table">
            <a:tbl>
              <a:tblPr firstRow="1" bandRow="1">
                <a:tableStyleId>{5C22544A-7EE6-4342-B048-85BDC9FD1C3A}</a:tableStyleId>
              </a:tblPr>
              <a:tblGrid>
                <a:gridCol w="1555866">
                  <a:extLst>
                    <a:ext uri="{9D8B030D-6E8A-4147-A177-3AD203B41FA5}">
                      <a16:colId xmlns:a16="http://schemas.microsoft.com/office/drawing/2014/main" val="3762875824"/>
                    </a:ext>
                  </a:extLst>
                </a:gridCol>
                <a:gridCol w="1555866">
                  <a:extLst>
                    <a:ext uri="{9D8B030D-6E8A-4147-A177-3AD203B41FA5}">
                      <a16:colId xmlns:a16="http://schemas.microsoft.com/office/drawing/2014/main" val="3941544159"/>
                    </a:ext>
                  </a:extLst>
                </a:gridCol>
                <a:gridCol w="1555866">
                  <a:extLst>
                    <a:ext uri="{9D8B030D-6E8A-4147-A177-3AD203B41FA5}">
                      <a16:colId xmlns:a16="http://schemas.microsoft.com/office/drawing/2014/main" val="607790429"/>
                    </a:ext>
                  </a:extLst>
                </a:gridCol>
                <a:gridCol w="1555866">
                  <a:extLst>
                    <a:ext uri="{9D8B030D-6E8A-4147-A177-3AD203B41FA5}">
                      <a16:colId xmlns:a16="http://schemas.microsoft.com/office/drawing/2014/main" val="3375988678"/>
                    </a:ext>
                  </a:extLst>
                </a:gridCol>
              </a:tblGrid>
              <a:tr h="1246016">
                <a:tc>
                  <a:txBody>
                    <a:bodyPr/>
                    <a:lstStyle/>
                    <a:p>
                      <a:pPr algn="ctr"/>
                      <a:endParaRPr lang="en-IN" dirty="0">
                        <a:latin typeface="Times New Roman" panose="02020603050405020304" pitchFamily="18" charset="0"/>
                        <a:cs typeface="Times New Roman" panose="02020603050405020304" pitchFamily="18" charset="0"/>
                      </a:endParaRPr>
                    </a:p>
                    <a:p>
                      <a:pPr algn="ctr"/>
                      <a:r>
                        <a:rPr lang="en-IN" dirty="0">
                          <a:latin typeface="Times New Roman" panose="02020603050405020304" pitchFamily="18" charset="0"/>
                          <a:cs typeface="Times New Roman" panose="02020603050405020304" pitchFamily="18" charset="0"/>
                        </a:rPr>
                        <a:t>Title </a:t>
                      </a:r>
                    </a:p>
                  </a:txBody>
                  <a:tcPr/>
                </a:tc>
                <a:tc>
                  <a:txBody>
                    <a:bodyPr/>
                    <a:lstStyle/>
                    <a:p>
                      <a:pPr algn="ctr"/>
                      <a:endParaRPr lang="en-IN" dirty="0">
                        <a:latin typeface="Times New Roman" panose="02020603050405020304" pitchFamily="18" charset="0"/>
                        <a:cs typeface="Times New Roman" panose="02020603050405020304" pitchFamily="18" charset="0"/>
                      </a:endParaRPr>
                    </a:p>
                    <a:p>
                      <a:pPr algn="ctr"/>
                      <a:r>
                        <a:rPr lang="en-IN" dirty="0">
                          <a:latin typeface="Times New Roman" panose="02020603050405020304" pitchFamily="18" charset="0"/>
                          <a:cs typeface="Times New Roman" panose="02020603050405020304" pitchFamily="18" charset="0"/>
                        </a:rPr>
                        <a:t>Algorithms and Techniques</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IN" dirty="0">
                        <a:latin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dirty="0">
                          <a:latin typeface="Times New Roman" panose="02020603050405020304" pitchFamily="18" charset="0"/>
                          <a:cs typeface="Times New Roman" panose="02020603050405020304" pitchFamily="18" charset="0"/>
                        </a:rPr>
                        <a:t>Advantages</a:t>
                      </a:r>
                    </a:p>
                    <a:p>
                      <a:pPr algn="ct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IN" dirty="0">
                        <a:latin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dirty="0">
                          <a:latin typeface="Times New Roman" panose="02020603050405020304" pitchFamily="18" charset="0"/>
                          <a:cs typeface="Times New Roman" panose="02020603050405020304" pitchFamily="18" charset="0"/>
                        </a:rPr>
                        <a:t>Disadvantages</a:t>
                      </a:r>
                    </a:p>
                    <a:p>
                      <a:pPr algn="ct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05053058"/>
                  </a:ext>
                </a:extLst>
              </a:tr>
              <a:tr h="1617675">
                <a:tc>
                  <a:txBody>
                    <a:bodyPr/>
                    <a:lstStyle/>
                    <a:p>
                      <a:r>
                        <a:rPr lang="en-US" sz="1200" dirty="0">
                          <a:latin typeface="Arial" panose="020B0604020202020204" pitchFamily="34" charset="0"/>
                          <a:cs typeface="Arial" panose="020B0604020202020204" pitchFamily="34" charset="0"/>
                        </a:rPr>
                        <a:t>[2] </a:t>
                      </a:r>
                      <a:r>
                        <a:rPr lang="en-US" sz="1200" b="0" i="0" kern="1200" dirty="0">
                          <a:solidFill>
                            <a:schemeClr val="dk1"/>
                          </a:solidFill>
                          <a:effectLst/>
                          <a:latin typeface="Arial" panose="020B0604020202020204" pitchFamily="34" charset="0"/>
                          <a:ea typeface="+mn-ea"/>
                          <a:cs typeface="Arial" panose="020B0604020202020204" pitchFamily="34" charset="0"/>
                        </a:rPr>
                        <a:t>"Comparative Analysis of Deep Learning Models for PUJ Detection" (Johnson et al., 2019)</a:t>
                      </a:r>
                      <a:endParaRPr lang="en-IN" sz="1200"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sz="1200" b="0" i="0" kern="1200" dirty="0" err="1">
                          <a:solidFill>
                            <a:schemeClr val="dk1"/>
                          </a:solidFill>
                          <a:effectLst/>
                          <a:latin typeface="Arial" panose="020B0604020202020204" pitchFamily="34" charset="0"/>
                          <a:ea typeface="+mn-ea"/>
                          <a:cs typeface="Arial" panose="020B0604020202020204" pitchFamily="34" charset="0"/>
                        </a:rPr>
                        <a:t>Res</a:t>
                      </a:r>
                      <a:r>
                        <a:rPr lang="fr-FR" sz="1200" b="0" i="0" kern="1200" dirty="0">
                          <a:solidFill>
                            <a:schemeClr val="dk1"/>
                          </a:solidFill>
                          <a:effectLst/>
                          <a:latin typeface="Arial" panose="020B0604020202020204" pitchFamily="34" charset="0"/>
                          <a:ea typeface="+mn-ea"/>
                          <a:cs typeface="Arial" panose="020B0604020202020204" pitchFamily="34" charset="0"/>
                        </a:rPr>
                        <a:t> Net, Inception, VGG on MRI images</a:t>
                      </a:r>
                      <a:r>
                        <a:rPr lang="en-US" sz="1200" b="0" i="0" kern="1200" dirty="0">
                          <a:solidFill>
                            <a:schemeClr val="dk1"/>
                          </a:solidFill>
                          <a:effectLst/>
                          <a:latin typeface="Arial" panose="020B0604020202020204" pitchFamily="34" charset="0"/>
                          <a:ea typeface="+mn-ea"/>
                          <a:cs typeface="Arial" panose="020B0604020202020204" pitchFamily="34" charset="0"/>
                        </a:rPr>
                        <a:t>.</a:t>
                      </a:r>
                      <a:endParaRPr lang="en-IN" sz="1200" dirty="0">
                        <a:latin typeface="Arial" panose="020B0604020202020204" pitchFamily="34" charset="0"/>
                        <a:cs typeface="Arial" panose="020B0604020202020204" pitchFamily="34" charset="0"/>
                      </a:endParaRPr>
                    </a:p>
                    <a:p>
                      <a:endParaRPr lang="en-IN" sz="1200" dirty="0"/>
                    </a:p>
                  </a:txBody>
                  <a:tcPr/>
                </a:tc>
                <a:tc>
                  <a:txBody>
                    <a:bodyPr/>
                    <a:lstStyle/>
                    <a:p>
                      <a:r>
                        <a:rPr lang="en-US" sz="1200" b="0" i="0" kern="1200" dirty="0">
                          <a:solidFill>
                            <a:schemeClr val="dk1"/>
                          </a:solidFill>
                          <a:effectLst/>
                          <a:latin typeface="Arial" panose="020B0604020202020204" pitchFamily="34" charset="0"/>
                          <a:ea typeface="+mn-ea"/>
                          <a:cs typeface="Arial" panose="020B0604020202020204" pitchFamily="34" charset="0"/>
                        </a:rPr>
                        <a:t>Provides model comparison. High F1-score indicates good precision and recall</a:t>
                      </a:r>
                      <a:endParaRPr lang="en-IN" sz="1200" dirty="0"/>
                    </a:p>
                  </a:txBody>
                  <a:tcPr/>
                </a:tc>
                <a:tc>
                  <a:txBody>
                    <a:bodyPr/>
                    <a:lstStyle/>
                    <a:p>
                      <a:r>
                        <a:rPr lang="en-US" sz="1200" b="0" i="0" kern="1200" dirty="0">
                          <a:solidFill>
                            <a:schemeClr val="dk1"/>
                          </a:solidFill>
                          <a:effectLst/>
                          <a:latin typeface="Arial" panose="020B0604020202020204" pitchFamily="34" charset="0"/>
                          <a:ea typeface="+mn-ea"/>
                          <a:cs typeface="Arial" panose="020B0604020202020204" pitchFamily="34" charset="0"/>
                        </a:rPr>
                        <a:t>Limited to MRI modality. Computationally intensive</a:t>
                      </a:r>
                      <a:endParaRPr lang="en-IN" sz="1200" dirty="0"/>
                    </a:p>
                  </a:txBody>
                  <a:tcPr/>
                </a:tc>
                <a:extLst>
                  <a:ext uri="{0D108BD9-81ED-4DB2-BD59-A6C34878D82A}">
                    <a16:rowId xmlns:a16="http://schemas.microsoft.com/office/drawing/2014/main" val="1467802715"/>
                  </a:ext>
                </a:extLst>
              </a:tr>
            </a:tbl>
          </a:graphicData>
        </a:graphic>
      </p:graphicFrame>
      <p:pic>
        <p:nvPicPr>
          <p:cNvPr id="6" name="Google Shape;98;p2">
            <a:extLst>
              <a:ext uri="{FF2B5EF4-FFF2-40B4-BE49-F238E27FC236}">
                <a16:creationId xmlns:a16="http://schemas.microsoft.com/office/drawing/2014/main" id="{FC80B608-1DA2-A4F0-FA77-4CD9784D7944}"/>
              </a:ext>
            </a:extLst>
          </p:cNvPr>
          <p:cNvPicPr preferRelativeResize="0"/>
          <p:nvPr/>
        </p:nvPicPr>
        <p:blipFill rotWithShape="1">
          <a:blip r:embed="rId2">
            <a:alphaModFix/>
          </a:blip>
          <a:srcRect/>
          <a:stretch/>
        </p:blipFill>
        <p:spPr>
          <a:xfrm>
            <a:off x="277668" y="400209"/>
            <a:ext cx="2237740" cy="755015"/>
          </a:xfrm>
          <a:prstGeom prst="rect">
            <a:avLst/>
          </a:prstGeom>
          <a:noFill/>
          <a:ln>
            <a:noFill/>
          </a:ln>
        </p:spPr>
      </p:pic>
    </p:spTree>
    <p:extLst>
      <p:ext uri="{BB962C8B-B14F-4D97-AF65-F5344CB8AC3E}">
        <p14:creationId xmlns:p14="http://schemas.microsoft.com/office/powerpoint/2010/main" val="1531603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1DDDE-E18C-0CC6-5AA2-8252878CE92B}"/>
              </a:ext>
            </a:extLst>
          </p:cNvPr>
          <p:cNvSpPr>
            <a:spLocks noGrp="1"/>
          </p:cNvSpPr>
          <p:nvPr>
            <p:ph type="title"/>
          </p:nvPr>
        </p:nvSpPr>
        <p:spPr/>
        <p:txBody>
          <a:bodyPr>
            <a:normAutofit/>
          </a:bodyPr>
          <a:lstStyle/>
          <a:p>
            <a:pPr algn="r"/>
            <a:r>
              <a:rPr lang="en-IN" sz="1600" b="1" kern="1800" dirty="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PELVIC URETERO JUNCTION OBSTRUCTION DETECTION </a:t>
            </a:r>
            <a:br>
              <a:rPr lang="en-IN" sz="1600" b="1" kern="1800" dirty="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IN" sz="1600" b="1" kern="1800" dirty="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USING DEEP LEARNING</a:t>
            </a:r>
            <a:endParaRPr lang="en-IN" sz="1600" dirty="0"/>
          </a:p>
        </p:txBody>
      </p:sp>
      <p:sp>
        <p:nvSpPr>
          <p:cNvPr id="3" name="Text Placeholder 2">
            <a:extLst>
              <a:ext uri="{FF2B5EF4-FFF2-40B4-BE49-F238E27FC236}">
                <a16:creationId xmlns:a16="http://schemas.microsoft.com/office/drawing/2014/main" id="{56E48ED4-A109-9DDC-FAE1-497323E88EF8}"/>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C589603A-6B9D-C8A1-3217-03310A86488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graphicFrame>
        <p:nvGraphicFramePr>
          <p:cNvPr id="5" name="Table 5">
            <a:extLst>
              <a:ext uri="{FF2B5EF4-FFF2-40B4-BE49-F238E27FC236}">
                <a16:creationId xmlns:a16="http://schemas.microsoft.com/office/drawing/2014/main" id="{DA524E79-9294-90AD-46E0-C5B2B5DC4DF2}"/>
              </a:ext>
            </a:extLst>
          </p:cNvPr>
          <p:cNvGraphicFramePr>
            <a:graphicFrameLocks noGrp="1"/>
          </p:cNvGraphicFramePr>
          <p:nvPr>
            <p:extLst>
              <p:ext uri="{D42A27DB-BD31-4B8C-83A1-F6EECF244321}">
                <p14:modId xmlns:p14="http://schemas.microsoft.com/office/powerpoint/2010/main" val="118109637"/>
              </p:ext>
            </p:extLst>
          </p:nvPr>
        </p:nvGraphicFramePr>
        <p:xfrm>
          <a:off x="1468582" y="2390665"/>
          <a:ext cx="6206836" cy="2886443"/>
        </p:xfrm>
        <a:graphic>
          <a:graphicData uri="http://schemas.openxmlformats.org/drawingml/2006/table">
            <a:tbl>
              <a:tblPr firstRow="1" bandRow="1">
                <a:tableStyleId>{5C22544A-7EE6-4342-B048-85BDC9FD1C3A}</a:tableStyleId>
              </a:tblPr>
              <a:tblGrid>
                <a:gridCol w="1551709">
                  <a:extLst>
                    <a:ext uri="{9D8B030D-6E8A-4147-A177-3AD203B41FA5}">
                      <a16:colId xmlns:a16="http://schemas.microsoft.com/office/drawing/2014/main" val="208047204"/>
                    </a:ext>
                  </a:extLst>
                </a:gridCol>
                <a:gridCol w="1551709">
                  <a:extLst>
                    <a:ext uri="{9D8B030D-6E8A-4147-A177-3AD203B41FA5}">
                      <a16:colId xmlns:a16="http://schemas.microsoft.com/office/drawing/2014/main" val="1398894538"/>
                    </a:ext>
                  </a:extLst>
                </a:gridCol>
                <a:gridCol w="1551709">
                  <a:extLst>
                    <a:ext uri="{9D8B030D-6E8A-4147-A177-3AD203B41FA5}">
                      <a16:colId xmlns:a16="http://schemas.microsoft.com/office/drawing/2014/main" val="784721025"/>
                    </a:ext>
                  </a:extLst>
                </a:gridCol>
                <a:gridCol w="1551709">
                  <a:extLst>
                    <a:ext uri="{9D8B030D-6E8A-4147-A177-3AD203B41FA5}">
                      <a16:colId xmlns:a16="http://schemas.microsoft.com/office/drawing/2014/main" val="1000691073"/>
                    </a:ext>
                  </a:extLst>
                </a:gridCol>
              </a:tblGrid>
              <a:tr h="1146711">
                <a:tc>
                  <a:txBody>
                    <a:bodyPr/>
                    <a:lstStyle/>
                    <a:p>
                      <a:pPr algn="ctr"/>
                      <a:endParaRPr lang="en-IN" dirty="0">
                        <a:latin typeface="Times New Roman" panose="02020603050405020304" pitchFamily="18" charset="0"/>
                        <a:cs typeface="Times New Roman" panose="02020603050405020304" pitchFamily="18" charset="0"/>
                      </a:endParaRPr>
                    </a:p>
                    <a:p>
                      <a:pPr algn="ctr"/>
                      <a:r>
                        <a:rPr lang="en-IN" dirty="0">
                          <a:latin typeface="Times New Roman" panose="02020603050405020304" pitchFamily="18" charset="0"/>
                          <a:cs typeface="Times New Roman" panose="02020603050405020304" pitchFamily="18" charset="0"/>
                        </a:rPr>
                        <a:t>Title</a:t>
                      </a:r>
                    </a:p>
                  </a:txBody>
                  <a:tcPr/>
                </a:tc>
                <a:tc>
                  <a:txBody>
                    <a:bodyPr/>
                    <a:lstStyle/>
                    <a:p>
                      <a:pPr algn="ctr"/>
                      <a:endParaRPr lang="en-IN" dirty="0">
                        <a:latin typeface="Times New Roman" panose="02020603050405020304" pitchFamily="18" charset="0"/>
                        <a:cs typeface="Times New Roman" panose="02020603050405020304" pitchFamily="18" charset="0"/>
                      </a:endParaRPr>
                    </a:p>
                    <a:p>
                      <a:pPr algn="ctr"/>
                      <a:r>
                        <a:rPr lang="en-IN" dirty="0">
                          <a:latin typeface="Times New Roman" panose="02020603050405020304" pitchFamily="18" charset="0"/>
                          <a:cs typeface="Times New Roman" panose="02020603050405020304" pitchFamily="18" charset="0"/>
                        </a:rPr>
                        <a:t>Algorithms and Techniques</a:t>
                      </a:r>
                    </a:p>
                  </a:txBody>
                  <a:tcPr/>
                </a:tc>
                <a:tc>
                  <a:txBody>
                    <a:bodyPr/>
                    <a:lstStyle/>
                    <a:p>
                      <a:pPr algn="ctr"/>
                      <a:endParaRPr lang="en-IN" dirty="0">
                        <a:latin typeface="Times New Roman" panose="02020603050405020304" pitchFamily="18" charset="0"/>
                        <a:cs typeface="Times New Roman" panose="02020603050405020304" pitchFamily="18" charset="0"/>
                      </a:endParaRPr>
                    </a:p>
                    <a:p>
                      <a:pPr algn="ctr"/>
                      <a:r>
                        <a:rPr lang="en-IN" dirty="0">
                          <a:latin typeface="Times New Roman" panose="02020603050405020304" pitchFamily="18" charset="0"/>
                          <a:cs typeface="Times New Roman" panose="02020603050405020304" pitchFamily="18" charset="0"/>
                        </a:rPr>
                        <a:t>Advantages</a:t>
                      </a:r>
                    </a:p>
                  </a:txBody>
                  <a:tcPr/>
                </a:tc>
                <a:tc>
                  <a:txBody>
                    <a:bodyPr/>
                    <a:lstStyle/>
                    <a:p>
                      <a:pPr algn="ctr"/>
                      <a:endParaRPr lang="en-IN" dirty="0">
                        <a:latin typeface="Times New Roman" panose="02020603050405020304" pitchFamily="18" charset="0"/>
                        <a:cs typeface="Times New Roman" panose="02020603050405020304" pitchFamily="18" charset="0"/>
                      </a:endParaRPr>
                    </a:p>
                    <a:p>
                      <a:pPr algn="ctr"/>
                      <a:r>
                        <a:rPr lang="en-IN" dirty="0">
                          <a:latin typeface="Times New Roman" panose="02020603050405020304" pitchFamily="18" charset="0"/>
                          <a:cs typeface="Times New Roman" panose="02020603050405020304" pitchFamily="18" charset="0"/>
                        </a:rPr>
                        <a:t>Disadvantages</a:t>
                      </a:r>
                    </a:p>
                  </a:txBody>
                  <a:tcPr/>
                </a:tc>
                <a:extLst>
                  <a:ext uri="{0D108BD9-81ED-4DB2-BD59-A6C34878D82A}">
                    <a16:rowId xmlns:a16="http://schemas.microsoft.com/office/drawing/2014/main" val="2763794620"/>
                  </a:ext>
                </a:extLst>
              </a:tr>
              <a:tr h="1739732">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latin typeface="+mj-lt"/>
                          <a:cs typeface="Arial" panose="020B0604020202020204" pitchFamily="34" charset="0"/>
                        </a:rPr>
                        <a:t>[3]</a:t>
                      </a:r>
                      <a:r>
                        <a:rPr lang="en-IN" sz="1200" b="0" i="0" kern="1200" dirty="0">
                          <a:solidFill>
                            <a:schemeClr val="dk1"/>
                          </a:solidFill>
                          <a:effectLst/>
                          <a:latin typeface="+mj-lt"/>
                          <a:ea typeface="+mn-ea"/>
                          <a:cs typeface="Arial" panose="020B0604020202020204" pitchFamily="34" charset="0"/>
                        </a:rPr>
                        <a:t>"Predicting PUJ Obstruction Progression Using LSTM" (Patel et al., 2021)</a:t>
                      </a:r>
                      <a:endParaRPr lang="en-IN" sz="1200" dirty="0">
                        <a:latin typeface="+mj-lt"/>
                        <a:cs typeface="Arial" panose="020B0604020202020204" pitchFamily="34" charset="0"/>
                      </a:endParaRPr>
                    </a:p>
                    <a:p>
                      <a:endParaRPr lang="en-IN" sz="1200" dirty="0">
                        <a:latin typeface="+mj-lt"/>
                      </a:endParaRPr>
                    </a:p>
                    <a:p>
                      <a:endParaRPr lang="en-IN" sz="1200" dirty="0">
                        <a:latin typeface="+mj-lt"/>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0" i="0" kern="1200" dirty="0">
                          <a:solidFill>
                            <a:schemeClr val="dk1"/>
                          </a:solidFill>
                          <a:effectLst/>
                          <a:latin typeface="+mj-lt"/>
                          <a:ea typeface="+mn-ea"/>
                          <a:cs typeface="Arial" panose="020B0604020202020204" pitchFamily="34" charset="0"/>
                        </a:rPr>
                        <a:t>LSTM network on longitudinal CT scans</a:t>
                      </a:r>
                      <a:endParaRPr lang="en-IN" sz="1200" dirty="0">
                        <a:latin typeface="+mj-lt"/>
                        <a:cs typeface="Arial" panose="020B0604020202020204" pitchFamily="34" charset="0"/>
                      </a:endParaRPr>
                    </a:p>
                    <a:p>
                      <a:endParaRPr lang="en-IN" sz="1200" dirty="0">
                        <a:latin typeface="+mj-lt"/>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0" i="0" kern="1200" dirty="0">
                          <a:solidFill>
                            <a:schemeClr val="dk1"/>
                          </a:solidFill>
                          <a:effectLst/>
                          <a:latin typeface="+mj-lt"/>
                          <a:ea typeface="+mn-ea"/>
                          <a:cs typeface="Arial" panose="020B0604020202020204" pitchFamily="34" charset="0"/>
                        </a:rPr>
                        <a:t>LSTM model predicted progression with 85% accuracy.</a:t>
                      </a:r>
                      <a:endParaRPr lang="en-IN" sz="1200" dirty="0">
                        <a:latin typeface="+mj-lt"/>
                        <a:cs typeface="Arial" panose="020B0604020202020204" pitchFamily="34" charset="0"/>
                      </a:endParaRPr>
                    </a:p>
                    <a:p>
                      <a:endParaRPr lang="en-IN" sz="1200" dirty="0">
                        <a:latin typeface="+mj-lt"/>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200" b="0" i="0" kern="1200" dirty="0">
                          <a:solidFill>
                            <a:schemeClr val="dk1"/>
                          </a:solidFill>
                          <a:effectLst/>
                          <a:latin typeface="+mj-lt"/>
                          <a:ea typeface="+mn-ea"/>
                          <a:cs typeface="Arial" panose="020B0604020202020204" pitchFamily="34" charset="0"/>
                        </a:rPr>
                        <a:t>Predicts disease progression. Utilizes longitudinal data.</a:t>
                      </a:r>
                      <a:endParaRPr lang="en-IN" sz="1200" dirty="0">
                        <a:latin typeface="+mj-lt"/>
                        <a:cs typeface="Arial" panose="020B0604020202020204" pitchFamily="34" charset="0"/>
                      </a:endParaRPr>
                    </a:p>
                    <a:p>
                      <a:endParaRPr lang="en-IN" sz="1200" dirty="0">
                        <a:latin typeface="+mj-lt"/>
                      </a:endParaRPr>
                    </a:p>
                    <a:p>
                      <a:endParaRPr lang="en-IN" sz="1200" dirty="0">
                        <a:latin typeface="+mj-lt"/>
                      </a:endParaRPr>
                    </a:p>
                  </a:txBody>
                  <a:tcPr/>
                </a:tc>
                <a:extLst>
                  <a:ext uri="{0D108BD9-81ED-4DB2-BD59-A6C34878D82A}">
                    <a16:rowId xmlns:a16="http://schemas.microsoft.com/office/drawing/2014/main" val="2251728942"/>
                  </a:ext>
                </a:extLst>
              </a:tr>
            </a:tbl>
          </a:graphicData>
        </a:graphic>
      </p:graphicFrame>
      <p:pic>
        <p:nvPicPr>
          <p:cNvPr id="6" name="Google Shape;98;p2">
            <a:extLst>
              <a:ext uri="{FF2B5EF4-FFF2-40B4-BE49-F238E27FC236}">
                <a16:creationId xmlns:a16="http://schemas.microsoft.com/office/drawing/2014/main" id="{662C5C16-692E-F17F-E947-C86CF60F7981}"/>
              </a:ext>
            </a:extLst>
          </p:cNvPr>
          <p:cNvPicPr preferRelativeResize="0"/>
          <p:nvPr/>
        </p:nvPicPr>
        <p:blipFill rotWithShape="1">
          <a:blip r:embed="rId2">
            <a:alphaModFix/>
          </a:blip>
          <a:srcRect/>
          <a:stretch/>
        </p:blipFill>
        <p:spPr>
          <a:xfrm>
            <a:off x="349712" y="400209"/>
            <a:ext cx="2237740" cy="755015"/>
          </a:xfrm>
          <a:prstGeom prst="rect">
            <a:avLst/>
          </a:prstGeom>
          <a:noFill/>
          <a:ln>
            <a:noFill/>
          </a:ln>
        </p:spPr>
      </p:pic>
    </p:spTree>
    <p:extLst>
      <p:ext uri="{BB962C8B-B14F-4D97-AF65-F5344CB8AC3E}">
        <p14:creationId xmlns:p14="http://schemas.microsoft.com/office/powerpoint/2010/main" val="38904230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09F44-4A87-CC55-3A39-DF33E1A7AC5E}"/>
              </a:ext>
            </a:extLst>
          </p:cNvPr>
          <p:cNvSpPr>
            <a:spLocks noGrp="1"/>
          </p:cNvSpPr>
          <p:nvPr>
            <p:ph type="title"/>
          </p:nvPr>
        </p:nvSpPr>
        <p:spPr/>
        <p:txBody>
          <a:bodyPr>
            <a:normAutofit/>
          </a:bodyPr>
          <a:lstStyle/>
          <a:p>
            <a:pPr algn="r"/>
            <a:r>
              <a:rPr lang="en-IN" sz="1600" b="1" kern="1800" dirty="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PELVIC URETERO JUNCTION OBSTRUCTION DETECTION </a:t>
            </a:r>
            <a:br>
              <a:rPr lang="en-IN" sz="1600" b="1" kern="1800" dirty="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IN" sz="1600" b="1" kern="1800" dirty="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USING DEEP LEARNING</a:t>
            </a:r>
            <a:endParaRPr lang="en-IN" sz="1600" dirty="0"/>
          </a:p>
        </p:txBody>
      </p:sp>
      <p:sp>
        <p:nvSpPr>
          <p:cNvPr id="3" name="Text Placeholder 2">
            <a:extLst>
              <a:ext uri="{FF2B5EF4-FFF2-40B4-BE49-F238E27FC236}">
                <a16:creationId xmlns:a16="http://schemas.microsoft.com/office/drawing/2014/main" id="{5004620B-6FCE-5474-EF5A-4063FF1ED0E1}"/>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37F06469-0BC3-7792-F337-803ACF22D0F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graphicFrame>
        <p:nvGraphicFramePr>
          <p:cNvPr id="5" name="Table 5">
            <a:extLst>
              <a:ext uri="{FF2B5EF4-FFF2-40B4-BE49-F238E27FC236}">
                <a16:creationId xmlns:a16="http://schemas.microsoft.com/office/drawing/2014/main" id="{A89FEC5E-037B-2F45-DEA4-5C32BA8B3D83}"/>
              </a:ext>
            </a:extLst>
          </p:cNvPr>
          <p:cNvGraphicFramePr>
            <a:graphicFrameLocks noGrp="1"/>
          </p:cNvGraphicFramePr>
          <p:nvPr>
            <p:extLst>
              <p:ext uri="{D42A27DB-BD31-4B8C-83A1-F6EECF244321}">
                <p14:modId xmlns:p14="http://schemas.microsoft.com/office/powerpoint/2010/main" val="3152855256"/>
              </p:ext>
            </p:extLst>
          </p:nvPr>
        </p:nvGraphicFramePr>
        <p:xfrm>
          <a:off x="1481052" y="2414111"/>
          <a:ext cx="6181896" cy="2471420"/>
        </p:xfrm>
        <a:graphic>
          <a:graphicData uri="http://schemas.openxmlformats.org/drawingml/2006/table">
            <a:tbl>
              <a:tblPr firstRow="1" bandRow="1">
                <a:tableStyleId>{5C22544A-7EE6-4342-B048-85BDC9FD1C3A}</a:tableStyleId>
              </a:tblPr>
              <a:tblGrid>
                <a:gridCol w="1545474">
                  <a:extLst>
                    <a:ext uri="{9D8B030D-6E8A-4147-A177-3AD203B41FA5}">
                      <a16:colId xmlns:a16="http://schemas.microsoft.com/office/drawing/2014/main" val="2650181403"/>
                    </a:ext>
                  </a:extLst>
                </a:gridCol>
                <a:gridCol w="1545474">
                  <a:extLst>
                    <a:ext uri="{9D8B030D-6E8A-4147-A177-3AD203B41FA5}">
                      <a16:colId xmlns:a16="http://schemas.microsoft.com/office/drawing/2014/main" val="1012804377"/>
                    </a:ext>
                  </a:extLst>
                </a:gridCol>
                <a:gridCol w="1545474">
                  <a:extLst>
                    <a:ext uri="{9D8B030D-6E8A-4147-A177-3AD203B41FA5}">
                      <a16:colId xmlns:a16="http://schemas.microsoft.com/office/drawing/2014/main" val="1446107013"/>
                    </a:ext>
                  </a:extLst>
                </a:gridCol>
                <a:gridCol w="1545474">
                  <a:extLst>
                    <a:ext uri="{9D8B030D-6E8A-4147-A177-3AD203B41FA5}">
                      <a16:colId xmlns:a16="http://schemas.microsoft.com/office/drawing/2014/main" val="4066567932"/>
                    </a:ext>
                  </a:extLst>
                </a:gridCol>
              </a:tblGrid>
              <a:tr h="1099820">
                <a:tc>
                  <a:txBody>
                    <a:bodyPr/>
                    <a:lstStyle/>
                    <a:p>
                      <a:pPr algn="ctr"/>
                      <a:endParaRPr lang="en-IN" dirty="0">
                        <a:latin typeface="Times New Roman" panose="02020603050405020304" pitchFamily="18" charset="0"/>
                        <a:cs typeface="Times New Roman" panose="02020603050405020304" pitchFamily="18" charset="0"/>
                      </a:endParaRPr>
                    </a:p>
                    <a:p>
                      <a:pPr algn="ctr"/>
                      <a:r>
                        <a:rPr lang="en-IN" dirty="0">
                          <a:latin typeface="Times New Roman" panose="02020603050405020304" pitchFamily="18" charset="0"/>
                          <a:cs typeface="Times New Roman" panose="02020603050405020304" pitchFamily="18" charset="0"/>
                        </a:rPr>
                        <a:t>Title </a:t>
                      </a:r>
                    </a:p>
                  </a:txBody>
                  <a:tcPr/>
                </a:tc>
                <a:tc>
                  <a:txBody>
                    <a:bodyPr/>
                    <a:lstStyle/>
                    <a:p>
                      <a:pPr algn="ctr"/>
                      <a:endParaRPr lang="en-IN" dirty="0">
                        <a:latin typeface="Times New Roman" panose="02020603050405020304" pitchFamily="18" charset="0"/>
                        <a:cs typeface="Times New Roman" panose="02020603050405020304" pitchFamily="18" charset="0"/>
                      </a:endParaRPr>
                    </a:p>
                    <a:p>
                      <a:pPr algn="ctr"/>
                      <a:r>
                        <a:rPr lang="en-IN" dirty="0">
                          <a:latin typeface="Times New Roman" panose="02020603050405020304" pitchFamily="18" charset="0"/>
                          <a:cs typeface="Times New Roman" panose="02020603050405020304" pitchFamily="18" charset="0"/>
                        </a:rPr>
                        <a:t>Algorithms and Techniques</a:t>
                      </a:r>
                    </a:p>
                  </a:txBody>
                  <a:tcPr/>
                </a:tc>
                <a:tc>
                  <a:txBody>
                    <a:bodyPr/>
                    <a:lstStyle/>
                    <a:p>
                      <a:pPr algn="ctr"/>
                      <a:endParaRPr lang="en-IN" dirty="0">
                        <a:latin typeface="Times New Roman" panose="02020603050405020304" pitchFamily="18" charset="0"/>
                        <a:cs typeface="Times New Roman" panose="02020603050405020304" pitchFamily="18" charset="0"/>
                      </a:endParaRPr>
                    </a:p>
                    <a:p>
                      <a:pPr algn="ctr"/>
                      <a:r>
                        <a:rPr lang="en-IN" dirty="0">
                          <a:latin typeface="Times New Roman" panose="02020603050405020304" pitchFamily="18" charset="0"/>
                          <a:cs typeface="Times New Roman" panose="02020603050405020304" pitchFamily="18" charset="0"/>
                        </a:rPr>
                        <a:t>Advantages</a:t>
                      </a:r>
                    </a:p>
                  </a:txBody>
                  <a:tcPr/>
                </a:tc>
                <a:tc>
                  <a:txBody>
                    <a:bodyPr/>
                    <a:lstStyle/>
                    <a:p>
                      <a:pPr algn="ctr"/>
                      <a:endParaRPr lang="en-IN" dirty="0">
                        <a:latin typeface="Times New Roman" panose="02020603050405020304" pitchFamily="18" charset="0"/>
                        <a:cs typeface="Times New Roman" panose="02020603050405020304" pitchFamily="18" charset="0"/>
                      </a:endParaRPr>
                    </a:p>
                    <a:p>
                      <a:pPr algn="ctr"/>
                      <a:r>
                        <a:rPr lang="en-IN" dirty="0">
                          <a:latin typeface="Times New Roman" panose="02020603050405020304" pitchFamily="18" charset="0"/>
                          <a:cs typeface="Times New Roman" panose="02020603050405020304" pitchFamily="18" charset="0"/>
                        </a:rPr>
                        <a:t>Disadvantages</a:t>
                      </a:r>
                    </a:p>
                  </a:txBody>
                  <a:tcPr/>
                </a:tc>
                <a:extLst>
                  <a:ext uri="{0D108BD9-81ED-4DB2-BD59-A6C34878D82A}">
                    <a16:rowId xmlns:a16="http://schemas.microsoft.com/office/drawing/2014/main" val="1472378499"/>
                  </a:ext>
                </a:extLst>
              </a:tr>
              <a:tr h="109982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latin typeface="+mj-lt"/>
                          <a:cs typeface="Arial" panose="020B0604020202020204" pitchFamily="34" charset="0"/>
                        </a:rPr>
                        <a:t>[4] </a:t>
                      </a:r>
                      <a:r>
                        <a:rPr lang="fr-FR" sz="1200" b="0" i="0" kern="1200" dirty="0">
                          <a:solidFill>
                            <a:schemeClr val="dk1"/>
                          </a:solidFill>
                          <a:effectLst/>
                          <a:latin typeface="+mj-lt"/>
                          <a:ea typeface="+mn-ea"/>
                          <a:cs typeface="Arial" panose="020B0604020202020204" pitchFamily="34" charset="0"/>
                        </a:rPr>
                        <a:t>"Clinicat Décision Support for PUJ Obstruction Diagnoses" (Lee et al., 2022)</a:t>
                      </a:r>
                      <a:endParaRPr lang="en-IN" sz="1200" dirty="0">
                        <a:latin typeface="+mj-lt"/>
                        <a:cs typeface="Arial" panose="020B0604020202020204" pitchFamily="34" charset="0"/>
                      </a:endParaRPr>
                    </a:p>
                    <a:p>
                      <a:endParaRPr lang="en-IN" sz="1200" dirty="0">
                        <a:latin typeface="+mj-lt"/>
                      </a:endParaRPr>
                    </a:p>
                    <a:p>
                      <a:endParaRPr lang="en-IN" sz="1200" dirty="0">
                        <a:latin typeface="+mj-lt"/>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0" i="0" kern="1200" dirty="0">
                          <a:solidFill>
                            <a:schemeClr val="dk1"/>
                          </a:solidFill>
                          <a:effectLst/>
                          <a:latin typeface="+mj-lt"/>
                          <a:ea typeface="+mn-ea"/>
                          <a:cs typeface="Arial" panose="020B0604020202020204" pitchFamily="34" charset="0"/>
                        </a:rPr>
                        <a:t>Ensemble model (CNN &amp; SVM) integrated with hospital systems.</a:t>
                      </a:r>
                      <a:endParaRPr lang="en-IN" sz="1200" dirty="0">
                        <a:latin typeface="+mj-lt"/>
                        <a:cs typeface="Arial" panose="020B0604020202020204" pitchFamily="34" charset="0"/>
                      </a:endParaRPr>
                    </a:p>
                    <a:p>
                      <a:endParaRPr lang="en-IN" sz="1200" dirty="0">
                        <a:latin typeface="+mj-lt"/>
                      </a:endParaRPr>
                    </a:p>
                    <a:p>
                      <a:endParaRPr lang="en-IN" sz="1200" dirty="0">
                        <a:latin typeface="+mj-lt"/>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0" i="0" kern="1200" dirty="0">
                          <a:solidFill>
                            <a:schemeClr val="dk1"/>
                          </a:solidFill>
                          <a:effectLst/>
                          <a:latin typeface="+mj-lt"/>
                          <a:ea typeface="+mn-ea"/>
                          <a:cs typeface="Arial" panose="020B0604020202020204" pitchFamily="34" charset="0"/>
                        </a:rPr>
                        <a:t>Supports clinical decision-making . Integrates with hospital systems.</a:t>
                      </a:r>
                      <a:endParaRPr lang="en-IN" sz="1200" dirty="0">
                        <a:latin typeface="+mj-lt"/>
                        <a:cs typeface="Arial" panose="020B0604020202020204" pitchFamily="34" charset="0"/>
                      </a:endParaRPr>
                    </a:p>
                    <a:p>
                      <a:endParaRPr lang="en-IN" sz="1200" dirty="0">
                        <a:latin typeface="+mj-lt"/>
                      </a:endParaRPr>
                    </a:p>
                    <a:p>
                      <a:endParaRPr lang="en-IN" sz="1200" dirty="0">
                        <a:latin typeface="+mj-lt"/>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0" i="0" kern="1200" dirty="0">
                          <a:solidFill>
                            <a:schemeClr val="dk1"/>
                          </a:solidFill>
                          <a:effectLst/>
                          <a:latin typeface="+mj-lt"/>
                          <a:ea typeface="+mn-ea"/>
                          <a:cs typeface="Arial" panose="020B0604020202020204" pitchFamily="34" charset="0"/>
                        </a:rPr>
                        <a:t>Complexity of system integration. - May require retraining for new data.</a:t>
                      </a:r>
                      <a:endParaRPr lang="en-IN" sz="1200" dirty="0">
                        <a:latin typeface="+mj-lt"/>
                        <a:cs typeface="Arial" panose="020B0604020202020204" pitchFamily="34" charset="0"/>
                      </a:endParaRPr>
                    </a:p>
                    <a:p>
                      <a:endParaRPr lang="en-IN" sz="1200" dirty="0">
                        <a:latin typeface="+mj-lt"/>
                      </a:endParaRPr>
                    </a:p>
                  </a:txBody>
                  <a:tcPr/>
                </a:tc>
                <a:extLst>
                  <a:ext uri="{0D108BD9-81ED-4DB2-BD59-A6C34878D82A}">
                    <a16:rowId xmlns:a16="http://schemas.microsoft.com/office/drawing/2014/main" val="1234051166"/>
                  </a:ext>
                </a:extLst>
              </a:tr>
            </a:tbl>
          </a:graphicData>
        </a:graphic>
      </p:graphicFrame>
      <p:pic>
        <p:nvPicPr>
          <p:cNvPr id="6" name="Google Shape;98;p2">
            <a:extLst>
              <a:ext uri="{FF2B5EF4-FFF2-40B4-BE49-F238E27FC236}">
                <a16:creationId xmlns:a16="http://schemas.microsoft.com/office/drawing/2014/main" id="{DB2FEF6E-24E0-D9B9-78EC-AD2322B7F2FC}"/>
              </a:ext>
            </a:extLst>
          </p:cNvPr>
          <p:cNvPicPr preferRelativeResize="0"/>
          <p:nvPr/>
        </p:nvPicPr>
        <p:blipFill rotWithShape="1">
          <a:blip r:embed="rId2">
            <a:alphaModFix/>
          </a:blip>
          <a:srcRect/>
          <a:stretch/>
        </p:blipFill>
        <p:spPr>
          <a:xfrm>
            <a:off x="362182" y="455357"/>
            <a:ext cx="2237740" cy="755015"/>
          </a:xfrm>
          <a:prstGeom prst="rect">
            <a:avLst/>
          </a:prstGeom>
          <a:noFill/>
          <a:ln>
            <a:noFill/>
          </a:ln>
        </p:spPr>
      </p:pic>
    </p:spTree>
    <p:extLst>
      <p:ext uri="{BB962C8B-B14F-4D97-AF65-F5344CB8AC3E}">
        <p14:creationId xmlns:p14="http://schemas.microsoft.com/office/powerpoint/2010/main" val="1923363951"/>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DEE62103F18F4439741AD8CCC049092" ma:contentTypeVersion="4" ma:contentTypeDescription="Create a new document." ma:contentTypeScope="" ma:versionID="4485580fe81ebef0f4d43a5c1369ce11">
  <xsd:schema xmlns:xsd="http://www.w3.org/2001/XMLSchema" xmlns:xs="http://www.w3.org/2001/XMLSchema" xmlns:p="http://schemas.microsoft.com/office/2006/metadata/properties" xmlns:ns3="705134c9-ab06-4475-acdf-13598f0956f6" targetNamespace="http://schemas.microsoft.com/office/2006/metadata/properties" ma:root="true" ma:fieldsID="27877cf4e02a6d014394189edde4778d" ns3:_="">
    <xsd:import namespace="705134c9-ab06-4475-acdf-13598f0956f6"/>
    <xsd:element name="properties">
      <xsd:complexType>
        <xsd:sequence>
          <xsd:element name="documentManagement">
            <xsd:complexType>
              <xsd:all>
                <xsd:element ref="ns3:MediaServiceMetadata" minOccurs="0"/>
                <xsd:element ref="ns3:MediaServiceFastMetadata" minOccurs="0"/>
                <xsd:element ref="ns3:MediaServiceSearchProperties"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05134c9-ab06-4475-acdf-13598f0956f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115E039-E229-4DE4-8025-35141042908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05134c9-ab06-4475-acdf-13598f0956f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1F07EEA-4ACC-40E6-AFBA-700D7E502780}">
  <ds:schemaRefs>
    <ds:schemaRef ds:uri="http://schemas.microsoft.com/sharepoint/v3/contenttype/forms"/>
  </ds:schemaRefs>
</ds:datastoreItem>
</file>

<file path=customXml/itemProps3.xml><?xml version="1.0" encoding="utf-8"?>
<ds:datastoreItem xmlns:ds="http://schemas.openxmlformats.org/officeDocument/2006/customXml" ds:itemID="{C691C1E7-1A3E-4B22-B539-A2114957435B}">
  <ds:schemaRefs>
    <ds:schemaRef ds:uri="http://purl.org/dc/terms/"/>
    <ds:schemaRef ds:uri="http://www.w3.org/XML/1998/namespace"/>
    <ds:schemaRef ds:uri="http://schemas.openxmlformats.org/package/2006/metadata/core-properties"/>
    <ds:schemaRef ds:uri="http://schemas.microsoft.com/office/2006/documentManagement/types"/>
    <ds:schemaRef ds:uri="http://purl.org/dc/elements/1.1/"/>
    <ds:schemaRef ds:uri="http://schemas.microsoft.com/office/infopath/2007/PartnerControls"/>
    <ds:schemaRef ds:uri="http://purl.org/dc/dcmitype/"/>
    <ds:schemaRef ds:uri="705134c9-ab06-4475-acdf-13598f0956f6"/>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otalTime>420</TotalTime>
  <Words>2380</Words>
  <Application>Microsoft Office PowerPoint</Application>
  <PresentationFormat>On-screen Show (4:3)</PresentationFormat>
  <Paragraphs>276</Paragraphs>
  <Slides>28</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Söhne</vt:lpstr>
      <vt:lpstr>Times New Roman</vt:lpstr>
      <vt:lpstr>Wingdings</vt:lpstr>
      <vt:lpstr>Office Theme</vt:lpstr>
      <vt:lpstr>PELVIC URETERO JUNCTION OBSTRUCTION DETECTION USING DEEP LEARNING</vt:lpstr>
      <vt:lpstr>      PELVIC URETERO JUNCTION OBSTRUCTION DETECTION USING DEEP LEARNING</vt:lpstr>
      <vt:lpstr>PELVIC URETERO JUNCTION OBSTRUCTION DETECTION  USING DEEP LEARNING</vt:lpstr>
      <vt:lpstr>PELVIC URETERO JUNCTION OBSTRUCTION DETECTION  USING DEEP LEARNING</vt:lpstr>
      <vt:lpstr>PELVIC URETERO JUNCTION OBSTRUCTION DETECTION  USING DEEP LEARNING</vt:lpstr>
      <vt:lpstr>PELVIC URETERO JUNCTION OBSTRUCTION DETECTION  USING DEEP LEARNING</vt:lpstr>
      <vt:lpstr>PELVIC URETERO JUNCTION OBSTRUCTION DETECTION  USING DEEP LEARNING</vt:lpstr>
      <vt:lpstr>PELVIC URETERO JUNCTION OBSTRUCTION DETECTION  USING DEEP LEARNING</vt:lpstr>
      <vt:lpstr>PELVIC URETERO JUNCTION OBSTRUCTION DETECTION  USING DEEP LEARNING</vt:lpstr>
      <vt:lpstr>PELVIC URETERO JUNCTION OBSTRUCTION DETECTION  USING DEEP LEARNING</vt:lpstr>
      <vt:lpstr>PELVIC URETERO JUNCTION OBSTRUCTION DETECTION  USING DEEP LEARNING</vt:lpstr>
      <vt:lpstr>PELVIC URETERO JUNCTION OBSTRUCTION DETECTION  USING ARTIFICIAL INTELLIGENCE</vt:lpstr>
      <vt:lpstr>PELVIC URETERO JUNCTION OBSTRUCTION DETECTION  USING DEEP LEARNING</vt:lpstr>
      <vt:lpstr> PELVIC URETERO JUNCTION OBSTRUCTION DETECTION  USING DEEP LEARNING</vt:lpstr>
      <vt:lpstr> PELVIC URETERO JUNCTION OBSTRUCTION DETECTION  USING DEEP LEARNING</vt:lpstr>
      <vt:lpstr>      PELVIC URETERO JUNCTION OBSTRUCTION DETECTION  USING DEEP LEARNING</vt:lpstr>
      <vt:lpstr>PELVIC URETERO JUNCTION OBSTRUCTION DETECTION  USING DEEP LEARNING</vt:lpstr>
      <vt:lpstr>PELVIC URETERO JUNCTION OBSTRUCTION DETECTION  USING DEEP LEARNING</vt:lpstr>
      <vt:lpstr>PELVIC URETERO JUNCTION OBSTRUCTION DETECTION  USING DEEP LEARNING</vt:lpstr>
      <vt:lpstr>PELVIC URETERO JUNCTION OBSTRUCTION DETECTION  USING DEEP LEARNING</vt:lpstr>
      <vt:lpstr>PELVIC URETERO JUNCTION OBSTRUCTION DETECTION  USING DEEP LEARNING</vt:lpstr>
      <vt:lpstr>PELVIC URETERO JUNCTION OBSTRUCTION DETECTION  USING DEEP LEARNING</vt:lpstr>
      <vt:lpstr>PELVIC URETERO JUNCTION OBSTRUCTION DETECTION  USING DEEP LEARNING</vt:lpstr>
      <vt:lpstr>PELVIC URETERO JUNCTION OBSTRUCTION DETECTION  USING DEEP LEARNING</vt:lpstr>
      <vt:lpstr>PELVIC URETERO JUNCTION OBSTRUCTION DETECTION  USING DEEP LEARNING</vt:lpstr>
      <vt:lpstr>PELVIC URETERO JUNCTION OBSTRUCTION DETECTION  USING DEEP LEARNING</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&lt;Title of Project&gt;</dc:title>
  <dc:creator>Kevin</dc:creator>
  <cp:lastModifiedBy>ANSHUL THAKUR (RA2011003010088)</cp:lastModifiedBy>
  <cp:revision>33</cp:revision>
  <dcterms:created xsi:type="dcterms:W3CDTF">2020-05-13T07:00:09Z</dcterms:created>
  <dcterms:modified xsi:type="dcterms:W3CDTF">2024-03-09T14:33:45Z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0x0101005DEE62103F18F4439741AD8CCC049092</vt:lpwstr>
  </property>
</Properties>
</file>