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b50b70bf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b50b70bf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b50b70b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b50b70b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b50b70bf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b50b70bf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b50b70bf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b50b70bf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Multilingual Text Inversion Detection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a:t>
            </a:r>
            <a:endParaRPr sz="2400"/>
          </a:p>
          <a:p>
            <a:pPr indent="0" lvl="0" marL="0" rtl="0" algn="l">
              <a:spcBef>
                <a:spcPts val="0"/>
              </a:spcBef>
              <a:spcAft>
                <a:spcPts val="0"/>
              </a:spcAft>
              <a:buNone/>
            </a:pPr>
            <a:r>
              <a:rPr lang="en" sz="2400"/>
              <a:t>Ali Azam Kazmi</a:t>
            </a:r>
            <a:endParaRPr sz="2400"/>
          </a:p>
          <a:p>
            <a:pPr indent="0" lvl="0" marL="0" rtl="0" algn="l">
              <a:spcBef>
                <a:spcPts val="0"/>
              </a:spcBef>
              <a:spcAft>
                <a:spcPts val="0"/>
              </a:spcAft>
              <a:buNone/>
            </a:pPr>
            <a:r>
              <a:rPr lang="en" sz="2400"/>
              <a:t>Aadit Trivedi</a:t>
            </a:r>
            <a:endParaRPr sz="2400"/>
          </a:p>
          <a:p>
            <a:pPr indent="0" lvl="0" marL="0" rtl="0" algn="l">
              <a:spcBef>
                <a:spcPts val="0"/>
              </a:spcBef>
              <a:spcAft>
                <a:spcPts val="0"/>
              </a:spcAft>
              <a:buNone/>
            </a:pPr>
            <a:r>
              <a:rPr lang="en" sz="2400"/>
              <a:t>Arya Shah</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Problem Definition</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solidFill>
                  <a:srgbClr val="000000"/>
                </a:solidFill>
                <a:highlight>
                  <a:schemeClr val="lt1"/>
                </a:highlight>
                <a:latin typeface="Arial"/>
                <a:ea typeface="Arial"/>
                <a:cs typeface="Arial"/>
                <a:sym typeface="Arial"/>
              </a:rPr>
              <a:t>There can be problems in textual scanned images. The problem of inversion is one of the hardest anomaly to detect efficiently though it can be easily decipherable visually. Moreover, the scanned document can be in any language and the text can be anywhere in the image.</a:t>
            </a:r>
            <a:endParaRPr sz="2650">
              <a:solidFill>
                <a:srgbClr val="000000"/>
              </a:solidFill>
              <a:highlight>
                <a:schemeClr val="lt1"/>
              </a:highlight>
              <a:latin typeface="Lato"/>
              <a:ea typeface="Lato"/>
              <a:cs typeface="Lato"/>
              <a:sym typeface="Lato"/>
            </a:endParaRPr>
          </a:p>
        </p:txBody>
      </p:sp>
      <p:pic>
        <p:nvPicPr>
          <p:cNvPr descr="Book titled, &quot;Made To Stick,&quot; standing on its side" id="80" name="Google Shape;80;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Abstract</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33333"/>
                </a:solidFill>
                <a:highlight>
                  <a:srgbClr val="FFFFFF"/>
                </a:highlight>
                <a:latin typeface="Arial"/>
                <a:ea typeface="Arial"/>
                <a:cs typeface="Arial"/>
                <a:sym typeface="Arial"/>
              </a:rPr>
              <a:t>It is common to have aberrations in manually scanned textual documents. Document inversion is among the most frequent but a harder anomaly to detect efficiently. Moreover, an algorithm that may detect text inversion in one language may not work for another language.</a:t>
            </a:r>
            <a:endParaRPr sz="1200">
              <a:solidFill>
                <a:schemeClr val="dk2"/>
              </a:solidFill>
              <a:latin typeface="Raleway"/>
              <a:ea typeface="Raleway"/>
              <a:cs typeface="Raleway"/>
              <a:sym typeface="Raleway"/>
            </a:endParaRPr>
          </a:p>
          <a:p>
            <a:pPr indent="-317500" lvl="0" marL="457200" rtl="0" algn="l">
              <a:spcBef>
                <a:spcPts val="1600"/>
              </a:spcBef>
              <a:spcAft>
                <a:spcPts val="1000"/>
              </a:spcAft>
              <a:buClr>
                <a:schemeClr val="dk1"/>
              </a:buClr>
              <a:buSzPts val="1400"/>
              <a:buFont typeface="Raleway"/>
              <a:buChar char="➔"/>
            </a:pPr>
            <a:r>
              <a:rPr lang="en" sz="1050">
                <a:solidFill>
                  <a:schemeClr val="dk1"/>
                </a:solidFill>
                <a:highlight>
                  <a:srgbClr val="FFFFFF"/>
                </a:highlight>
                <a:latin typeface="Arial"/>
                <a:ea typeface="Arial"/>
                <a:cs typeface="Arial"/>
                <a:sym typeface="Arial"/>
              </a:rPr>
              <a:t>Deep Learning can be a language-agnostic solution, but they are not the most efficient. In this paper, we present an inversion detection algorithm based on shape context, which is a mathematical descriptor that uses log-polar histograms to encode relative shape information.</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pic>
        <p:nvPicPr>
          <p:cNvPr id="93" name="Google Shape;93;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4" name="Google Shape;94;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5" name="Google Shape;95;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96" name="Google Shape;96;p16"/>
          <p:cNvSpPr txBox="1"/>
          <p:nvPr>
            <p:ph idx="4294967295" type="body"/>
          </p:nvPr>
        </p:nvSpPr>
        <p:spPr>
          <a:xfrm>
            <a:off x="2855550" y="111273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350">
                <a:solidFill>
                  <a:schemeClr val="dk1"/>
                </a:solidFill>
                <a:highlight>
                  <a:srgbClr val="FFFFFF"/>
                </a:highlight>
                <a:latin typeface="Arial"/>
                <a:ea typeface="Arial"/>
                <a:cs typeface="Arial"/>
                <a:sym typeface="Arial"/>
              </a:rPr>
              <a:t>Furthermore, to localize text blocks inside images, an efficient text bounding box algorithm has been proposed.</a:t>
            </a:r>
            <a:endParaRPr sz="1350">
              <a:solidFill>
                <a:schemeClr val="dk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350">
              <a:solidFill>
                <a:schemeClr val="dk1"/>
              </a:solidFill>
              <a:highlight>
                <a:srgbClr val="FFFFFF"/>
              </a:highlight>
              <a:latin typeface="Arial"/>
              <a:ea typeface="Arial"/>
              <a:cs typeface="Arial"/>
              <a:sym typeface="Arial"/>
            </a:endParaRPr>
          </a:p>
          <a:p>
            <a:pPr indent="-317500" lvl="0" marL="457200" rtl="0" algn="l">
              <a:spcBef>
                <a:spcPts val="1000"/>
              </a:spcBef>
              <a:spcAft>
                <a:spcPts val="0"/>
              </a:spcAft>
              <a:buClr>
                <a:schemeClr val="dk1"/>
              </a:buClr>
              <a:buSzPts val="1400"/>
              <a:buFont typeface="Raleway"/>
              <a:buChar char="➔"/>
            </a:pPr>
            <a:r>
              <a:rPr lang="en" sz="1350">
                <a:solidFill>
                  <a:schemeClr val="dk1"/>
                </a:solidFill>
                <a:highlight>
                  <a:srgbClr val="FFFFFF"/>
                </a:highlight>
                <a:latin typeface="Arial"/>
                <a:ea typeface="Arial"/>
                <a:cs typeface="Arial"/>
                <a:sym typeface="Arial"/>
              </a:rPr>
              <a:t>The end-to-end algorithmic pipeline can localize text and detect inversion in multi-lingual text documents. </a:t>
            </a:r>
            <a:endParaRPr sz="1400">
              <a:solidFill>
                <a:schemeClr val="dk1"/>
              </a:solidFill>
              <a:latin typeface="Raleway"/>
              <a:ea typeface="Raleway"/>
              <a:cs typeface="Raleway"/>
              <a:sym typeface="Raleway"/>
            </a:endParaRPr>
          </a:p>
          <a:p>
            <a:pPr indent="0" lvl="0" marL="0" rtl="0" algn="l">
              <a:spcBef>
                <a:spcPts val="1000"/>
              </a:spcBef>
              <a:spcAft>
                <a:spcPts val="1000"/>
              </a:spcAft>
              <a:buNone/>
            </a:pPr>
            <a:r>
              <a:t/>
            </a:r>
            <a:endParaRPr sz="14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pic>
        <p:nvPicPr>
          <p:cNvPr id="101" name="Google Shape;101;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2" name="Google Shape;102;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3" name="Google Shape;103;p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104" name="Google Shape;104;p17"/>
          <p:cNvSpPr txBox="1"/>
          <p:nvPr>
            <p:ph idx="4294967295" type="body"/>
          </p:nvPr>
        </p:nvSpPr>
        <p:spPr>
          <a:xfrm>
            <a:off x="2855550" y="111273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350">
                <a:solidFill>
                  <a:schemeClr val="dk1"/>
                </a:solidFill>
                <a:highlight>
                  <a:srgbClr val="FFFFFF"/>
                </a:highlight>
                <a:latin typeface="Arial"/>
                <a:ea typeface="Arial"/>
                <a:cs typeface="Arial"/>
                <a:sym typeface="Arial"/>
              </a:rPr>
              <a:t>The experiments demonstrate the method to have around 17.5x speed improvement vis-a-vis a standard Deep Learning model, with near 100% accuracy on the test dataset.</a:t>
            </a:r>
            <a:endParaRPr sz="1350">
              <a:solidFill>
                <a:schemeClr val="dk1"/>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sz="1400">
              <a:solidFill>
                <a:schemeClr val="dk1"/>
              </a:solidFill>
              <a:latin typeface="Raleway"/>
              <a:ea typeface="Raleway"/>
              <a:cs typeface="Raleway"/>
              <a:sym typeface="Raleway"/>
            </a:endParaRPr>
          </a:p>
          <a:p>
            <a:pPr indent="0" lvl="0" marL="0" rtl="0" algn="l">
              <a:spcBef>
                <a:spcPts val="1000"/>
              </a:spcBef>
              <a:spcAft>
                <a:spcPts val="1000"/>
              </a:spcAft>
              <a:buNone/>
            </a:pPr>
            <a:r>
              <a:t/>
            </a:r>
            <a:endParaRPr sz="1400">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solidFill>
                  <a:schemeClr val="dk1"/>
                </a:solidFill>
                <a:latin typeface="Arial"/>
                <a:ea typeface="Arial"/>
                <a:cs typeface="Arial"/>
                <a:sym typeface="Arial"/>
              </a:rPr>
              <a:t>In this project, an algorithm to efficiently </a:t>
            </a:r>
            <a:r>
              <a:rPr b="0" lang="en" sz="2800">
                <a:latin typeface="Arial"/>
                <a:ea typeface="Arial"/>
                <a:cs typeface="Arial"/>
                <a:sym typeface="Arial"/>
              </a:rPr>
              <a:t>localize text has been implemented.</a:t>
            </a:r>
            <a:r>
              <a:rPr b="0" lang="en" sz="2800">
                <a:solidFill>
                  <a:schemeClr val="dk1"/>
                </a:solidFill>
                <a:latin typeface="Arial"/>
                <a:ea typeface="Arial"/>
                <a:cs typeface="Arial"/>
                <a:sym typeface="Arial"/>
              </a:rPr>
              <a:t> Once the text area in an image is localized, it is passed on to language identification algorithm. Further, a mathematical descriptor is used to identify the text is inverted or not. The entire pipeline uses traditional methods in place of deep learning based methods and hence much more efficient.</a:t>
            </a:r>
            <a:endParaRPr sz="4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19"/>
          <p:cNvGrpSpPr/>
          <p:nvPr/>
        </p:nvGrpSpPr>
        <p:grpSpPr>
          <a:xfrm>
            <a:off x="720763" y="573060"/>
            <a:ext cx="2212050" cy="2537076"/>
            <a:chOff x="6803275" y="395363"/>
            <a:chExt cx="2212050" cy="2537076"/>
          </a:xfrm>
        </p:grpSpPr>
        <p:pic>
          <p:nvPicPr>
            <p:cNvPr id="115" name="Google Shape;115;p1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16" name="Google Shape;116;p1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17" name="Google Shape;117;p19"/>
            <p:cNvSpPr txBox="1"/>
            <p:nvPr/>
          </p:nvSpPr>
          <p:spPr>
            <a:xfrm>
              <a:off x="6982637" y="1364980"/>
              <a:ext cx="1929000" cy="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400">
                  <a:solidFill>
                    <a:schemeClr val="dk1"/>
                  </a:solidFill>
                  <a:latin typeface="Raleway"/>
                  <a:ea typeface="Raleway"/>
                  <a:cs typeface="Raleway"/>
                  <a:sym typeface="Raleway"/>
                </a:rPr>
                <a:t>Flowchart</a:t>
              </a:r>
              <a:r>
                <a:rPr b="1" lang="en">
                  <a:solidFill>
                    <a:schemeClr val="dk1"/>
                  </a:solidFill>
                  <a:latin typeface="Raleway"/>
                  <a:ea typeface="Raleway"/>
                  <a:cs typeface="Raleway"/>
                  <a:sym typeface="Raleway"/>
                </a:rPr>
                <a:t>:</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pic>
        <p:nvPicPr>
          <p:cNvPr id="118" name="Google Shape;118;p19"/>
          <p:cNvPicPr preferRelativeResize="0"/>
          <p:nvPr/>
        </p:nvPicPr>
        <p:blipFill>
          <a:blip r:embed="rId5">
            <a:alphaModFix/>
          </a:blip>
          <a:stretch>
            <a:fillRect/>
          </a:stretch>
        </p:blipFill>
        <p:spPr>
          <a:xfrm>
            <a:off x="4664188" y="233363"/>
            <a:ext cx="3429000" cy="467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20"/>
          <p:cNvGrpSpPr/>
          <p:nvPr/>
        </p:nvGrpSpPr>
        <p:grpSpPr>
          <a:xfrm>
            <a:off x="711313" y="1045810"/>
            <a:ext cx="2212050" cy="2537076"/>
            <a:chOff x="6803275" y="395363"/>
            <a:chExt cx="2212050" cy="2537076"/>
          </a:xfrm>
        </p:grpSpPr>
        <p:pic>
          <p:nvPicPr>
            <p:cNvPr id="124" name="Google Shape;124;p2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25" name="Google Shape;125;p2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6" name="Google Shape;126;p20"/>
            <p:cNvSpPr txBox="1"/>
            <p:nvPr/>
          </p:nvSpPr>
          <p:spPr>
            <a:xfrm>
              <a:off x="6944812" y="1034050"/>
              <a:ext cx="1929000" cy="12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Clr>
                  <a:schemeClr val="dk2"/>
                </a:buClr>
                <a:buSzPts val="1100"/>
                <a:buFont typeface="Arial"/>
                <a:buNone/>
              </a:pPr>
              <a:r>
                <a:rPr b="1" lang="en" sz="2400">
                  <a:solidFill>
                    <a:schemeClr val="dk1"/>
                  </a:solidFill>
                  <a:latin typeface="Raleway"/>
                  <a:ea typeface="Raleway"/>
                  <a:cs typeface="Raleway"/>
                  <a:sym typeface="Raleway"/>
                </a:rPr>
                <a:t>Flowchart of Text Detection</a:t>
              </a:r>
              <a:endParaRPr b="1" sz="1200">
                <a:solidFill>
                  <a:schemeClr val="dk2"/>
                </a:solidFill>
                <a:latin typeface="Raleway"/>
                <a:ea typeface="Raleway"/>
                <a:cs typeface="Raleway"/>
                <a:sym typeface="Raleway"/>
              </a:endParaRPr>
            </a:p>
          </p:txBody>
        </p:sp>
      </p:grpSp>
      <p:pic>
        <p:nvPicPr>
          <p:cNvPr id="127" name="Google Shape;127;p20"/>
          <p:cNvPicPr preferRelativeResize="0"/>
          <p:nvPr/>
        </p:nvPicPr>
        <p:blipFill>
          <a:blip r:embed="rId5">
            <a:alphaModFix/>
          </a:blip>
          <a:stretch>
            <a:fillRect/>
          </a:stretch>
        </p:blipFill>
        <p:spPr>
          <a:xfrm>
            <a:off x="4077988" y="439300"/>
            <a:ext cx="3575113" cy="4264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21"/>
          <p:cNvGrpSpPr/>
          <p:nvPr/>
        </p:nvGrpSpPr>
        <p:grpSpPr>
          <a:xfrm>
            <a:off x="1844978" y="762150"/>
            <a:ext cx="5541849" cy="2537076"/>
            <a:chOff x="6803275" y="395363"/>
            <a:chExt cx="2212050" cy="2537076"/>
          </a:xfrm>
        </p:grpSpPr>
        <p:pic>
          <p:nvPicPr>
            <p:cNvPr id="133" name="Google Shape;133;p21"/>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34" name="Google Shape;134;p21"/>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35" name="Google Shape;135;p21"/>
            <p:cNvSpPr txBox="1"/>
            <p:nvPr/>
          </p:nvSpPr>
          <p:spPr>
            <a:xfrm>
              <a:off x="6944812" y="1034050"/>
              <a:ext cx="1929000" cy="122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800"/>
                </a:spcAft>
                <a:buClr>
                  <a:schemeClr val="dk2"/>
                </a:buClr>
                <a:buSzPts val="1100"/>
                <a:buFont typeface="Arial"/>
                <a:buNone/>
              </a:pPr>
              <a:r>
                <a:rPr b="1" lang="en" sz="3100">
                  <a:solidFill>
                    <a:schemeClr val="dk1"/>
                  </a:solidFill>
                  <a:latin typeface="Raleway"/>
                  <a:ea typeface="Raleway"/>
                  <a:cs typeface="Raleway"/>
                  <a:sym typeface="Raleway"/>
                </a:rPr>
                <a:t>Thank you!</a:t>
              </a:r>
              <a:endParaRPr b="1" sz="1900">
                <a:solidFill>
                  <a:schemeClr val="dk2"/>
                </a:solidFill>
                <a:latin typeface="Raleway"/>
                <a:ea typeface="Raleway"/>
                <a:cs typeface="Raleway"/>
                <a:sym typeface="Raleway"/>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