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83" r:id="rId20"/>
    <p:sldId id="284" r:id="rId21"/>
    <p:sldId id="285" r:id="rId22"/>
    <p:sldId id="288" r:id="rId23"/>
    <p:sldId id="289" r:id="rId24"/>
    <p:sldId id="275" r:id="rId25"/>
    <p:sldId id="276" r:id="rId26"/>
    <p:sldId id="282" r:id="rId27"/>
    <p:sldId id="290" r:id="rId28"/>
    <p:sldId id="291" r:id="rId29"/>
    <p:sldId id="278" r:id="rId30"/>
    <p:sldId id="279" r:id="rId31"/>
    <p:sldId id="280" r:id="rId32"/>
    <p:sldId id="28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7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7614-FA73-BD48-A8FF-759FB5AE473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5525A-5F1D-7E46-A4F1-2A9D91E0A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TADN – lung, TVAS – vascular, TOVE – ovarian ,TCON – connective tissue tumors other than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lymphoreticular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vascular tumors, TLIV – liver and gallbladder tumors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Breakdown of causes of death</a:t>
            </a:r>
            <a:r>
              <a:rPr lang="en-US" baseline="0" dirty="0" smtClean="0"/>
              <a:t> in our data set.</a:t>
            </a:r>
            <a:endParaRPr lang="en-US" dirty="0" smtClean="0"/>
          </a:p>
          <a:p>
            <a:r>
              <a:rPr lang="en-US" dirty="0" smtClean="0"/>
              <a:t>B. Tumor incidence by quarter. Increase</a:t>
            </a:r>
            <a:r>
              <a:rPr lang="en-US" baseline="0" dirty="0" smtClean="0"/>
              <a:t> in lethal tumors over time.</a:t>
            </a:r>
            <a:endParaRPr lang="en-US" dirty="0" smtClean="0"/>
          </a:p>
          <a:p>
            <a:r>
              <a:rPr lang="en-US" dirty="0" smtClean="0"/>
              <a:t>C. Top 25 lethal</a:t>
            </a:r>
            <a:r>
              <a:rPr lang="en-US" baseline="0" dirty="0" smtClean="0"/>
              <a:t> tumors – maybe create a table instead?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UcPeriod"/>
            </a:pPr>
            <a:r>
              <a:rPr lang="en-US" dirty="0" smtClean="0"/>
              <a:t>Age at death vs. type of treatment for all animals, </a:t>
            </a:r>
            <a:r>
              <a:rPr lang="en-US" dirty="0" err="1" smtClean="0"/>
              <a:t>p</a:t>
            </a:r>
            <a:r>
              <a:rPr lang="en-US" dirty="0" smtClean="0"/>
              <a:t>-value &lt; 2.2e-16</a:t>
            </a:r>
          </a:p>
          <a:p>
            <a:pPr marL="228600" indent="-228600">
              <a:buAutoNum type="alphaUcPeriod"/>
            </a:pPr>
            <a:r>
              <a:rPr lang="en-US" dirty="0" smtClean="0"/>
              <a:t>Age at death vs. type</a:t>
            </a:r>
            <a:r>
              <a:rPr lang="en-US" baseline="0" dirty="0" smtClean="0"/>
              <a:t> of treatment for animals that died of cancer, </a:t>
            </a:r>
            <a:r>
              <a:rPr lang="en-US" baseline="0" dirty="0" err="1" smtClean="0"/>
              <a:t>p</a:t>
            </a:r>
            <a:r>
              <a:rPr lang="en-US" baseline="0" dirty="0" smtClean="0"/>
              <a:t>-value &lt; 2.2e-16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– 24 fractions and 49.01 </a:t>
            </a:r>
            <a:r>
              <a:rPr lang="en-US" dirty="0" err="1" smtClean="0"/>
              <a:t>Gy</a:t>
            </a:r>
            <a:r>
              <a:rPr lang="en-US" dirty="0" smtClean="0"/>
              <a:t> shows that most mice do not die of lung cancer</a:t>
            </a:r>
            <a:r>
              <a:rPr lang="en-US" baseline="0" dirty="0" smtClean="0"/>
              <a:t> – strong dose so maybe died right away from radiation?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stats too… as dose increases, age decreases. With the interaction of dose and fractions, fractions increase age at higher doses.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JM10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peromyscus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leucopus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JM11 – not even listed??? Not listed as control, but under treatments tab, it shows the total dose is equal to 0Gy for gamma and neutrons, there aren’t any mice treated with a total dose over 0Gy. Ignore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JM12 – 1 ctrl, 3 treatments of neutrons, all male, small sample size, 120 mice per group - exclude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Excluded JM8 because of strange experimental set up… needs to be separate.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 with JM2 may be that this was the FIRST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 and the JANUS facility could not be used… facility differences could explain life expectancy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 and 120 both look the worst… both come from JM 4 and have the lowest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Remove and try again!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with or without JM 8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how data looks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how data looks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525A-5F1D-7E46-A4F1-2A9D91E0AA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9: Age at death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 of death as a box plot. One-way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for significant differences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nontumor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tumor are different from CDU, lymphoma is not different. One way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anova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shows class is a significant factor for determining age at death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&lt;2.2e-16).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Tumors and non-tumors seem to have opposite trends. Tumors take the longest to develop and/or become deadly?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87EF-5D21-B740-ACE3-D811D20A44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1CEE-7A43-7149-ACD0-ECACFCC2B344}" type="datetimeFigureOut">
              <a:rPr lang="en-US" smtClean="0"/>
              <a:pPr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1BA-6CDD-B241-A128-078E723CE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with collaborators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8/21/17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 13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186" y="1608666"/>
            <a:ext cx="8173814" cy="472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078"/>
            <a:ext cx="8229600" cy="1143000"/>
          </a:xfrm>
        </p:spPr>
        <p:txBody>
          <a:bodyPr/>
          <a:lstStyle/>
          <a:p>
            <a:r>
              <a:rPr lang="en-US" dirty="0" smtClean="0"/>
              <a:t>Part 2 – descriptive analysis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mice: </a:t>
            </a:r>
            <a:r>
              <a:rPr lang="en-US" dirty="0" smtClean="0"/>
              <a:t>10788. Cause of death: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89" y="2163233"/>
            <a:ext cx="5589492" cy="395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if certain causes of death result in changes in total </a:t>
            </a:r>
            <a:r>
              <a:rPr lang="en-US" dirty="0" smtClean="0"/>
              <a:t>lifespan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-44704" r="-4470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each cause of death, a break down of how many deaths per quarter.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4657" y="1594048"/>
            <a:ext cx="241094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5317" y="1746475"/>
            <a:ext cx="3086292" cy="20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7143" y="3847965"/>
            <a:ext cx="2728458" cy="250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5316" y="3847966"/>
            <a:ext cx="3086293" cy="250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30 causes of death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784" y="1417638"/>
            <a:ext cx="6853900" cy="470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25 tumors that caused death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 t="12658"/>
          <a:stretch>
            <a:fillRect/>
          </a:stretch>
        </p:blipFill>
        <p:spPr bwMode="auto">
          <a:xfrm>
            <a:off x="1821281" y="1676399"/>
            <a:ext cx="6207695" cy="474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Irradiated mice die younger for all causes of death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48873"/>
            <a:ext cx="32918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4780" y="1711192"/>
            <a:ext cx="4612020" cy="404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078"/>
            <a:ext cx="8229600" cy="1901570"/>
          </a:xfrm>
        </p:spPr>
        <p:txBody>
          <a:bodyPr>
            <a:normAutofit/>
          </a:bodyPr>
          <a:lstStyle/>
          <a:p>
            <a:r>
              <a:rPr lang="en-US" dirty="0" smtClean="0"/>
              <a:t>Part 3 – fractionation/dose analysis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mice that died of cancer under different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11300"/>
            <a:ext cx="8509000" cy="534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how the following influence age at death for animals that died of lethal cancer (gamma irradiated only): </a:t>
            </a:r>
          </a:p>
          <a:p>
            <a:pPr lvl="1"/>
            <a:r>
              <a:rPr lang="en-US" dirty="0" smtClean="0"/>
              <a:t>Total dose</a:t>
            </a:r>
          </a:p>
          <a:p>
            <a:pPr lvl="1"/>
            <a:r>
              <a:rPr lang="en-US" dirty="0" smtClean="0"/>
              <a:t>Dose rate</a:t>
            </a:r>
          </a:p>
          <a:p>
            <a:pPr lvl="1"/>
            <a:r>
              <a:rPr lang="en-US" dirty="0" smtClean="0"/>
              <a:t>Fractionation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specific doses, determine how dose and fractionation impact age at death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8" y="1820580"/>
            <a:ext cx="7962900" cy="50035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5" y="274638"/>
            <a:ext cx="8483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 of age at death due to dose group and fractions, dose &gt; 0 </a:t>
            </a:r>
            <a:r>
              <a:rPr lang="en-US" dirty="0" err="1" smtClean="0"/>
              <a:t>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167664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Dose &gt; 0Gy</a:t>
            </a:r>
          </a:p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                   				 Sum Sq  	     </a:t>
            </a:r>
            <a:r>
              <a:rPr lang="en-US" dirty="0" err="1" smtClean="0"/>
              <a:t>Df</a:t>
            </a:r>
            <a:r>
              <a:rPr lang="en-US" dirty="0" smtClean="0"/>
              <a:t>   F value  Pr(&gt;F)  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                 			  138818        2    2.0939   0.12396  </a:t>
            </a:r>
          </a:p>
          <a:p>
            <a:r>
              <a:rPr lang="en-US" dirty="0" err="1" smtClean="0"/>
              <a:t>factor(dose_group</a:t>
            </a:r>
            <a:r>
              <a:rPr lang="en-US" dirty="0" smtClean="0"/>
              <a:t>)                    		  120329        1    3.6301   0.05715 .</a:t>
            </a:r>
          </a:p>
          <a:p>
            <a:r>
              <a:rPr lang="en-US" dirty="0" err="1" smtClean="0"/>
              <a:t>factor(fractions):factor(dose_group</a:t>
            </a:r>
            <a:r>
              <a:rPr lang="en-US" dirty="0" smtClean="0"/>
              <a:t>)    	   91144         1    2.7496   0.09772 .</a:t>
            </a:r>
          </a:p>
          <a:p>
            <a:r>
              <a:rPr lang="en-US" dirty="0" smtClean="0"/>
              <a:t>Residuals                           				   23601350  712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99" y="1896241"/>
            <a:ext cx="7704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Dose - all</a:t>
            </a:r>
          </a:p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                     				Sum Sq       </a:t>
            </a:r>
            <a:r>
              <a:rPr lang="en-US" dirty="0" err="1" smtClean="0"/>
              <a:t>Df</a:t>
            </a:r>
            <a:r>
              <a:rPr lang="en-US" dirty="0" smtClean="0"/>
              <a:t>     F value      Pr(&gt;F)    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                    			 36995        3       0.3660      0.7776    </a:t>
            </a:r>
          </a:p>
          <a:p>
            <a:r>
              <a:rPr lang="en-US" dirty="0" smtClean="0"/>
              <a:t>factor(dose_group2)                   	 	2356363     1      69.9395     &lt;2e-16 ***</a:t>
            </a:r>
          </a:p>
          <a:p>
            <a:r>
              <a:rPr lang="en-US" dirty="0" smtClean="0"/>
              <a:t>factor(fractions):factor(dose_group2)    50593         2       0.7508      0.4721    </a:t>
            </a:r>
          </a:p>
          <a:p>
            <a:r>
              <a:rPr lang="en-US" dirty="0" smtClean="0"/>
              <a:t>Residuals                             			68191483  2024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0 </a:t>
            </a:r>
            <a:r>
              <a:rPr lang="en-US" dirty="0" err="1" smtClean="0"/>
              <a:t>Gy</a:t>
            </a:r>
            <a:r>
              <a:rPr lang="en-US" dirty="0" smtClean="0"/>
              <a:t> doses, determine how fractionation impacts age at death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37" y="1960847"/>
            <a:ext cx="7793567" cy="48971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 - for 0Gy doses, determine how fractionation impacts age at death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4266" y="2828836"/>
            <a:ext cx="5723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   		 Sum Sq   </a:t>
            </a:r>
            <a:r>
              <a:rPr lang="en-US" dirty="0" err="1" smtClean="0"/>
              <a:t>Df</a:t>
            </a:r>
            <a:r>
              <a:rPr lang="en-US" dirty="0" smtClean="0"/>
              <a:t> F value Pr(&gt;F)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	 22107    3  0.2175 0.8843</a:t>
            </a:r>
          </a:p>
          <a:p>
            <a:r>
              <a:rPr lang="en-US" dirty="0" smtClean="0"/>
              <a:t>Residuals        		 44378660 1310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mice that died of cancer under different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3200"/>
            <a:ext cx="8229600" cy="51711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specific doses, determine how dose and fractionation impact age at death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2078277"/>
            <a:ext cx="6862233" cy="4311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Analysis of Age at death due to dose group and fractions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900144"/>
            <a:ext cx="77554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Dose &gt; 0Gy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 Table (Type II tests)</a:t>
            </a:r>
          </a:p>
          <a:p>
            <a:endParaRPr lang="en-US" dirty="0" smtClean="0"/>
          </a:p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                      				 Sum Sq       </a:t>
            </a:r>
            <a:r>
              <a:rPr lang="en-US" dirty="0" err="1" smtClean="0"/>
              <a:t>Df</a:t>
            </a:r>
            <a:r>
              <a:rPr lang="en-US" dirty="0" smtClean="0"/>
              <a:t>    F value    Pr(&gt;F)    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                     			 81582           3    0.8006     0.493397    </a:t>
            </a:r>
          </a:p>
          <a:p>
            <a:r>
              <a:rPr lang="en-US" dirty="0" smtClean="0"/>
              <a:t>factor(dose_group2)                   		 11287255    5    66.4587   &lt; 2.2e-16 ***</a:t>
            </a:r>
          </a:p>
          <a:p>
            <a:r>
              <a:rPr lang="en-US" dirty="0" smtClean="0"/>
              <a:t>factor(fractions):factor(dose_group2)     555320         5    3.2697     0.005993 ** </a:t>
            </a:r>
          </a:p>
          <a:p>
            <a:r>
              <a:rPr lang="en-US" dirty="0" smtClean="0"/>
              <a:t>Residuals                            	  		 120721269  3554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417639"/>
            <a:ext cx="7755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Dose - all</a:t>
            </a:r>
          </a:p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                    				Sum Sq        </a:t>
            </a:r>
            <a:r>
              <a:rPr lang="en-US" dirty="0" err="1" smtClean="0"/>
              <a:t>Df</a:t>
            </a:r>
            <a:r>
              <a:rPr lang="en-US" dirty="0" smtClean="0"/>
              <a:t>   F value     Pr(&gt;F)    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                   			 42948         3     0.4258     0.7345    </a:t>
            </a:r>
          </a:p>
          <a:p>
            <a:r>
              <a:rPr lang="en-US" dirty="0" err="1" smtClean="0"/>
              <a:t>factor(dose_group</a:t>
            </a:r>
            <a:r>
              <a:rPr lang="en-US" dirty="0" smtClean="0"/>
              <a:t>)                   		 2403626     2    35.7468   5.54e-16 ***</a:t>
            </a:r>
          </a:p>
          <a:p>
            <a:r>
              <a:rPr lang="en-US" dirty="0" err="1" smtClean="0"/>
              <a:t>factor(fractions):factor(dose_group</a:t>
            </a:r>
            <a:r>
              <a:rPr lang="en-US" dirty="0" smtClean="0"/>
              <a:t>)   	 219497       4    1.6322      0.1634    </a:t>
            </a:r>
          </a:p>
          <a:p>
            <a:r>
              <a:rPr lang="en-US" dirty="0" smtClean="0"/>
              <a:t>Residuals                          		  		 67980010  2022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0 </a:t>
            </a:r>
            <a:r>
              <a:rPr lang="en-US" dirty="0" err="1" smtClean="0"/>
              <a:t>Gy</a:t>
            </a:r>
            <a:r>
              <a:rPr lang="en-US" dirty="0" smtClean="0"/>
              <a:t> doses, determine how fractionation impacts age at death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417638"/>
            <a:ext cx="8509000" cy="534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 - for 0Gy doses, determine how fractionation impacts age at death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1467" y="2828836"/>
            <a:ext cx="5706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Dose = 0Gy</a:t>
            </a:r>
          </a:p>
          <a:p>
            <a:r>
              <a:rPr lang="en-US" dirty="0" smtClean="0"/>
              <a:t>Response: age</a:t>
            </a:r>
          </a:p>
          <a:p>
            <a:r>
              <a:rPr lang="en-US" dirty="0" smtClean="0"/>
              <a:t>                   		 Sum Sq  		</a:t>
            </a:r>
            <a:r>
              <a:rPr lang="en-US" dirty="0" err="1" smtClean="0"/>
              <a:t>Df</a:t>
            </a:r>
            <a:r>
              <a:rPr lang="en-US" dirty="0" smtClean="0"/>
              <a:t>	 F value	 Pr(&gt;F)</a:t>
            </a:r>
          </a:p>
          <a:p>
            <a:r>
              <a:rPr lang="en-US" dirty="0" err="1" smtClean="0"/>
              <a:t>factor(fractions</a:t>
            </a:r>
            <a:r>
              <a:rPr lang="en-US" dirty="0" smtClean="0"/>
              <a:t>)    	 22107   	 	3  	 0.2175 	 0.8843</a:t>
            </a:r>
          </a:p>
          <a:p>
            <a:r>
              <a:rPr lang="en-US" dirty="0" smtClean="0"/>
              <a:t>Residuals        		 44378660 	1310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able to use a large set of data compiled from multiple Janus experiments</a:t>
            </a:r>
          </a:p>
          <a:p>
            <a:r>
              <a:rPr lang="en-US" dirty="0" smtClean="0"/>
              <a:t>Dose an significantly decrease age at death due to lethal cancer incidences</a:t>
            </a:r>
          </a:p>
          <a:p>
            <a:r>
              <a:rPr lang="en-US" dirty="0" smtClean="0"/>
              <a:t>Fractions can significantly increase age at death due to lethal cancer in response to radiation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Janus data archive for large pool of comparable animals with different irradiation conditions</a:t>
            </a:r>
          </a:p>
          <a:p>
            <a:pPr lvl="1"/>
            <a:r>
              <a:rPr lang="en-US" dirty="0" smtClean="0"/>
              <a:t>Check controls for comparable animals</a:t>
            </a:r>
          </a:p>
          <a:p>
            <a:pPr lvl="1"/>
            <a:r>
              <a:rPr lang="en-US" dirty="0" smtClean="0"/>
              <a:t>Stratify by:</a:t>
            </a:r>
          </a:p>
          <a:p>
            <a:pPr lvl="2"/>
            <a:r>
              <a:rPr lang="en-US" dirty="0" smtClean="0"/>
              <a:t>Fractions</a:t>
            </a:r>
          </a:p>
          <a:p>
            <a:pPr lvl="2"/>
            <a:r>
              <a:rPr lang="en-US" dirty="0" smtClean="0"/>
              <a:t>Experiment</a:t>
            </a:r>
          </a:p>
          <a:p>
            <a:pPr lvl="2"/>
            <a:r>
              <a:rPr lang="en-US" dirty="0" smtClean="0"/>
              <a:t>Species (N/A)</a:t>
            </a:r>
          </a:p>
          <a:p>
            <a:pPr lvl="1"/>
            <a:r>
              <a:rPr lang="en-US" dirty="0" smtClean="0"/>
              <a:t>Investigate lethal cancers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 for paper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199" y="1417638"/>
            <a:ext cx="3321011" cy="250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7983" y="1417638"/>
            <a:ext cx="3086293" cy="250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t="12658"/>
          <a:stretch>
            <a:fillRect/>
          </a:stretch>
        </p:blipFill>
        <p:spPr bwMode="auto">
          <a:xfrm>
            <a:off x="1353664" y="3920489"/>
            <a:ext cx="3336869" cy="24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417638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9984" y="1417638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20489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 for paper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796" y="1643227"/>
            <a:ext cx="32918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638" y="1917060"/>
            <a:ext cx="4600162" cy="2890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17638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3056" y="1417638"/>
            <a:ext cx="50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 for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6" y="1764116"/>
            <a:ext cx="5767746" cy="36242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 for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3" y="1417638"/>
            <a:ext cx="6862233" cy="43119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5 for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show more survival curves with select data stratifying by dose and fractions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6 for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want to make a general cancer DREF?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078"/>
            <a:ext cx="8229600" cy="1143000"/>
          </a:xfrm>
        </p:spPr>
        <p:txBody>
          <a:bodyPr/>
          <a:lstStyle/>
          <a:p>
            <a:r>
              <a:rPr lang="en-US" dirty="0" smtClean="0"/>
              <a:t>Part 1 – controls analysis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control animals from Janus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6583" y="1614721"/>
            <a:ext cx="6940465" cy="440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Controls from experiments without significant differences in mortality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7638"/>
            <a:ext cx="5486400" cy="519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27699" y="2240424"/>
            <a:ext cx="50163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Observed Expected (O-E)^2/E (O-E)^2/V</a:t>
            </a:r>
          </a:p>
          <a:p>
            <a:r>
              <a:rPr lang="en-US" dirty="0" err="1"/>
              <a:t>expt</a:t>
            </a:r>
            <a:r>
              <a:rPr lang="en-US" dirty="0"/>
              <a:t>=3   385      385      354    2.7762    3.0069</a:t>
            </a:r>
          </a:p>
          <a:p>
            <a:r>
              <a:rPr lang="en-US" dirty="0" err="1"/>
              <a:t>expt</a:t>
            </a:r>
            <a:r>
              <a:rPr lang="en-US" dirty="0"/>
              <a:t>=4  1021     1021     1007    0.1818    0.2268</a:t>
            </a:r>
          </a:p>
          <a:p>
            <a:r>
              <a:rPr lang="en-US" dirty="0" err="1"/>
              <a:t>expt</a:t>
            </a:r>
            <a:r>
              <a:rPr lang="en-US" dirty="0"/>
              <a:t>=7   485      485      491    0.0795    0.0883</a:t>
            </a:r>
          </a:p>
          <a:p>
            <a:r>
              <a:rPr lang="en-US" dirty="0" err="1"/>
              <a:t>expt</a:t>
            </a:r>
            <a:r>
              <a:rPr lang="en-US" dirty="0"/>
              <a:t>=9  1338     1338     1350    0.1129    0.1536</a:t>
            </a:r>
          </a:p>
          <a:p>
            <a:r>
              <a:rPr lang="en-US" dirty="0" err="1"/>
              <a:t>expt</a:t>
            </a:r>
            <a:r>
              <a:rPr lang="en-US" dirty="0"/>
              <a:t>=13 1176     1176     1182    0.0257    0.0335</a:t>
            </a:r>
          </a:p>
          <a:p>
            <a:r>
              <a:rPr lang="en-US" dirty="0" err="1"/>
              <a:t>expt</a:t>
            </a:r>
            <a:r>
              <a:rPr lang="en-US" dirty="0"/>
              <a:t>=14  792      792      813    0.5301    0.6324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dirty="0" err="1"/>
              <a:t>Chisq</a:t>
            </a:r>
            <a:r>
              <a:rPr lang="en-US" dirty="0"/>
              <a:t>= 3.7  on 5 degrees of freedom, </a:t>
            </a:r>
            <a:r>
              <a:rPr lang="en-US" dirty="0" err="1"/>
              <a:t>p</a:t>
            </a:r>
            <a:r>
              <a:rPr lang="en-US" dirty="0"/>
              <a:t>= 0.588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Stratify by fractions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640" y="1399994"/>
            <a:ext cx="5274282" cy="42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91797" y="1424244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fractions  </a:t>
            </a:r>
            <a:r>
              <a:rPr lang="en-US" dirty="0" err="1"/>
              <a:t>expt</a:t>
            </a:r>
            <a:r>
              <a:rPr lang="en-US" dirty="0"/>
              <a:t> </a:t>
            </a:r>
            <a:r>
              <a:rPr lang="en-US" dirty="0" err="1"/>
              <a:t>tot_n</a:t>
            </a:r>
            <a:endParaRPr lang="en-US" dirty="0"/>
          </a:p>
          <a:p>
            <a:r>
              <a:rPr lang="en-US" dirty="0"/>
              <a:t>      &lt;</a:t>
            </a:r>
            <a:r>
              <a:rPr lang="en-US" dirty="0" err="1"/>
              <a:t>int</a:t>
            </a:r>
            <a:r>
              <a:rPr lang="en-US" dirty="0"/>
              <a:t>&gt; &lt;</a:t>
            </a:r>
            <a:r>
              <a:rPr lang="en-US" dirty="0" err="1"/>
              <a:t>int</a:t>
            </a:r>
            <a:r>
              <a:rPr lang="en-US" dirty="0"/>
              <a:t>&gt; 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  <a:p>
            <a:r>
              <a:rPr lang="en-US" dirty="0"/>
              <a:t>1         0     7   485</a:t>
            </a:r>
          </a:p>
          <a:p>
            <a:r>
              <a:rPr lang="en-US" dirty="0"/>
              <a:t>2         1     3   385</a:t>
            </a:r>
          </a:p>
          <a:p>
            <a:r>
              <a:rPr lang="en-US" dirty="0"/>
              <a:t>3         1     9  1138</a:t>
            </a:r>
          </a:p>
          <a:p>
            <a:r>
              <a:rPr lang="en-US" dirty="0"/>
              <a:t>4         1    14   792</a:t>
            </a:r>
          </a:p>
          <a:p>
            <a:r>
              <a:rPr lang="en-US" dirty="0"/>
              <a:t>5        24     4   659</a:t>
            </a:r>
          </a:p>
          <a:p>
            <a:r>
              <a:rPr lang="en-US" dirty="0"/>
              <a:t>6        24     9   200</a:t>
            </a:r>
          </a:p>
          <a:p>
            <a:r>
              <a:rPr lang="en-US" dirty="0"/>
              <a:t>7        60    13  1176</a:t>
            </a:r>
          </a:p>
          <a:p>
            <a:r>
              <a:rPr lang="en-US" dirty="0"/>
              <a:t>8       120     4   189</a:t>
            </a:r>
          </a:p>
          <a:p>
            <a:r>
              <a:rPr lang="en-US" dirty="0"/>
              <a:t>9       300     4   173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0817" y="4611231"/>
            <a:ext cx="4329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Observed Expected (O-E)^2/E (O-E)^2/V</a:t>
            </a:r>
          </a:p>
          <a:p>
            <a:r>
              <a:rPr lang="en-US" sz="1400" dirty="0"/>
              <a:t>fractions=0    485      485      491   0.07950   0.08835</a:t>
            </a:r>
          </a:p>
          <a:p>
            <a:r>
              <a:rPr lang="en-US" sz="1400" dirty="0"/>
              <a:t>fractions=1   2315     2315     2336   0.19041   0.34815</a:t>
            </a:r>
          </a:p>
          <a:p>
            <a:r>
              <a:rPr lang="en-US" sz="1400" dirty="0"/>
              <a:t>fractions=24   859      859      857   0.00488   0.00588</a:t>
            </a:r>
          </a:p>
          <a:p>
            <a:r>
              <a:rPr lang="en-US" sz="1400" dirty="0"/>
              <a:t>fractions=60  1176     1176     1182   0.02571   0.03348</a:t>
            </a:r>
          </a:p>
          <a:p>
            <a:r>
              <a:rPr lang="en-US" sz="1400" dirty="0"/>
              <a:t>fractions=120  189      189      200   0.60961   0.64032</a:t>
            </a:r>
          </a:p>
          <a:p>
            <a:r>
              <a:rPr lang="en-US" sz="1400" dirty="0"/>
              <a:t>fractions=300  173      173      131  13.35337  13.78945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Chisq</a:t>
            </a:r>
            <a:r>
              <a:rPr lang="en-US" sz="1400" dirty="0"/>
              <a:t>= 14.4  on 5 degrees of freedom, </a:t>
            </a:r>
            <a:r>
              <a:rPr lang="en-US" sz="1400" dirty="0" err="1"/>
              <a:t>p</a:t>
            </a:r>
            <a:r>
              <a:rPr lang="en-US" sz="1400" dirty="0"/>
              <a:t>= 0.0134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120 and  300 fractions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3367"/>
            <a:ext cx="5486400" cy="42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45341" y="2249674"/>
            <a:ext cx="508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N Observed Expected (O-E)^2/E (O-E)^2/V</a:t>
            </a:r>
          </a:p>
          <a:p>
            <a:r>
              <a:rPr lang="en-US" dirty="0"/>
              <a:t>fractions=0   485      485      488   0.01783   0.01996</a:t>
            </a:r>
          </a:p>
          <a:p>
            <a:r>
              <a:rPr lang="en-US" dirty="0"/>
              <a:t>fractions=1  2315     2315     2322   0.01825   0.03535</a:t>
            </a:r>
          </a:p>
          <a:p>
            <a:r>
              <a:rPr lang="en-US" dirty="0"/>
              <a:t>fractions=24  859      859      851   0.06756   0.08250</a:t>
            </a:r>
          </a:p>
          <a:p>
            <a:r>
              <a:rPr lang="en-US" dirty="0"/>
              <a:t>fractions=60 1176     1176     1174   0.00299   0.00398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</a:t>
            </a:r>
            <a:r>
              <a:rPr lang="en-US" dirty="0" err="1"/>
              <a:t>Chisq</a:t>
            </a:r>
            <a:r>
              <a:rPr lang="en-US" dirty="0"/>
              <a:t>= 0.1  on 3 degrees of freedom, </a:t>
            </a:r>
            <a:r>
              <a:rPr lang="en-US" dirty="0" err="1"/>
              <a:t>p</a:t>
            </a:r>
            <a:r>
              <a:rPr lang="en-US" dirty="0"/>
              <a:t>= 0.991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776" y="1417638"/>
            <a:ext cx="7934024" cy="431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1476</Words>
  <Application>Microsoft Macintosh PowerPoint</Application>
  <PresentationFormat>On-screen Show (4:3)</PresentationFormat>
  <Paragraphs>165</Paragraphs>
  <Slides>35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Meeting with collaborators</vt:lpstr>
      <vt:lpstr>Overall goals</vt:lpstr>
      <vt:lpstr>Method</vt:lpstr>
      <vt:lpstr>Part 1 – controls analysis</vt:lpstr>
      <vt:lpstr>All control animals from Janus</vt:lpstr>
      <vt:lpstr>Controls from experiments without significant differences in mortality</vt:lpstr>
      <vt:lpstr>Stratify by fractions</vt:lpstr>
      <vt:lpstr>Remove 120 and  300 fractions</vt:lpstr>
      <vt:lpstr>JM3</vt:lpstr>
      <vt:lpstr>JM 13</vt:lpstr>
      <vt:lpstr>Part 2 – descriptive analysis</vt:lpstr>
      <vt:lpstr>Number of mice: 10788. Cause of death:</vt:lpstr>
      <vt:lpstr>Determine if certain causes of death result in changes in total lifespan</vt:lpstr>
      <vt:lpstr>For each cause of death, a break down of how many deaths per quarter. </vt:lpstr>
      <vt:lpstr>Top 30 causes of death</vt:lpstr>
      <vt:lpstr>Top 25 tumors that caused death</vt:lpstr>
      <vt:lpstr>Irradiated mice die younger for all causes of death</vt:lpstr>
      <vt:lpstr>Part 3 – fractionation/dose analysis</vt:lpstr>
      <vt:lpstr>Percentage of mice that died of cancer under different conditions</vt:lpstr>
      <vt:lpstr>For specific doses, determine how dose and fractionation impact age at death</vt:lpstr>
      <vt:lpstr>Statistical analysis of age at death due to dose group and fractions, dose &gt; 0 Gy</vt:lpstr>
      <vt:lpstr>For 0 Gy doses, determine how fractionation impacts age at death</vt:lpstr>
      <vt:lpstr>Statistical Analysis - for 0Gy doses, determine how fractionation impacts age at death</vt:lpstr>
      <vt:lpstr>Percentage of mice that died of cancer under different conditions</vt:lpstr>
      <vt:lpstr>For specific doses, determine how dose and fractionation impact age at death</vt:lpstr>
      <vt:lpstr>Statistical Analysis of Age at death due to dose group and fractions</vt:lpstr>
      <vt:lpstr>For 0 Gy doses, determine how fractionation impacts age at death</vt:lpstr>
      <vt:lpstr>Statistical Analysis - for 0Gy doses, determine how fractionation impacts age at death</vt:lpstr>
      <vt:lpstr>Conclusions:</vt:lpstr>
      <vt:lpstr>Figure 1 for paper</vt:lpstr>
      <vt:lpstr>Figure 2 for paper</vt:lpstr>
      <vt:lpstr>Figure 3 for paper</vt:lpstr>
      <vt:lpstr>Figure 4 for paper</vt:lpstr>
      <vt:lpstr>Figure 5 for paper</vt:lpstr>
      <vt:lpstr>Figure 6 for paper</vt:lpstr>
    </vt:vector>
  </TitlesOfParts>
  <Company>Northwestern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collaborators</dc:title>
  <dc:creator>Gayle Woloschak</dc:creator>
  <cp:lastModifiedBy>Gayle Woloschak</cp:lastModifiedBy>
  <cp:revision>2</cp:revision>
  <dcterms:created xsi:type="dcterms:W3CDTF">2017-08-30T16:01:37Z</dcterms:created>
  <dcterms:modified xsi:type="dcterms:W3CDTF">2017-09-07T18:57:31Z</dcterms:modified>
</cp:coreProperties>
</file>