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69" r:id="rId4"/>
    <p:sldId id="267" r:id="rId5"/>
    <p:sldId id="272" r:id="rId6"/>
    <p:sldId id="273" r:id="rId7"/>
    <p:sldId id="274" r:id="rId8"/>
    <p:sldId id="257" r:id="rId9"/>
    <p:sldId id="275" r:id="rId10"/>
    <p:sldId id="277" r:id="rId11"/>
    <p:sldId id="258" r:id="rId12"/>
    <p:sldId id="279" r:id="rId13"/>
    <p:sldId id="261" r:id="rId14"/>
    <p:sldId id="278" r:id="rId15"/>
    <p:sldId id="264" r:id="rId16"/>
    <p:sldId id="280" r:id="rId17"/>
    <p:sldId id="260" r:id="rId18"/>
    <p:sldId id="265" r:id="rId19"/>
    <p:sldId id="276" r:id="rId20"/>
    <p:sldId id="266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1F118-FFE7-E045-8164-BA50C3D9CE29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2D02F-5813-A842-965D-03CB9C6C36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Radiation is the emission</a:t>
            </a:r>
            <a:r>
              <a:rPr lang="en-US" baseline="0" dirty="0" smtClean="0"/>
              <a:t> or transmission of energy in the form of waves or particles through space or through a material medium. </a:t>
            </a:r>
            <a:endParaRPr lang="en-US" dirty="0" smtClean="0"/>
          </a:p>
          <a:p>
            <a:pPr marL="284163" indent="-284163" eaLnBrk="1" hangingPunct="1">
              <a:buFontTx/>
              <a:buNone/>
            </a:pPr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A unit of energy commonly used in nuclear physics is the electron volt (</a:t>
            </a:r>
            <a:r>
              <a:rPr lang="en-US" sz="1200" dirty="0" err="1" smtClean="0">
                <a:ea typeface="ＭＳ Ｐゴシック" pitchFamily="-99" charset="-128"/>
                <a:cs typeface="ＭＳ Ｐゴシック" pitchFamily="-99" charset="-128"/>
              </a:rPr>
              <a:t>eV</a:t>
            </a:r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). </a:t>
            </a:r>
          </a:p>
          <a:p>
            <a:pPr marL="284163" indent="-284163" eaLnBrk="1" hangingPunct="1">
              <a:buFontTx/>
              <a:buNone/>
            </a:pPr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It  is the kinetic energy possessed by an electron when accelerated through a potential difference of 1 volt.</a:t>
            </a:r>
          </a:p>
          <a:p>
            <a:r>
              <a:rPr lang="en-US" dirty="0" smtClean="0"/>
              <a:t>High LET</a:t>
            </a:r>
            <a:r>
              <a:rPr lang="en-US" baseline="0" dirty="0" smtClean="0"/>
              <a:t> is more damaging to biological material because DNA repair is more difficult for mutations within close proximity to one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Fig 1.8</a:t>
            </a:r>
          </a:p>
          <a:p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Indirect:</a:t>
            </a:r>
          </a:p>
          <a:p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Free radicals are produced which diffuse and cause damage</a:t>
            </a:r>
            <a:b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</a:br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(Free radical:  unpaired </a:t>
            </a:r>
            <a:r>
              <a:rPr lang="en-US" sz="1200" dirty="0" err="1" smtClean="0">
                <a:ea typeface="ＭＳ Ｐゴシック" pitchFamily="-99" charset="-128"/>
                <a:cs typeface="ＭＳ Ｐゴシック" pitchFamily="-99" charset="-128"/>
              </a:rPr>
              <a:t>e</a:t>
            </a:r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- in outer shell)</a:t>
            </a:r>
          </a:p>
          <a:p>
            <a:r>
              <a:rPr lang="en-US" sz="1200" dirty="0" smtClean="0">
                <a:ea typeface="ＭＳ Ｐゴシック" pitchFamily="-99" charset="-128"/>
                <a:cs typeface="ＭＳ Ｐゴシック" pitchFamily="-99" charset="-128"/>
              </a:rPr>
              <a:t>Direct: Interaction directly with critical targets in the cell (DNA)</a:t>
            </a:r>
          </a:p>
          <a:p>
            <a:endParaRPr lang="en-US" sz="1200" dirty="0" smtClean="0">
              <a:ea typeface="ＭＳ Ｐゴシック" pitchFamily="-99" charset="-128"/>
              <a:cs typeface="ＭＳ Ｐゴシック" pitchFamily="-99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Humans are exposed to background levels of radiation every single day, typically less than 20 </a:t>
            </a:r>
            <a:r>
              <a:rPr lang="en-US" sz="1200" dirty="0" err="1" smtClean="0"/>
              <a:t>millisieverts</a:t>
            </a:r>
            <a:r>
              <a:rPr lang="en-US" sz="1200" dirty="0" smtClean="0"/>
              <a:t> at a time, accumulating to a few hundred </a:t>
            </a:r>
            <a:r>
              <a:rPr lang="en-US" sz="1200" dirty="0" err="1" smtClean="0"/>
              <a:t>millisieverts</a:t>
            </a:r>
            <a:r>
              <a:rPr lang="en-US" sz="1200" dirty="0" smtClean="0"/>
              <a:t> in a lifetime [1].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study the effects of radiation on human health, experts turn to data from human subjects, typically atomic bomb survivors that were exposed to high dose rate acute radiation. </a:t>
            </a:r>
          </a:p>
          <a:p>
            <a:r>
              <a:rPr lang="en-US" dirty="0" smtClean="0"/>
              <a:t>Half man-made,</a:t>
            </a:r>
            <a:r>
              <a:rPr lang="en-US" baseline="0" dirty="0" smtClean="0"/>
              <a:t> half natural – full body scan ~100Sv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calculate overall risk, most often a linear-quadratic formula is used. The linear-quadratic model is based on chromosomal aberration rates – the linear non-threshold model of cancer induction.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large range of confidence from the NRC and the additional mixed reports from other research institutions concluding that the risk is either higher or lower than the </a:t>
            </a:r>
            <a:r>
              <a:rPr lang="en-US" dirty="0" err="1" smtClean="0"/>
              <a:t>NRC’s</a:t>
            </a:r>
            <a:r>
              <a:rPr lang="en-US" dirty="0" smtClean="0"/>
              <a:t> estimate clearly demonstrates the need for further studies.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FIGURE 2.20 The frequency of chromosomal aberrations (</a:t>
            </a:r>
            <a:r>
              <a:rPr lang="en-US" sz="1200" dirty="0" err="1" smtClean="0"/>
              <a:t>dicentrics</a:t>
            </a:r>
            <a:r>
              <a:rPr lang="en-US" sz="1200" dirty="0" smtClean="0"/>
              <a:t> and rings) is a </a:t>
            </a:r>
            <a:r>
              <a:rPr lang="en-US" sz="1200" dirty="0" err="1" smtClean="0"/>
              <a:t>Iinearquadratic</a:t>
            </a:r>
            <a:r>
              <a:rPr lang="en-US" sz="1200" dirty="0" smtClean="0"/>
              <a:t> function of dose because the aberrations are the consequence of the interaction of two separate breaks. At low doses, both breaks may be caused by the same electron; the probability of an exchange aberration is proportional to dose (D). At higher doses, the two breaks are more likely to be caused by separate electrons. The Q probability of an exchange aberration is proportional to the square of the dose (D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).</a:t>
            </a:r>
          </a:p>
          <a:p>
            <a:r>
              <a:rPr lang="en-US" dirty="0" smtClean="0"/>
              <a:t>Mike Cornforth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2D02F-5813-A842-965D-03CB9C6C36C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99" charset="0"/>
              <a:ea typeface="ＭＳ Ｐゴシック" pitchFamily="-99" charset="-128"/>
              <a:cs typeface="ＭＳ Ｐゴシック" pitchFamily="-99" charset="-128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87B2D-B436-FD4D-8F64-F9368C13B2EE}" type="slidenum">
              <a:rPr lang="en-US">
                <a:latin typeface="Arial" pitchFamily="-99" charset="0"/>
                <a:ea typeface="ＭＳ Ｐゴシック" pitchFamily="-99" charset="-128"/>
                <a:cs typeface="ＭＳ Ｐゴシック" pitchFamily="-99" charset="-128"/>
              </a:rPr>
              <a:pPr/>
              <a:t>21</a:t>
            </a:fld>
            <a:endParaRPr lang="en-US">
              <a:latin typeface="Arial" pitchFamily="-99" charset="0"/>
              <a:ea typeface="ＭＳ Ｐゴシック" pitchFamily="-99" charset="-128"/>
              <a:cs typeface="ＭＳ Ｐゴシック" pitchFamily="-9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21EB7-7936-D844-959A-EEBF31A3CEC3}" type="slidenum">
              <a:rPr lang="en-US">
                <a:latin typeface="Arial" pitchFamily="-99" charset="0"/>
                <a:ea typeface="ＭＳ Ｐゴシック" pitchFamily="-99" charset="-128"/>
                <a:cs typeface="ＭＳ Ｐゴシック" pitchFamily="-99" charset="-128"/>
              </a:rPr>
              <a:pPr/>
              <a:t>22</a:t>
            </a:fld>
            <a:endParaRPr lang="en-US">
              <a:latin typeface="Arial" pitchFamily="-99" charset="0"/>
              <a:ea typeface="ＭＳ Ｐゴシック" pitchFamily="-99" charset="-128"/>
              <a:cs typeface="ＭＳ Ｐゴシック" pitchFamily="-99" charset="-128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-99" charset="0"/>
                <a:ea typeface="ＭＳ Ｐゴシック" pitchFamily="-99" charset="-128"/>
                <a:cs typeface="ＭＳ Ｐゴシック" pitchFamily="-99" charset="-128"/>
              </a:rPr>
              <a:t>Never with doses over 10 Gy for stomach cancer (8)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D0A3-FE15-444F-8969-1CC02547D06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BCB4-F42C-554E-8AF4-CF8BA37F2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png"/><Relationship Id="rId5" Type="http://schemas.openxmlformats.org/officeDocument/2006/relationships/oleObject" Target="???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oleObject" Target="???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g-woloschak:Documents:Lab_work:Committee_meeting_2016.docx!OLE_LINK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0177"/>
            <a:ext cx="7772400" cy="2090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cancer associated dose and dose rate effectiveness factor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 </a:t>
            </a:r>
            <a:r>
              <a:rPr lang="en-US" dirty="0" err="1" smtClean="0"/>
              <a:t>Zander</a:t>
            </a:r>
            <a:endParaRPr lang="en-US" dirty="0" smtClean="0"/>
          </a:p>
          <a:p>
            <a:r>
              <a:rPr lang="en-US" dirty="0" smtClean="0"/>
              <a:t>December 15, 2016</a:t>
            </a:r>
          </a:p>
          <a:p>
            <a:r>
              <a:rPr lang="en-US" dirty="0" smtClean="0"/>
              <a:t>Committee Meeting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findings to date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7895" y="1527337"/>
          <a:ext cx="7963992" cy="553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49"/>
                <a:gridCol w="3969951"/>
                <a:gridCol w="2500792"/>
              </a:tblGrid>
              <a:tr h="7533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r>
                        <a:rPr lang="en-US" sz="2400" baseline="0" dirty="0" smtClean="0"/>
                        <a:t>s of studies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 source</a:t>
                      </a:r>
                      <a:r>
                        <a:rPr lang="en-US" sz="2400" baseline="0" dirty="0" smtClean="0"/>
                        <a:t> of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 findings</a:t>
                      </a:r>
                      <a:endParaRPr lang="en-US" sz="2400" dirty="0"/>
                    </a:p>
                  </a:txBody>
                  <a:tcPr/>
                </a:tc>
              </a:tr>
              <a:tr h="1237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1355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ERA</a:t>
                      </a:r>
                    </a:p>
                    <a:p>
                      <a:r>
                        <a:rPr lang="en-US" sz="1900" dirty="0" smtClean="0"/>
                        <a:t>Janus</a:t>
                      </a:r>
                    </a:p>
                    <a:p>
                      <a:r>
                        <a:rPr lang="en-US" sz="1900" dirty="0" smtClean="0"/>
                        <a:t>Lovelace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1544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Atomic bomb</a:t>
                      </a:r>
                      <a:r>
                        <a:rPr lang="en-US" sz="1900" baseline="0" dirty="0" smtClean="0"/>
                        <a:t> survivors</a:t>
                      </a:r>
                    </a:p>
                    <a:p>
                      <a:r>
                        <a:rPr lang="en-US" sz="1900" dirty="0" smtClean="0"/>
                        <a:t>Uranium miners</a:t>
                      </a:r>
                    </a:p>
                    <a:p>
                      <a:r>
                        <a:rPr lang="en-US" sz="1900" dirty="0" smtClean="0"/>
                        <a:t>US</a:t>
                      </a:r>
                      <a:r>
                        <a:rPr lang="en-US" sz="1900" baseline="0" dirty="0" smtClean="0"/>
                        <a:t> nuclear tests</a:t>
                      </a:r>
                    </a:p>
                    <a:p>
                      <a:r>
                        <a:rPr lang="en-US" sz="1900" baseline="0" dirty="0" err="1" smtClean="0"/>
                        <a:t>Chornobyl</a:t>
                      </a:r>
                      <a:endParaRPr lang="en-US" sz="1900" baseline="0" dirty="0" smtClean="0"/>
                    </a:p>
                    <a:p>
                      <a:r>
                        <a:rPr lang="en-US" sz="1900" baseline="0" dirty="0" smtClean="0"/>
                        <a:t>Thyroid cancer after external radiation</a:t>
                      </a:r>
                    </a:p>
                    <a:p>
                      <a:r>
                        <a:rPr lang="en-US" sz="1900" baseline="0" dirty="0" smtClean="0"/>
                        <a:t>Nuclear industry workers</a:t>
                      </a:r>
                    </a:p>
                    <a:p>
                      <a:r>
                        <a:rPr lang="en-US" sz="1900" baseline="0" smtClean="0"/>
                        <a:t>Medical personnel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110" y="2580999"/>
            <a:ext cx="1300205" cy="59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20135" y="3637038"/>
            <a:ext cx="1128369" cy="118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17895" y="5213014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70295" y="5365414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922695" y="5517814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128753" y="5670214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27495" y="5160758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81153" y="5822614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379895" y="5384710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32295" y="5537110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684695" y="5689510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Dose and Dose Rate Effectiveness Factor (DDREF)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1810"/>
            <a:ext cx="9144000" cy="50861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DDREF quantifies the fold change in risk between acute and protracted radiation exposures.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412" dirty="0" smtClean="0"/>
          </a:p>
          <a:p>
            <a:r>
              <a:rPr lang="en-US" dirty="0" smtClean="0"/>
              <a:t>The latest report from the United States Nuclear Regulatory Commission (NRC) used a linear-quadratic statistical model of atomic bomb survivor data to estimate a 3-12% increase in lethal cancer cases per </a:t>
            </a:r>
            <a:r>
              <a:rPr lang="en-US" dirty="0" err="1" smtClean="0"/>
              <a:t>Sievert</a:t>
            </a:r>
            <a:r>
              <a:rPr lang="en-US" dirty="0" smtClean="0"/>
              <a:t> of low dose rate or protracted ionizing radiation. </a:t>
            </a:r>
          </a:p>
          <a:p>
            <a:endParaRPr lang="en-US" dirty="0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508199" y="2814419"/>
          <a:ext cx="3617913" cy="1247775"/>
        </p:xfrm>
        <a:graphic>
          <a:graphicData uri="http://schemas.openxmlformats.org/presentationml/2006/ole">
            <p:oleObj spid="_x0000_s15363" name="Equation" r:id="rId4" imgW="17145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44" y="1417638"/>
            <a:ext cx="5743792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23939" y="2574163"/>
          <a:ext cx="3183535" cy="2351850"/>
        </p:xfrm>
        <a:graphic>
          <a:graphicData uri="http://schemas.openxmlformats.org/presentationml/2006/ole">
            <p:oleObj spid="_x0000_s50178" name="Document" r:id="rId5" imgW="1752600" imgH="12954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DDREF estimates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89250"/>
          <a:ext cx="8229600" cy="46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23"/>
                <a:gridCol w="3486177"/>
              </a:tblGrid>
              <a:tr h="3740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Research Institution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DDREF Value</a:t>
                      </a:r>
                      <a:endParaRPr lang="en-US" sz="2400" dirty="0"/>
                    </a:p>
                  </a:txBody>
                  <a:tcPr/>
                </a:tc>
              </a:tr>
              <a:tr h="673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United</a:t>
                      </a:r>
                      <a:r>
                        <a:rPr lang="en-US" sz="2400" baseline="0" dirty="0" smtClean="0"/>
                        <a:t> States Nuclear Research Commission (NRC)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</a:t>
                      </a:r>
                      <a:endParaRPr lang="en-US" sz="2400" dirty="0"/>
                    </a:p>
                  </a:txBody>
                  <a:tcPr/>
                </a:tc>
              </a:tr>
              <a:tr h="97249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United Nations Scientific Committee on the Effects of Atomic Radiation (UNSCEAR)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1.2-2.85 (2006)</a:t>
                      </a:r>
                    </a:p>
                    <a:p>
                      <a:r>
                        <a:rPr lang="en-US" sz="2400" dirty="0" smtClean="0"/>
                        <a:t>NA</a:t>
                      </a:r>
                      <a:r>
                        <a:rPr lang="en-US" sz="2400" baseline="0" dirty="0" smtClean="0"/>
                        <a:t> (2012)</a:t>
                      </a:r>
                      <a:endParaRPr lang="en-US" sz="2400" dirty="0"/>
                    </a:p>
                  </a:txBody>
                  <a:tcPr/>
                </a:tc>
              </a:tr>
              <a:tr h="3740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French Academy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Very high</a:t>
                      </a:r>
                      <a:endParaRPr lang="en-US" sz="2400" dirty="0"/>
                    </a:p>
                  </a:txBody>
                  <a:tcPr/>
                </a:tc>
              </a:tr>
              <a:tr h="673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International Commission</a:t>
                      </a:r>
                      <a:r>
                        <a:rPr lang="en-US" sz="2400" baseline="0" dirty="0" smtClean="0"/>
                        <a:t> on Radiological Protection (ICRP)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</a:tr>
              <a:tr h="9083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National Council on Radiation Protection (NCRP)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2.0-10.0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 Tissue Archive</a:t>
            </a:r>
            <a:endParaRPr lang="en-US" dirty="0"/>
          </a:p>
        </p:txBody>
      </p:sp>
      <p:pic>
        <p:nvPicPr>
          <p:cNvPr id="4" name="Content Placeholder 3" descr="Screen Shot 2016-11-22 at 5.17.2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5" r="-1576"/>
          <a:stretch>
            <a:fillRect/>
          </a:stretch>
        </p:blipFill>
        <p:spPr>
          <a:xfrm>
            <a:off x="457200" y="1204747"/>
            <a:ext cx="8229600" cy="5621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Biological Effects of Ionizing Radiation (BEIR VII) underestimates DDREF</a:t>
            </a:r>
            <a:endParaRPr lang="en-US" dirty="0"/>
          </a:p>
        </p:txBody>
      </p:sp>
      <p:pic>
        <p:nvPicPr>
          <p:cNvPr id="5" name="Picture 4" descr="Macintosh HD:Users:benjaminhaley:Dropbox:Ben:paper fig 7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a14="http://schemas.microsoft.com/office/drawing/2010/main" xmlns:pic="http://schemas.openxmlformats.org/drawingml/2006/picture" xmlns:a="http://schemas.openxmlformats.org/drawingml/2006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r="http://schemas.openxmlformats.org/officeDocument/2006/relationships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="http://schemas.openxmlformats.org/presentationml/2006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858189" y="1657892"/>
            <a:ext cx="7296534" cy="513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BEIR VII cancer associated DDREF</a:t>
            </a:r>
            <a:endParaRPr lang="en-US" dirty="0"/>
          </a:p>
        </p:txBody>
      </p:sp>
      <p:pic>
        <p:nvPicPr>
          <p:cNvPr id="4" name="Content Placeholder 3" descr="Screen Shot 2016-11-22 at 6.03.1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580" r="-575"/>
          <a:stretch>
            <a:fillRect/>
          </a:stretch>
        </p:blipFill>
        <p:spPr>
          <a:xfrm>
            <a:off x="858188" y="1600200"/>
            <a:ext cx="7287615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research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Hypothesis: DDREF estimates can be improved through rigorous statistical modeling with large data sets that include low and high dose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Aim 1: Calculate DDREF using cancer associated terminal endpoints from mice treated with varying radiation exposures.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Aim 2: Determine if </a:t>
            </a:r>
            <a:r>
              <a:rPr lang="en-US" dirty="0" err="1" smtClean="0"/>
              <a:t>harderian</a:t>
            </a:r>
            <a:r>
              <a:rPr lang="en-US" dirty="0" smtClean="0"/>
              <a:t> gland cancer formation in response to radiation exposure is a proper representation for other cancer models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3r:g3vjchbj1mg_xwrrdk1pfmhc0000gn:T:DMDB01DEEEE-4E24-4D6C-A6DA-E240DF1E5C47:beir_pdf__page_274_of_423_.png"/>
          <p:cNvPicPr/>
          <p:nvPr/>
        </p:nvPicPr>
        <p:blipFill>
          <a:blip r:embed="rId3">
            <a:extLst>
              <a:ext uri="{28A0092B-C50C-407E-A947-70E740481C1C}">
                <a14:useLocalDpi xmlns:p="http://schemas.openxmlformats.org/presentationml/2006/main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9048"/>
            <a:ext cx="4052942" cy="247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52115" y="2669047"/>
            <a:ext cx="3891885" cy="2479277"/>
          </a:xfrm>
          <a:prstGeom prst="rect">
            <a:avLst/>
          </a:prstGeom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719763" y="4329113"/>
          <a:ext cx="3429000" cy="2535237"/>
        </p:xfrm>
        <a:graphic>
          <a:graphicData uri="http://schemas.openxmlformats.org/presentationml/2006/ole">
            <p:oleObj spid="_x0000_s23554" name="Document" r:id="rId5" imgW="1752600" imgH="12954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Users:benjaminhaley:Dropbox:Ben:paper fig 2.png"/>
          <p:cNvPicPr/>
          <p:nvPr/>
        </p:nvPicPr>
        <p:blipFill>
          <a:blip r:embed="rId2">
            <a:extLst>
              <a:ext uri="{28A0092B-C50C-407E-A947-70E740481C1C}">
                <a14:useLocalDpi xmlns:p="http://schemas.openxmlformats.org/presentationml/2006/main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470"/>
            <a:ext cx="71628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onizing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" y="1600200"/>
            <a:ext cx="8229600" cy="5023980"/>
          </a:xfrm>
        </p:spPr>
        <p:txBody>
          <a:bodyPr>
            <a:normAutofit/>
          </a:bodyPr>
          <a:lstStyle/>
          <a:p>
            <a:r>
              <a:rPr lang="en-US" dirty="0" smtClean="0"/>
              <a:t>Excitation of electrons </a:t>
            </a:r>
          </a:p>
          <a:p>
            <a:r>
              <a:rPr lang="en-US" dirty="0" smtClean="0"/>
              <a:t>Photon energy  &gt; 124eV</a:t>
            </a:r>
          </a:p>
          <a:p>
            <a:r>
              <a:rPr lang="en-US" dirty="0" smtClean="0"/>
              <a:t>Wavelength       &lt;  10</a:t>
            </a:r>
            <a:r>
              <a:rPr lang="en-US" baseline="30000" dirty="0" smtClean="0"/>
              <a:t>-6</a:t>
            </a:r>
            <a:r>
              <a:rPr lang="en-US" dirty="0" smtClean="0"/>
              <a:t> cm 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inear energy transfer (LET) – energy transferred per unit length</a:t>
            </a:r>
          </a:p>
          <a:p>
            <a:pPr lvl="1"/>
            <a:r>
              <a:rPr lang="en-US" dirty="0" smtClean="0"/>
              <a:t>High LET – alpha particles, beta particles,  neutrons</a:t>
            </a:r>
          </a:p>
          <a:p>
            <a:pPr lvl="1"/>
            <a:r>
              <a:rPr lang="en-US" dirty="0" smtClean="0"/>
              <a:t>Low LET – x-rays, gamma rays</a:t>
            </a:r>
            <a:endParaRPr 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2579" y="1377107"/>
            <a:ext cx="4098264" cy="227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8637" y="2190749"/>
          <a:ext cx="8907921" cy="3283638"/>
        </p:xfrm>
        <a:graphic>
          <a:graphicData uri="http://schemas.openxmlformats.org/presentationml/2006/ole">
            <p:oleObj spid="_x0000_s24578" name="Document" r:id="rId3" imgW="6718300" imgH="24765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99" charset="-128"/>
                <a:cs typeface="ＭＳ Ｐゴシック" pitchFamily="-99" charset="-128"/>
              </a:rPr>
              <a:t>Summary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ea typeface="ＭＳ Ｐゴシック" pitchFamily="-99" charset="-128"/>
                <a:cs typeface="ＭＳ Ｐゴシック" pitchFamily="-99" charset="-128"/>
              </a:rPr>
              <a:t>A variety of human populations have been used to estimate cancer risks from radiation exposure.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ea typeface="ＭＳ Ｐゴシック" pitchFamily="-99" charset="-128"/>
                <a:cs typeface="ＭＳ Ｐゴシック" pitchFamily="-99" charset="-128"/>
              </a:rPr>
              <a:t>Risks are age-dependent at the time of exposure and dose- and dose-rate dependent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ea typeface="ＭＳ Ｐゴシック" pitchFamily="-99" charset="-128"/>
                <a:cs typeface="ＭＳ Ｐゴシック" pitchFamily="-99" charset="-128"/>
              </a:rPr>
              <a:t>Radiation has been associated with the development of some secondary malignancies in the field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ea typeface="ＭＳ Ｐゴシック" pitchFamily="-99" charset="-128"/>
                <a:cs typeface="ＭＳ Ｐゴシック" pitchFamily="-99" charset="-128"/>
              </a:rPr>
              <a:t>A variety of different national and international agencies are charged with assessing the risks of radiation exposure as they relate to cancer induction.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ea typeface="ＭＳ Ｐゴシック" pitchFamily="-99" charset="-128"/>
              <a:cs typeface="ＭＳ Ｐゴシック" pitchFamily="-99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ea typeface="ＭＳ Ｐゴシック" pitchFamily="-99" charset="-128"/>
              <a:cs typeface="ＭＳ Ｐゴシック" pitchFamily="-99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620000" cy="72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/>
            <a:r>
              <a:rPr lang="en-US" u="sng" dirty="0">
                <a:solidFill>
                  <a:srgbClr val="000000"/>
                </a:solidFill>
              </a:rPr>
              <a:t>Major Human Population Exposures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1.	Japanese A-bomb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-  very important group for risk estimates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-  120,000 people followed long term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-  registry of exposures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no + </a:t>
            </a:r>
            <a:r>
              <a:rPr lang="en-US" dirty="0" err="1">
                <a:solidFill>
                  <a:srgbClr val="000000"/>
                </a:solidFill>
              </a:rPr>
              <a:t>γ</a:t>
            </a:r>
            <a:r>
              <a:rPr lang="en-US" dirty="0">
                <a:solidFill>
                  <a:srgbClr val="000000"/>
                </a:solidFill>
              </a:rPr>
              <a:t>-rays </a:t>
            </a:r>
            <a:r>
              <a:rPr lang="en-US" dirty="0" err="1">
                <a:solidFill>
                  <a:srgbClr val="000000"/>
                </a:solidFill>
                <a:sym typeface="Wingdings" pitchFamily="-99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precise </a:t>
            </a:r>
            <a:r>
              <a:rPr lang="en-US" dirty="0" err="1">
                <a:solidFill>
                  <a:srgbClr val="000000"/>
                </a:solidFill>
              </a:rPr>
              <a:t>dosimetry</a:t>
            </a:r>
            <a:r>
              <a:rPr lang="en-US" dirty="0">
                <a:solidFill>
                  <a:srgbClr val="000000"/>
                </a:solidFill>
              </a:rPr>
              <a:t> gave rise to ↑ risk estimates of cancer</a:t>
            </a:r>
          </a:p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2.	</a:t>
            </a:r>
            <a:r>
              <a:rPr lang="en-US" b="1" dirty="0" err="1">
                <a:solidFill>
                  <a:srgbClr val="000000"/>
                </a:solidFill>
              </a:rPr>
              <a:t>Alkylosing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Spondylitis</a:t>
            </a:r>
            <a:endParaRPr lang="en-US" b="1" dirty="0">
              <a:solidFill>
                <a:srgbClr val="000000"/>
              </a:solidFill>
            </a:endParaRP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-  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-radiotherapy to spine--↑ leukemia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-Radium salt injections—bone tumors</a:t>
            </a:r>
          </a:p>
          <a:p>
            <a:pPr marL="342900" indent="-342900">
              <a:buFontTx/>
              <a:buAutoNum type="arabicPeriod" startAt="3"/>
            </a:pPr>
            <a:r>
              <a:rPr lang="en-US" b="1" dirty="0">
                <a:solidFill>
                  <a:srgbClr val="000000"/>
                </a:solidFill>
              </a:rPr>
              <a:t>Thymus enlargement radiotherapy </a:t>
            </a:r>
            <a:r>
              <a:rPr lang="en-US" dirty="0">
                <a:solidFill>
                  <a:srgbClr val="000000"/>
                </a:solidFill>
              </a:rPr>
              <a:t>– radiotherapy lead to ↑ thyroid cancer</a:t>
            </a:r>
          </a:p>
          <a:p>
            <a:pPr marL="342900" indent="-342900">
              <a:buFontTx/>
              <a:buAutoNum type="arabicPeriod" startAt="3"/>
            </a:pPr>
            <a:r>
              <a:rPr lang="en-US" b="1" dirty="0">
                <a:solidFill>
                  <a:srgbClr val="000000"/>
                </a:solidFill>
              </a:rPr>
              <a:t>Radiotherapy for adenoids, tonsils</a:t>
            </a:r>
            <a:r>
              <a:rPr lang="en-US" dirty="0">
                <a:solidFill>
                  <a:srgbClr val="000000"/>
                </a:solidFill>
              </a:rPr>
              <a:t>—thyroid cancer</a:t>
            </a:r>
          </a:p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5.  </a:t>
            </a:r>
            <a:r>
              <a:rPr lang="en-US" b="1" dirty="0" err="1">
                <a:solidFill>
                  <a:srgbClr val="000000"/>
                </a:solidFill>
              </a:rPr>
              <a:t>Tinea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capitis</a:t>
            </a:r>
            <a:r>
              <a:rPr lang="en-US" b="1" dirty="0">
                <a:solidFill>
                  <a:srgbClr val="000000"/>
                </a:solidFill>
              </a:rPr>
              <a:t> (immigrants from N. Africa to Israel)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-  x-ray treatment of scalp for fungus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  <a:sym typeface="Wingdings" pitchFamily="-99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thyroid cancer 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  <a:sym typeface="Wingdings" pitchFamily="-99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skin cancer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Also had </a:t>
            </a:r>
            <a:r>
              <a:rPr lang="en-US" dirty="0" err="1">
                <a:solidFill>
                  <a:srgbClr val="000000"/>
                </a:solidFill>
              </a:rPr>
              <a:t>meningiomas</a:t>
            </a:r>
            <a:r>
              <a:rPr lang="en-US" dirty="0">
                <a:solidFill>
                  <a:srgbClr val="000000"/>
                </a:solidFill>
              </a:rPr>
              <a:t>, other brain tumors, leukemia, salivary gland tumors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American experience had lower incidence of tumors:  thyroid, skin</a:t>
            </a:r>
          </a:p>
          <a:p>
            <a:pPr marL="342900" indent="-342900">
              <a:buFontTx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Fluoroscopy of TB patients </a:t>
            </a:r>
            <a:r>
              <a:rPr lang="en-US" dirty="0">
                <a:solidFill>
                  <a:srgbClr val="000000"/>
                </a:solidFill>
              </a:rPr>
              <a:t>- ↑ breast cancer</a:t>
            </a:r>
          </a:p>
          <a:p>
            <a:pPr marL="342900" indent="-342900">
              <a:buFontTx/>
              <a:buAutoNum type="arabicPeriod" startAt="6"/>
            </a:pPr>
            <a:r>
              <a:rPr lang="en-US" b="1" dirty="0" err="1">
                <a:solidFill>
                  <a:srgbClr val="000000"/>
                </a:solidFill>
              </a:rPr>
              <a:t>Thorotrast</a:t>
            </a:r>
            <a:r>
              <a:rPr lang="en-US" b="1" dirty="0">
                <a:solidFill>
                  <a:srgbClr val="000000"/>
                </a:solidFill>
              </a:rPr>
              <a:t> patients-</a:t>
            </a:r>
            <a:r>
              <a:rPr lang="en-US" dirty="0">
                <a:solidFill>
                  <a:srgbClr val="000000"/>
                </a:solidFill>
              </a:rPr>
              <a:t>-Liver tumors</a:t>
            </a:r>
          </a:p>
          <a:p>
            <a:pPr marL="342900" indent="-342900"/>
            <a:r>
              <a:rPr lang="en-US" dirty="0" err="1">
                <a:solidFill>
                  <a:srgbClr val="000000"/>
                </a:solidFill>
              </a:rPr>
              <a:t>Thorotrast</a:t>
            </a:r>
            <a:r>
              <a:rPr lang="en-US" dirty="0">
                <a:solidFill>
                  <a:srgbClr val="000000"/>
                </a:solidFill>
              </a:rPr>
              <a:t> (contrast material for x-rays) – radioactive Thorium </a:t>
            </a:r>
            <a:r>
              <a:rPr lang="en-US" dirty="0" err="1">
                <a:solidFill>
                  <a:srgbClr val="000000"/>
                </a:solidFill>
              </a:rPr>
              <a:t>α</a:t>
            </a:r>
            <a:r>
              <a:rPr lang="en-US" dirty="0">
                <a:solidFill>
                  <a:srgbClr val="000000"/>
                </a:solidFill>
              </a:rPr>
              <a:t>-particles</a:t>
            </a:r>
          </a:p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8.  Peptic ulcer</a:t>
            </a:r>
            <a:r>
              <a:rPr lang="en-US" dirty="0">
                <a:solidFill>
                  <a:srgbClr val="000000"/>
                </a:solidFill>
              </a:rPr>
              <a:t>—patients irradiated for peptic ulcer, higher risk for stomach cancer in those getting &lt;10Gy</a:t>
            </a: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5"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ionizing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9044"/>
            <a:ext cx="8229600" cy="2042170"/>
          </a:xfrm>
        </p:spPr>
        <p:txBody>
          <a:bodyPr/>
          <a:lstStyle/>
          <a:p>
            <a:r>
              <a:rPr lang="en-US" dirty="0" smtClean="0"/>
              <a:t>Particulate – protons, neutrons, electrons, alpha and beta particles</a:t>
            </a:r>
          </a:p>
          <a:p>
            <a:r>
              <a:rPr lang="en-US" dirty="0" smtClean="0"/>
              <a:t>Electromagnetic – gamma rays and x-rays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6596" y="1600200"/>
            <a:ext cx="4846406" cy="26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Ionizing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752" y="1383316"/>
            <a:ext cx="4545737" cy="5440362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Indirect action </a:t>
            </a:r>
            <a:r>
              <a:rPr lang="en-US" dirty="0" smtClean="0"/>
              <a:t>– photon comes into contact with water molecule and creates hydroxyl intermediate that then damages DNA (neutrons, gamma-rays, x-rays)</a:t>
            </a:r>
          </a:p>
          <a:p>
            <a:r>
              <a:rPr lang="en-US" b="1" dirty="0" smtClean="0"/>
              <a:t>Direct action </a:t>
            </a:r>
            <a:r>
              <a:rPr lang="en-US" dirty="0" smtClean="0"/>
              <a:t>– photon directly damages DNA (alpha and beta particles, protons, electrons)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60" y="1417638"/>
            <a:ext cx="40767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Radiation Injury</a:t>
            </a:r>
            <a:endParaRPr lang="en-US" dirty="0"/>
          </a:p>
        </p:txBody>
      </p:sp>
      <p:pic>
        <p:nvPicPr>
          <p:cNvPr id="5" name="Picture 2" descr="fig8-13"/>
          <p:cNvPicPr>
            <a:picLocks noChangeAspect="1" noChangeArrowheads="1"/>
          </p:cNvPicPr>
          <p:nvPr/>
        </p:nvPicPr>
        <p:blipFill>
          <a:blip r:embed="rId2">
            <a:lum bright="-12000" contrast="36000"/>
          </a:blip>
          <a:srcRect/>
          <a:stretch>
            <a:fillRect/>
          </a:stretch>
        </p:blipFill>
        <p:spPr bwMode="auto">
          <a:xfrm>
            <a:off x="2365674" y="1417638"/>
            <a:ext cx="4668838" cy="574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Radiation induced chromosomal aberrations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965" y="2919494"/>
            <a:ext cx="2282533" cy="26385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 damage</a:t>
            </a:r>
          </a:p>
          <a:p>
            <a:r>
              <a:rPr lang="en-US" dirty="0" err="1" smtClean="0"/>
              <a:t>ssb</a:t>
            </a:r>
            <a:endParaRPr lang="en-US" dirty="0" smtClean="0"/>
          </a:p>
          <a:p>
            <a:r>
              <a:rPr lang="en-US" dirty="0" err="1" smtClean="0"/>
              <a:t>dsb</a:t>
            </a:r>
            <a:endParaRPr lang="en-US" dirty="0" smtClean="0"/>
          </a:p>
          <a:p>
            <a:r>
              <a:rPr lang="en-US" dirty="0" err="1" smtClean="0"/>
              <a:t>mds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546" y="1698949"/>
            <a:ext cx="6655502" cy="497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Radiation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508691" y="1514395"/>
          <a:ext cx="8038869" cy="261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89"/>
                <a:gridCol w="944008"/>
                <a:gridCol w="1699213"/>
                <a:gridCol w="3810359"/>
              </a:tblGrid>
              <a:tr h="5994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Quantity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 Unit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Relationship</a:t>
                      </a:r>
                      <a:r>
                        <a:rPr lang="en-US" sz="2400" baseline="0" dirty="0" smtClean="0"/>
                        <a:t> between units</a:t>
                      </a:r>
                      <a:endParaRPr lang="en-US" sz="2400" dirty="0"/>
                    </a:p>
                  </a:txBody>
                  <a:tcPr marL="44873" marR="44873"/>
                </a:tc>
              </a:tr>
              <a:tr h="607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Absorbed dose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Rad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Gray (</a:t>
                      </a:r>
                      <a:r>
                        <a:rPr lang="en-US" sz="2400" dirty="0" err="1" smtClean="0"/>
                        <a:t>Gy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Gy</a:t>
                      </a:r>
                      <a:r>
                        <a:rPr lang="en-US" sz="2400" baseline="0" dirty="0" smtClean="0"/>
                        <a:t> = 100 </a:t>
                      </a:r>
                      <a:r>
                        <a:rPr lang="en-US" sz="2400" baseline="0" dirty="0" err="1" smtClean="0"/>
                        <a:t>rad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1 </a:t>
                      </a:r>
                      <a:r>
                        <a:rPr lang="en-US" sz="2400" baseline="0" dirty="0" err="1" smtClean="0"/>
                        <a:t>Gy</a:t>
                      </a:r>
                      <a:r>
                        <a:rPr lang="en-US" sz="2400" baseline="0" dirty="0" smtClean="0"/>
                        <a:t> = 1 </a:t>
                      </a:r>
                      <a:r>
                        <a:rPr lang="en-US" sz="2400" baseline="0" dirty="0" err="1" smtClean="0"/>
                        <a:t>Sv</a:t>
                      </a:r>
                      <a:endParaRPr lang="en-US" sz="2400" dirty="0"/>
                    </a:p>
                  </a:txBody>
                  <a:tcPr marL="44873" marR="44873"/>
                </a:tc>
              </a:tr>
              <a:tr h="607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Equivalent dose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Sievert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Sv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en-US" sz="2400" dirty="0" err="1" smtClean="0"/>
                        <a:t>Sv</a:t>
                      </a:r>
                      <a:r>
                        <a:rPr lang="en-US" sz="2400" dirty="0" smtClean="0"/>
                        <a:t> = 100 </a:t>
                      </a:r>
                      <a:r>
                        <a:rPr lang="en-US" sz="2400" dirty="0" err="1" smtClean="0"/>
                        <a:t>rem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1 </a:t>
                      </a:r>
                      <a:r>
                        <a:rPr lang="en-US" sz="2400" dirty="0" err="1" smtClean="0"/>
                        <a:t>rem</a:t>
                      </a:r>
                      <a:r>
                        <a:rPr lang="en-US" sz="2400" dirty="0" smtClean="0"/>
                        <a:t> = 1 </a:t>
                      </a:r>
                      <a:r>
                        <a:rPr lang="en-US" sz="2400" dirty="0" err="1" smtClean="0"/>
                        <a:t>rad</a:t>
                      </a:r>
                      <a:r>
                        <a:rPr lang="en-US" sz="2400" dirty="0" smtClean="0"/>
                        <a:t> * RBE</a:t>
                      </a:r>
                      <a:r>
                        <a:rPr lang="en-US" sz="2400" baseline="0" dirty="0" smtClean="0"/>
                        <a:t> (relative biological effectiveness)</a:t>
                      </a:r>
                      <a:endParaRPr lang="en-US" sz="2400" dirty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6004" y="4324593"/>
            <a:ext cx="7661264" cy="2454036"/>
          </a:xfrm>
        </p:spPr>
        <p:txBody>
          <a:bodyPr>
            <a:normAutofit/>
          </a:bodyPr>
          <a:lstStyle/>
          <a:p>
            <a:r>
              <a:rPr lang="en-US" dirty="0" smtClean="0"/>
              <a:t>Gray equals </a:t>
            </a:r>
            <a:r>
              <a:rPr lang="en-US" dirty="0">
                <a:ea typeface="ＭＳ Ｐゴシック" pitchFamily="-99" charset="-128"/>
                <a:cs typeface="ＭＳ Ｐゴシック" pitchFamily="-99" charset="-128"/>
              </a:rPr>
              <a:t>1 joule of radiation energy per kg of material</a:t>
            </a:r>
            <a:endParaRPr lang="en-US" dirty="0" smtClean="0"/>
          </a:p>
          <a:p>
            <a:r>
              <a:rPr lang="en-US" dirty="0" smtClean="0"/>
              <a:t>Equivalent dose is modified from absorbed dose based on radiation types, dose rate, tissue weighting factors, etc.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radiation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2253"/>
          </a:xfrm>
        </p:spPr>
        <p:txBody>
          <a:bodyPr>
            <a:normAutofit/>
          </a:bodyPr>
          <a:lstStyle/>
          <a:p>
            <a:r>
              <a:rPr lang="en-US" sz="2400" smtClean="0"/>
              <a:t>Background levels of radiation every single day, typically less than 20 mSv at a time, accumulating to a few hundred mSv in a lifetime. 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endParaRPr lang="en-US" sz="2400" dirty="0"/>
          </a:p>
        </p:txBody>
      </p:sp>
      <p:pic>
        <p:nvPicPr>
          <p:cNvPr id="4" name="Picture 3" descr="Source_of_radiati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97709" y="3205953"/>
            <a:ext cx="5551367" cy="3043684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14873" y="3744290"/>
            <a:ext cx="131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Man-made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06060" y="3744290"/>
            <a:ext cx="131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Natural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radiation studies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7895" y="1527337"/>
          <a:ext cx="8068904" cy="48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128"/>
                <a:gridCol w="2711876"/>
                <a:gridCol w="3142900"/>
              </a:tblGrid>
              <a:tr h="7533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r>
                        <a:rPr lang="en-US" sz="2400" baseline="0" dirty="0" smtClean="0"/>
                        <a:t>s of studies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/>
                </a:tc>
              </a:tr>
              <a:tr h="1237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Controlled experiment</a:t>
                      </a:r>
                    </a:p>
                    <a:p>
                      <a:r>
                        <a:rPr lang="en-US" sz="1900" dirty="0" smtClean="0"/>
                        <a:t>Economically advantageous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Not as</a:t>
                      </a:r>
                      <a:r>
                        <a:rPr lang="en-US" sz="1900" baseline="0" dirty="0" smtClean="0"/>
                        <a:t> physiologically accurate </a:t>
                      </a:r>
                      <a:endParaRPr lang="en-US" sz="1900" dirty="0"/>
                    </a:p>
                  </a:txBody>
                  <a:tcPr/>
                </a:tc>
              </a:tr>
              <a:tr h="1355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Controlled experiment</a:t>
                      </a:r>
                    </a:p>
                    <a:p>
                      <a:r>
                        <a:rPr lang="en-US" sz="1900" dirty="0" smtClean="0"/>
                        <a:t>Varying doses</a:t>
                      </a:r>
                    </a:p>
                    <a:p>
                      <a:r>
                        <a:rPr lang="en-US" sz="1900" dirty="0" smtClean="0"/>
                        <a:t>Varying dose</a:t>
                      </a:r>
                      <a:r>
                        <a:rPr lang="en-US" sz="1900" baseline="0" dirty="0" smtClean="0"/>
                        <a:t> rates</a:t>
                      </a:r>
                    </a:p>
                    <a:p>
                      <a:r>
                        <a:rPr lang="en-US" sz="1900" baseline="0" dirty="0" smtClean="0"/>
                        <a:t>Can test multiple species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Not species</a:t>
                      </a:r>
                      <a:r>
                        <a:rPr lang="en-US" sz="1900" baseline="0" dirty="0" smtClean="0"/>
                        <a:t> of interest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</a:tr>
              <a:tr h="1544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Species of interest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Confounding</a:t>
                      </a:r>
                      <a:r>
                        <a:rPr lang="en-US" sz="1900" baseline="0" dirty="0" smtClean="0"/>
                        <a:t> factors</a:t>
                      </a:r>
                      <a:endParaRPr lang="en-US" sz="1900" dirty="0" smtClean="0"/>
                    </a:p>
                    <a:p>
                      <a:r>
                        <a:rPr lang="en-US" sz="1900" dirty="0" smtClean="0"/>
                        <a:t>Lack of diversity in population</a:t>
                      </a:r>
                    </a:p>
                    <a:p>
                      <a:r>
                        <a:rPr lang="en-US" sz="1900" dirty="0" smtClean="0"/>
                        <a:t>Low numbers</a:t>
                      </a:r>
                    </a:p>
                    <a:p>
                      <a:r>
                        <a:rPr lang="en-US" sz="1900" dirty="0" smtClean="0"/>
                        <a:t>Mostly</a:t>
                      </a:r>
                      <a:r>
                        <a:rPr lang="en-US" sz="1900" baseline="0" dirty="0" smtClean="0"/>
                        <a:t> acute exposures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898" y="2580999"/>
            <a:ext cx="1300205" cy="59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111923" y="3637038"/>
            <a:ext cx="1128369" cy="118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909683" y="5092887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062083" y="5245287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14483" y="5397687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420541" y="5550087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19283" y="5040631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572941" y="5702487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671683" y="5264583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824083" y="5416983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976483" y="5569383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085110" y="5186785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237510" y="5339185"/>
            <a:ext cx="299482" cy="5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</TotalTime>
  <Words>1222</Words>
  <Application>Microsoft Macintosh PowerPoint</Application>
  <PresentationFormat>On-screen Show (4:3)</PresentationFormat>
  <Paragraphs>162</Paragraphs>
  <Slides>22</Slides>
  <Notes>8</Notes>
  <HiddenSlides>0</HiddenSlides>
  <MMClips>0</MMClips>
  <ScaleCrop>false</ScaleCrop>
  <HeadingPairs>
    <vt:vector size="8" baseType="variant">
      <vt:variant>
        <vt:lpstr>Design Template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g-woloschak:Documents:Lab_work:Committee_meeting_2016.docx!OLE_LINK3</vt:lpstr>
      <vt:lpstr>???</vt:lpstr>
      <vt:lpstr>???</vt:lpstr>
      <vt:lpstr>Equation</vt:lpstr>
      <vt:lpstr>Calculating cancer associated dose and dose rate effectiveness factor to </vt:lpstr>
      <vt:lpstr>Ionizing radiation</vt:lpstr>
      <vt:lpstr>Types of ionizing radiation</vt:lpstr>
      <vt:lpstr>Ionizing Radiation</vt:lpstr>
      <vt:lpstr>Radiation Injury</vt:lpstr>
      <vt:lpstr>Radiation induced chromosomal aberrations</vt:lpstr>
      <vt:lpstr>Radiation measurements</vt:lpstr>
      <vt:lpstr>Average radiation exposure</vt:lpstr>
      <vt:lpstr>Types of radiation studies</vt:lpstr>
      <vt:lpstr>Major findings to date</vt:lpstr>
      <vt:lpstr>Dose and Dose Rate Effectiveness Factor (DDREF)</vt:lpstr>
      <vt:lpstr>Slide 12</vt:lpstr>
      <vt:lpstr>DDREF estimates</vt:lpstr>
      <vt:lpstr>Janus Tissue Archive</vt:lpstr>
      <vt:lpstr>Biological Effects of Ionizing Radiation (BEIR VII) underestimates DDREF</vt:lpstr>
      <vt:lpstr>BEIR VII cancer associated DDREF</vt:lpstr>
      <vt:lpstr>Thesis research project</vt:lpstr>
      <vt:lpstr>Slide 18</vt:lpstr>
      <vt:lpstr>Slide 19</vt:lpstr>
      <vt:lpstr>Slide 20</vt:lpstr>
      <vt:lpstr>Summary</vt:lpstr>
      <vt:lpstr>Slide 22</vt:lpstr>
    </vt:vector>
  </TitlesOfParts>
  <Company>Northwestern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cancer associated dose and dose rate effectiveness factor to </dc:title>
  <dc:creator>Gayle Woloschak</dc:creator>
  <cp:lastModifiedBy>Gayle Woloschak</cp:lastModifiedBy>
  <cp:revision>4</cp:revision>
  <dcterms:created xsi:type="dcterms:W3CDTF">2016-11-17T18:42:52Z</dcterms:created>
  <dcterms:modified xsi:type="dcterms:W3CDTF">2016-11-23T23:25:19Z</dcterms:modified>
</cp:coreProperties>
</file>