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slides/slide22.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Override PartName="/ppt/embeddings/Microsoft_Equation1.bin" ContentType="application/vnd.openxmlformats-officedocument.oleObject"/>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9"/>
  </p:notesMasterIdLst>
  <p:handoutMasterIdLst>
    <p:handoutMasterId r:id="rId30"/>
  </p:handoutMasterIdLst>
  <p:sldIdLst>
    <p:sldId id="256" r:id="rId2"/>
    <p:sldId id="282" r:id="rId3"/>
    <p:sldId id="257" r:id="rId4"/>
    <p:sldId id="275" r:id="rId5"/>
    <p:sldId id="258" r:id="rId6"/>
    <p:sldId id="279" r:id="rId7"/>
    <p:sldId id="308" r:id="rId8"/>
    <p:sldId id="261" r:id="rId9"/>
    <p:sldId id="286" r:id="rId10"/>
    <p:sldId id="278" r:id="rId11"/>
    <p:sldId id="304" r:id="rId12"/>
    <p:sldId id="265" r:id="rId13"/>
    <p:sldId id="280" r:id="rId14"/>
    <p:sldId id="264" r:id="rId15"/>
    <p:sldId id="276" r:id="rId16"/>
    <p:sldId id="309" r:id="rId17"/>
    <p:sldId id="310" r:id="rId18"/>
    <p:sldId id="312" r:id="rId19"/>
    <p:sldId id="314" r:id="rId20"/>
    <p:sldId id="318" r:id="rId21"/>
    <p:sldId id="315" r:id="rId22"/>
    <p:sldId id="319" r:id="rId23"/>
    <p:sldId id="320" r:id="rId24"/>
    <p:sldId id="322" r:id="rId25"/>
    <p:sldId id="323" r:id="rId26"/>
    <p:sldId id="321" r:id="rId27"/>
    <p:sldId id="28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6653" autoAdjust="0"/>
    <p:restoredTop sz="81159" autoAdjust="0"/>
  </p:normalViewPr>
  <p:slideViewPr>
    <p:cSldViewPr snapToGrid="0" snapToObjects="1">
      <p:cViewPr varScale="1">
        <p:scale>
          <a:sx n="62" d="100"/>
          <a:sy n="62" d="100"/>
        </p:scale>
        <p:origin x="-1704"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2B811E-F71E-684C-BA98-F0AD0FDC1B57}" type="datetimeFigureOut">
              <a:rPr lang="en-US" smtClean="0"/>
              <a:pPr/>
              <a:t>4/21/17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D26DC-2900-4A46-B575-F35B805331F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1F118-FFE7-E045-8164-BA50C3D9CE29}" type="datetimeFigureOut">
              <a:rPr lang="en-US" smtClean="0"/>
              <a:pPr/>
              <a:t>4/21/17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82D02F-5813-A842-965D-03CB9C6C36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a:t>
            </a:r>
            <a:r>
              <a:rPr lang="en-US" baseline="0" dirty="0" err="1" smtClean="0"/>
              <a:t>phd</a:t>
            </a:r>
            <a:r>
              <a:rPr lang="en-US" baseline="0" dirty="0" smtClean="0"/>
              <a:t> student in the lab about to graduate, Ben Haley, began working to improve the BEIR VII estimate by including more data, and using a better statistical approach. Ben used data from the Janus Tissue Archive and European Radiobiology Archive. The Janus Tissue Archive includes 11 studies exploring the effects of neutron and gamma irradiation on 49,000 animals. Exposures were acute, fractionated, and protracted, and doses varied low to high.</a:t>
            </a:r>
          </a:p>
          <a:p>
            <a:endParaRPr lang="en-US" baseline="0" dirty="0" smtClean="0"/>
          </a:p>
          <a:p>
            <a:r>
              <a:rPr lang="en-US" baseline="0" dirty="0" smtClean="0"/>
              <a:t>Gamma ray doses 90-5,111cGy Cobalt 60 </a:t>
            </a:r>
            <a:r>
              <a:rPr lang="en-US" baseline="0" dirty="0" err="1" smtClean="0"/>
              <a:t>multiscource</a:t>
            </a:r>
            <a:r>
              <a:rPr lang="en-US" baseline="0" dirty="0" smtClean="0"/>
              <a:t> irradiator </a:t>
            </a:r>
          </a:p>
          <a:p>
            <a:r>
              <a:rPr lang="en-US" baseline="0" dirty="0" smtClean="0"/>
              <a:t>Neutrons 1-470 </a:t>
            </a:r>
            <a:r>
              <a:rPr lang="en-US" baseline="0" dirty="0" err="1" smtClean="0"/>
              <a:t>cGy</a:t>
            </a:r>
            <a:r>
              <a:rPr lang="en-US" baseline="0" dirty="0" smtClean="0"/>
              <a:t>  .85 </a:t>
            </a:r>
            <a:r>
              <a:rPr lang="en-US" baseline="0" dirty="0" err="1" smtClean="0"/>
              <a:t>MeV</a:t>
            </a:r>
            <a:r>
              <a:rPr lang="en-US" baseline="0" dirty="0" smtClean="0"/>
              <a:t> Janus reactor</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National Radiobiology</a:t>
            </a:r>
            <a:r>
              <a:rPr lang="en-US" baseline="0" dirty="0" smtClean="0"/>
              <a:t> Archives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Japanese Radiobiology Archives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Studies between 1960-1998</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ERA</a:t>
            </a:r>
            <a:r>
              <a:rPr lang="en-US" baseline="0" dirty="0" smtClean="0"/>
              <a:t> look into it – make sure animals died naturally</a:t>
            </a:r>
            <a:endParaRPr lang="en-US" dirty="0" smtClean="0"/>
          </a:p>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Ben’s approach, I will be first using BEIR VII as a benchmark. The</a:t>
            </a:r>
            <a:r>
              <a:rPr lang="en-US" baseline="0" dirty="0" smtClean="0"/>
              <a:t> y-axis shows the reciprocal of life length and the x-axis is dose.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BEIR VII also</a:t>
            </a:r>
            <a:r>
              <a:rPr lang="en-US" baseline="0" dirty="0" smtClean="0"/>
              <a:t> created cancer models and this will be the next figure that I work to reproduce before delving into cancer associated DDREF with my own data set. The y-axis represents Risk percentage and the x-axis is Dose. Discuss stratification – sex specific cancers, strain</a:t>
            </a:r>
          </a:p>
          <a:p>
            <a:r>
              <a:rPr lang="en-US" baseline="0" dirty="0" smtClean="0"/>
              <a:t>Cutoff makes a big difference – redoing </a:t>
            </a:r>
            <a:r>
              <a:rPr lang="en-US" baseline="0" dirty="0" err="1" smtClean="0"/>
              <a:t>dosimetry</a:t>
            </a:r>
            <a:endParaRPr lang="en-US" baseline="0" dirty="0" smtClean="0"/>
          </a:p>
          <a:p>
            <a:endParaRPr lang="en-US" baseline="0" dirty="0" smtClean="0"/>
          </a:p>
          <a:p>
            <a:r>
              <a:rPr lang="en-US" baseline="0" dirty="0" smtClean="0"/>
              <a:t>WHAT DDREF did they come up with???</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begin,</a:t>
            </a:r>
            <a:r>
              <a:rPr lang="en-US" baseline="0" dirty="0" smtClean="0"/>
              <a:t> Ben reproduced several key figures to prove that he was using the same modeling approach. This first figure shows 1/mean age on the y-axis (all of Ben’s work were lifespan studies) and dose in Gray on the x-axis. The black lines are acute exposures, the red lines are protracted exposures. When he added the extra animal data from Janus and ERA, he found that the DDREF was equal to infinity, meaning there is no risk from protracted exposures. We do not believe this is true, which led us to believe that the BEIR VII model was inaccurate. One way Ben tested this was looking at the 4 sets of Janus data where there was available data with matched acute AND protracted exposures. He compared a model that included both sets of data, to a model that only included acute data and used the linear quadratic model to extrapolate </a:t>
            </a:r>
            <a:r>
              <a:rPr lang="en-US" baseline="0" dirty="0" err="1" smtClean="0"/>
              <a:t>proctracted</a:t>
            </a:r>
            <a:r>
              <a:rPr lang="en-US" baseline="0" dirty="0" smtClean="0"/>
              <a:t> exposures. Doing this shows that the BIER VII model, the dotted lines, underestimates DDREF consistently. That means we are overprotecting, wasting billions of dollars on radioactive waste disposal.</a:t>
            </a:r>
          </a:p>
          <a:p>
            <a:endParaRPr lang="en-US" baseline="0" dirty="0" smtClean="0"/>
          </a:p>
          <a:p>
            <a:r>
              <a:rPr lang="en-US" baseline="0" dirty="0" smtClean="0"/>
              <a:t>BEIR VII approach – DDREF of .9 to 3.0</a:t>
            </a:r>
          </a:p>
          <a:p>
            <a:r>
              <a:rPr lang="en-US" baseline="0" dirty="0" smtClean="0"/>
              <a:t>Ben’s approach  with acute and protracted – DDREF 4.8 to infinity</a:t>
            </a:r>
            <a:endParaRPr lang="en-US" dirty="0" smtClean="0"/>
          </a:p>
        </p:txBody>
      </p:sp>
      <p:sp>
        <p:nvSpPr>
          <p:cNvPr id="4" name="Slide Number Placeholder 3"/>
          <p:cNvSpPr>
            <a:spLocks noGrp="1"/>
          </p:cNvSpPr>
          <p:nvPr>
            <p:ph type="sldNum" sz="quarter" idx="10"/>
          </p:nvPr>
        </p:nvSpPr>
        <p:spPr/>
        <p:txBody>
          <a:bodyPr/>
          <a:lstStyle/>
          <a:p>
            <a:fld id="{2282D02F-5813-A842-965D-03CB9C6C36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Additionally,</a:t>
            </a:r>
            <a:r>
              <a:rPr lang="en-US" baseline="0" dirty="0" smtClean="0"/>
              <a:t> another major flaw that Ben found in the BEIR VII model was the use of a linear quadratic. For many cases, a linear linear model with different slopes for acute and protracted exposures, fit the data much better than the linear quadratic. </a:t>
            </a:r>
          </a:p>
          <a:p>
            <a:endParaRPr lang="en-US" baseline="0" dirty="0" smtClean="0"/>
          </a:p>
          <a:p>
            <a:r>
              <a:rPr lang="en-US" baseline="0" dirty="0" smtClean="0"/>
              <a:t>There is clearly a lot more research needed to understand the risks associated with radiation exposures and how to quantify this risk.</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hypothesize</a:t>
            </a:r>
            <a:r>
              <a:rPr lang="en-US" baseline="0" dirty="0" smtClean="0"/>
              <a:t> that… blah blah</a:t>
            </a:r>
          </a:p>
          <a:p>
            <a:r>
              <a:rPr lang="en-US" baseline="0" dirty="0" smtClean="0"/>
              <a:t>To do that, we aim to specifically calculate DDREF using lethal cancer end points from mice treated with varying radiation exposures.</a:t>
            </a:r>
          </a:p>
        </p:txBody>
      </p:sp>
      <p:sp>
        <p:nvSpPr>
          <p:cNvPr id="4" name="Slide Number Placeholder 3"/>
          <p:cNvSpPr>
            <a:spLocks noGrp="1"/>
          </p:cNvSpPr>
          <p:nvPr>
            <p:ph type="sldNum" sz="quarter" idx="10"/>
          </p:nvPr>
        </p:nvSpPr>
        <p:spPr/>
        <p:txBody>
          <a:bodyPr/>
          <a:lstStyle/>
          <a:p>
            <a:fld id="{2282D02F-5813-A842-965D-03CB9C6C36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hypothesize</a:t>
            </a:r>
            <a:r>
              <a:rPr lang="en-US" baseline="0" dirty="0" smtClean="0"/>
              <a:t> that… blah blah</a:t>
            </a:r>
          </a:p>
          <a:p>
            <a:r>
              <a:rPr lang="en-US" baseline="0" dirty="0" smtClean="0"/>
              <a:t>To do that, we aim to specifically calculate DDREF using lethal cancer end points from mice treated with varying radiation exposures.</a:t>
            </a:r>
          </a:p>
        </p:txBody>
      </p:sp>
      <p:sp>
        <p:nvSpPr>
          <p:cNvPr id="4" name="Slide Number Placeholder 3"/>
          <p:cNvSpPr>
            <a:spLocks noGrp="1"/>
          </p:cNvSpPr>
          <p:nvPr>
            <p:ph type="sldNum" sz="quarter" idx="10"/>
          </p:nvPr>
        </p:nvSpPr>
        <p:spPr/>
        <p:txBody>
          <a:bodyPr/>
          <a:lstStyle/>
          <a:p>
            <a:fld id="{2282D02F-5813-A842-965D-03CB9C6C36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latin typeface="+mn-lt"/>
                <a:cs typeface="Arial Black"/>
              </a:rPr>
              <a:t>Understanding the risks of radiation exposure at different doses and dose rates is important for determining safe levels of exposure and the proper level of caution when considering general population exposures to ionizing radiation. ICRP report 103 – limits for general population and workers are 1mSv and 20mSv, respectively</a:t>
            </a:r>
            <a:r>
              <a:rPr lang="en-US" sz="1200" b="0" baseline="0" dirty="0" smtClean="0">
                <a:latin typeface="+mn-lt"/>
                <a:cs typeface="Arial Black"/>
              </a:rPr>
              <a:t> (lowered in 1991 after realization of </a:t>
            </a:r>
            <a:r>
              <a:rPr lang="en-US" sz="1200" b="0" baseline="0" dirty="0" err="1" smtClean="0">
                <a:latin typeface="+mn-lt"/>
                <a:cs typeface="Arial Black"/>
              </a:rPr>
              <a:t>stochasticity</a:t>
            </a:r>
            <a:r>
              <a:rPr lang="en-US" sz="1200" b="0" baseline="0" dirty="0" smtClean="0">
                <a:latin typeface="+mn-lt"/>
                <a:cs typeface="Arial Black"/>
              </a:rPr>
              <a:t>). If these values are too high, the population is in danger. If these values are too low, we are spending billions of dollars on radioactive waste disposal that could be better spent in other areas of research, there could be more medical tests used freely, and the stigma associated with nuclear energy and waste could be improved.</a:t>
            </a:r>
          </a:p>
          <a:p>
            <a:endParaRPr lang="en-US" sz="1200" b="0" baseline="0" dirty="0" smtClean="0">
              <a:latin typeface="+mn-lt"/>
              <a:cs typeface="Arial Black"/>
            </a:endParaRPr>
          </a:p>
          <a:p>
            <a:r>
              <a:rPr lang="en-US" sz="1200" b="0" baseline="0" dirty="0" smtClean="0">
                <a:latin typeface="+mn-lt"/>
                <a:cs typeface="Arial Black"/>
              </a:rPr>
              <a:t>$35 billion dollars for nuclear waste fund as of 2012? 1.7 trillion dollars for DOE cleanup according to Berkley National Labs </a:t>
            </a:r>
          </a:p>
          <a:p>
            <a:r>
              <a:rPr lang="en-US" b="0" dirty="0" smtClean="0">
                <a:latin typeface="+mn-lt"/>
              </a:rPr>
              <a:t>http://www2.lbl.gov/LBL-PID/Galvin-Report/GalvinReport5.html#RTFToC34</a:t>
            </a:r>
          </a:p>
          <a:p>
            <a:r>
              <a:rPr lang="en-US" b="0" dirty="0" smtClean="0">
                <a:latin typeface="+mn-lt"/>
              </a:rPr>
              <a:t>http://www.forbes.com/sites/jamesconca/2014/07/13/absurd-radiation-limits-are-a-trillion-dollar-waste/#27a7ac20127d</a:t>
            </a:r>
            <a:endParaRPr lang="en-US" b="0" dirty="0">
              <a:latin typeface="+mn-lt"/>
            </a:endParaRPr>
          </a:p>
        </p:txBody>
      </p:sp>
      <p:sp>
        <p:nvSpPr>
          <p:cNvPr id="4" name="Slide Number Placeholder 3"/>
          <p:cNvSpPr>
            <a:spLocks noGrp="1"/>
          </p:cNvSpPr>
          <p:nvPr>
            <p:ph type="sldNum" sz="quarter" idx="10"/>
          </p:nvPr>
        </p:nvSpPr>
        <p:spPr/>
        <p:txBody>
          <a:bodyPr/>
          <a:lstStyle/>
          <a:p>
            <a:fld id="{2282D02F-5813-A842-965D-03CB9C6C36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after reproducing those figures to prove that I am faithfully using their model, I will use data from Janus and ERA to create an improved model</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Radiation is unavoidable.</a:t>
            </a:r>
            <a:r>
              <a:rPr lang="en-US" sz="1200" baseline="0" dirty="0" smtClean="0"/>
              <a:t> </a:t>
            </a:r>
            <a:r>
              <a:rPr lang="en-US" sz="1200" dirty="0" smtClean="0"/>
              <a:t>Humans are exposed to background levels of radiation every single day, typically less than 20 </a:t>
            </a:r>
            <a:r>
              <a:rPr lang="en-US" sz="1200" dirty="0" err="1" smtClean="0"/>
              <a:t>millisieverts</a:t>
            </a:r>
            <a:r>
              <a:rPr lang="en-US" sz="1200" dirty="0" smtClean="0"/>
              <a:t> at a time, accumulating to a few hundred </a:t>
            </a:r>
            <a:r>
              <a:rPr lang="en-US" sz="1200" dirty="0" err="1" smtClean="0"/>
              <a:t>millisieverts</a:t>
            </a:r>
            <a:r>
              <a:rPr lang="en-US" sz="1200" dirty="0" smtClean="0"/>
              <a:t> in a lifetime [1]. Half</a:t>
            </a:r>
            <a:r>
              <a:rPr lang="en-US" sz="1200" baseline="0" dirty="0" smtClean="0"/>
              <a:t> of this radiation comes from natural sources like space and soil, while the other half is man-made used for nuclear medicine and medical procedures</a:t>
            </a:r>
            <a:endParaRPr lang="en-US" sz="1200" dirty="0" smtClean="0"/>
          </a:p>
        </p:txBody>
      </p:sp>
      <p:sp>
        <p:nvSpPr>
          <p:cNvPr id="4" name="Slide Number Placeholder 3"/>
          <p:cNvSpPr>
            <a:spLocks noGrp="1"/>
          </p:cNvSpPr>
          <p:nvPr>
            <p:ph type="sldNum" sz="quarter" idx="10"/>
          </p:nvPr>
        </p:nvSpPr>
        <p:spPr/>
        <p:txBody>
          <a:bodyPr/>
          <a:lstStyle/>
          <a:p>
            <a:fld id="{2282D02F-5813-A842-965D-03CB9C6C36C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To understand how these low doses</a:t>
            </a:r>
            <a:r>
              <a:rPr lang="en-US" baseline="0" dirty="0" smtClean="0"/>
              <a:t> of radiation received at low dose rates are effecting our health, researchers use data from cell culture, animal studies, and epidemiological studies. </a:t>
            </a:r>
          </a:p>
          <a:p>
            <a:r>
              <a:rPr lang="en-US" baseline="0" dirty="0" smtClean="0"/>
              <a:t>The pros and cons associated with cells under tissue culture are similar between radiation experiments and most other biological experiments – genetic manipulation, low costs, and good control are all advantages, but it’s not as physiologically accurate. </a:t>
            </a:r>
          </a:p>
          <a:p>
            <a:endParaRPr lang="en-US" baseline="0" dirty="0" smtClean="0"/>
          </a:p>
          <a:p>
            <a:r>
              <a:rPr lang="en-US" baseline="0" dirty="0" smtClean="0"/>
              <a:t>STOMACH, COLON, LIVER, LUNG, BREAST – substantially different between US and Japan</a:t>
            </a:r>
          </a:p>
          <a:p>
            <a:endParaRPr lang="en-US" baseline="0" dirty="0" smtClean="0"/>
          </a:p>
          <a:p>
            <a:r>
              <a:rPr lang="en-US" baseline="0" dirty="0" smtClean="0"/>
              <a:t>With radiation though, there’s also the comparison of animal experiments and human epidemiology. </a:t>
            </a:r>
          </a:p>
          <a:p>
            <a:r>
              <a:rPr lang="en-US" baseline="0" dirty="0" smtClean="0"/>
              <a:t>Animal experiments have fewer confounding factors and the exact doses and dose rates can be set by the researcher. It’s also possible to test multiple species and genetically manipulate the animals. On the downside, the data is not from the main species of interest.</a:t>
            </a:r>
          </a:p>
          <a:p>
            <a:endParaRPr lang="en-US" baseline="0" dirty="0" smtClean="0"/>
          </a:p>
          <a:p>
            <a:r>
              <a:rPr lang="en-US" baseline="0" dirty="0" smtClean="0"/>
              <a:t>Epidemiology studies are most often used because humans are the main species of interest. However, the confounding factors such as genetic variability associated with these studies make it very difficult to find statistically significant changes in human health due to low doses of radiation. Furthermore, most data is from acute exposures to a distinct population, such as those affected by the atomic bombings in Japan. </a:t>
            </a:r>
          </a:p>
          <a:p>
            <a:endParaRPr lang="en-US" baseline="0" dirty="0" smtClean="0"/>
          </a:p>
          <a:p>
            <a:r>
              <a:rPr lang="en-US" dirty="0" smtClean="0"/>
              <a:t>Atomic bomb survivor data</a:t>
            </a:r>
            <a:r>
              <a:rPr lang="en-US" baseline="0" dirty="0" smtClean="0"/>
              <a:t> is the most popular data used for epidemiology studies.</a:t>
            </a:r>
            <a:r>
              <a:rPr lang="en-US" dirty="0" smtClean="0"/>
              <a:t> All of that data is on acute exposures</a:t>
            </a:r>
            <a:r>
              <a:rPr lang="en-US" baseline="0" dirty="0" smtClean="0"/>
              <a:t> and mostly </a:t>
            </a:r>
            <a:r>
              <a:rPr lang="en-US" dirty="0" smtClean="0"/>
              <a:t>high doses of radiation. To</a:t>
            </a:r>
            <a:r>
              <a:rPr lang="en-US" baseline="0" dirty="0" smtClean="0"/>
              <a:t> determine the effects of low dose and dose rates, we turn to the DDREF.</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dose</a:t>
            </a:r>
            <a:r>
              <a:rPr lang="en-US" baseline="0" dirty="0" smtClean="0"/>
              <a:t> and dose rate effectiveness factor – DDREF – quantifies that fold change in risk between acute and protracted radiation exposures. So if the DDREF is 2 – that means that acute exposures are twice as dangerous as protracted exposures.</a:t>
            </a:r>
            <a:endParaRPr lang="en-US" dirty="0" smtClean="0"/>
          </a:p>
          <a:p>
            <a:endParaRPr lang="en-US" dirty="0" smtClean="0"/>
          </a:p>
          <a:p>
            <a:r>
              <a:rPr lang="en-US" dirty="0" smtClean="0"/>
              <a:t>To calculate overall risk, most often a linear-quadratic formula is used. </a:t>
            </a:r>
          </a:p>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linear-quadratic model is based on chromosomal aberration rates – the linear non-threshold model of cancer induction. These</a:t>
            </a:r>
            <a:r>
              <a:rPr lang="en-US" baseline="0" dirty="0" smtClean="0"/>
              <a:t> </a:t>
            </a:r>
            <a:r>
              <a:rPr lang="en-US" baseline="0" dirty="0" err="1" smtClean="0"/>
              <a:t>dicenrics</a:t>
            </a:r>
            <a:r>
              <a:rPr lang="en-US" baseline="0" dirty="0" smtClean="0"/>
              <a:t> occur after two separate breaks in the DNA. For lower doses, both breaks are most likely from the same electron, so the break frequency is proportional to dose. At higher doses, it’s most likely that the separate breaks are from separate electrons, making the break rate proportional to dose squared. The issue with using this reasoning for DDREF calculations is that </a:t>
            </a:r>
            <a:r>
              <a:rPr lang="en-US" baseline="0" dirty="0" err="1" smtClean="0"/>
              <a:t>dicentrics</a:t>
            </a:r>
            <a:r>
              <a:rPr lang="en-US" baseline="0" dirty="0" smtClean="0"/>
              <a:t> result in cell death, and </a:t>
            </a:r>
            <a:r>
              <a:rPr lang="en-US" baseline="0" dirty="0" err="1" smtClean="0"/>
              <a:t>dicentrics</a:t>
            </a:r>
            <a:r>
              <a:rPr lang="en-US" baseline="0" dirty="0" smtClean="0"/>
              <a:t> do not correlate with translocations or cancer. There are a lot of people in the field arguing against the linear quadratic model, and we have some information on this from our lab that I’ll touch on in a few slides.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FIGURE 2.20 The frequency of chromosomal aberrations (</a:t>
            </a:r>
            <a:r>
              <a:rPr lang="en-US" sz="1200" dirty="0" err="1" smtClean="0"/>
              <a:t>dicentrics</a:t>
            </a:r>
            <a:r>
              <a:rPr lang="en-US" sz="1200" dirty="0" smtClean="0"/>
              <a:t> and rings) is a </a:t>
            </a:r>
            <a:r>
              <a:rPr lang="en-US" sz="1200" dirty="0" err="1" smtClean="0"/>
              <a:t>Iinearquadratic</a:t>
            </a:r>
            <a:r>
              <a:rPr lang="en-US" sz="1200" dirty="0" smtClean="0"/>
              <a:t> function of dose because the aberrations are the consequence of the interaction of two separate breaks. At low doses, both breaks may be caused by the same electron; the probability of an exchange aberration is proportional to dose (D). At higher doses, the two breaks are more likely to be caused by separate electrons. The Q probability of an exchange aberration is proportional to the square of the dose (D</a:t>
            </a:r>
            <a:r>
              <a:rPr lang="en-US" sz="1200" baseline="30000" dirty="0" smtClean="0"/>
              <a:t>2</a:t>
            </a:r>
            <a:r>
              <a:rPr lang="en-US" sz="1200" dirty="0" smtClean="0"/>
              <a:t>).</a:t>
            </a:r>
          </a:p>
          <a:p>
            <a:r>
              <a:rPr lang="en-US" dirty="0" smtClean="0"/>
              <a:t>Mike Cornforth</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a:t>
            </a:r>
            <a:r>
              <a:rPr lang="en-US" baseline="0" dirty="0" smtClean="0"/>
              <a:t> the DDREF is the ratio of slopes for the high doses/low doses.</a:t>
            </a:r>
          </a:p>
          <a:p>
            <a:r>
              <a:rPr lang="en-US" baseline="0" dirty="0" smtClean="0"/>
              <a:t>One is representing the true dose response, the linear </a:t>
            </a:r>
            <a:r>
              <a:rPr lang="en-US" baseline="0" dirty="0" err="1" smtClean="0"/>
              <a:t>quadtratic</a:t>
            </a:r>
            <a:r>
              <a:rPr lang="en-US" baseline="0" dirty="0" smtClean="0"/>
              <a:t> with some inward curvature and leveling off at higher doses</a:t>
            </a:r>
          </a:p>
          <a:p>
            <a:r>
              <a:rPr lang="en-US" baseline="0" dirty="0" smtClean="0"/>
              <a:t>2. A linear approximation at some high dose</a:t>
            </a:r>
          </a:p>
          <a:p>
            <a:r>
              <a:rPr lang="en-US" baseline="0" dirty="0" smtClean="0"/>
              <a:t>3. A linear approximation for the lose dose</a:t>
            </a:r>
          </a:p>
          <a:p>
            <a:r>
              <a:rPr lang="en-US" baseline="0" dirty="0" smtClean="0"/>
              <a:t>4. DDREF is the ratio of the high dose slope/low dose slope</a:t>
            </a:r>
          </a:p>
          <a:p>
            <a:endParaRPr lang="en-US" baseline="0" dirty="0" smtClean="0"/>
          </a:p>
          <a:p>
            <a:r>
              <a:rPr lang="en-US" baseline="0" dirty="0" smtClean="0">
                <a:solidFill>
                  <a:srgbClr val="FF0000"/>
                </a:solidFill>
              </a:rPr>
              <a:t>Which dose is used?????</a:t>
            </a:r>
          </a:p>
        </p:txBody>
      </p:sp>
      <p:sp>
        <p:nvSpPr>
          <p:cNvPr id="4" name="Slide Number Placeholder 3"/>
          <p:cNvSpPr>
            <a:spLocks noGrp="1"/>
          </p:cNvSpPr>
          <p:nvPr>
            <p:ph type="sldNum" sz="quarter" idx="10"/>
          </p:nvPr>
        </p:nvSpPr>
        <p:spPr/>
        <p:txBody>
          <a:bodyPr/>
          <a:lstStyle/>
          <a:p>
            <a:fld id="{2282D02F-5813-A842-965D-03CB9C6C36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t>
            </a:r>
            <a:r>
              <a:rPr lang="en-US" baseline="0" dirty="0" smtClean="0"/>
              <a:t>has been a lot of research done on DDREF estimates and this is a sample of some of the main findings. The United Nations Scientific Committee on the Effects of Atomic Radiation estimated a large range of 1.2-2.85 in 2006 and their most recent report concluded that they could not properly estimate. NCRP gives a range of estimates from 2-10. SSK German </a:t>
            </a:r>
            <a:r>
              <a:rPr lang="en-US" baseline="0" dirty="0" err="1" smtClean="0"/>
              <a:t>commision</a:t>
            </a:r>
            <a:r>
              <a:rPr lang="en-US" baseline="0" dirty="0" smtClean="0"/>
              <a:t> on Radiological Protection wants to abolish DDREF claiming it’s </a:t>
            </a:r>
            <a:r>
              <a:rPr lang="en-US" baseline="0" dirty="0" err="1" smtClean="0"/>
              <a:t>unneccessary</a:t>
            </a:r>
            <a:r>
              <a:rPr lang="en-US" baseline="0" dirty="0" smtClean="0"/>
              <a:t>, the value is one, there is no difference between risk in acute and protracted exposure. </a:t>
            </a:r>
            <a:r>
              <a:rPr lang="en-US" dirty="0" smtClean="0"/>
              <a:t>Biological Effects of Ionizing Radiation</a:t>
            </a:r>
            <a:r>
              <a:rPr lang="en-US" baseline="0" dirty="0" smtClean="0"/>
              <a:t> – BEIR VII was the 7</a:t>
            </a:r>
            <a:r>
              <a:rPr lang="en-US" baseline="30000" dirty="0" smtClean="0"/>
              <a:t>th</a:t>
            </a:r>
            <a:r>
              <a:rPr lang="en-US" baseline="0" dirty="0" smtClean="0"/>
              <a:t> report in a </a:t>
            </a:r>
            <a:r>
              <a:rPr lang="en-US" baseline="0" dirty="0" err="1" smtClean="0"/>
              <a:t>seris</a:t>
            </a:r>
            <a:r>
              <a:rPr lang="en-US" baseline="0" dirty="0" smtClean="0"/>
              <a:t> from the National Research Council and our goal standard. They estimated a DDREF of 1.5 using atomic bomb survivor data and animal data</a:t>
            </a:r>
            <a:endParaRPr lang="en-US" dirty="0" smtClean="0"/>
          </a:p>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Greatest impact on policy – 2006, last one was</a:t>
            </a:r>
            <a:r>
              <a:rPr lang="en-US" baseline="0" dirty="0" smtClean="0"/>
              <a:t> in 1990</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little more on BEIR VII – they concluded a 3-12% increase in lethal cancer cases per </a:t>
            </a:r>
            <a:r>
              <a:rPr lang="en-US" dirty="0" err="1" smtClean="0"/>
              <a:t>sievert</a:t>
            </a:r>
            <a:r>
              <a:rPr lang="en-US" dirty="0" smtClean="0"/>
              <a:t> of low dose rate or protracted ionizing</a:t>
            </a:r>
            <a:r>
              <a:rPr lang="en-US" baseline="0" dirty="0" smtClean="0"/>
              <a:t> radiation. Their analysis was crude, and it is difficult to reproduce because not all of the data is publicly </a:t>
            </a:r>
            <a:r>
              <a:rPr lang="en-US" baseline="0" dirty="0" err="1" smtClean="0"/>
              <a:t>accessable</a:t>
            </a:r>
            <a:r>
              <a:rPr lang="en-US" baseline="0" dirty="0" smtClean="0"/>
              <a:t> and the scientists that </a:t>
            </a:r>
            <a:r>
              <a:rPr lang="en-US" baseline="0" dirty="0" err="1" smtClean="0"/>
              <a:t>perfomred</a:t>
            </a:r>
            <a:r>
              <a:rPr lang="en-US" baseline="0" dirty="0" smtClean="0"/>
              <a:t> these studies are no long around for follow up questions. </a:t>
            </a:r>
            <a:r>
              <a:rPr lang="en-US" dirty="0" smtClean="0"/>
              <a:t>The large range of confidence from the BEIR</a:t>
            </a:r>
            <a:r>
              <a:rPr lang="en-US" baseline="0" dirty="0" smtClean="0"/>
              <a:t> VII</a:t>
            </a:r>
            <a:r>
              <a:rPr lang="en-US" dirty="0" smtClean="0"/>
              <a:t> and the additional mixed reports from other research institutions concluding that the risk is either higher or lower than BEIR</a:t>
            </a:r>
            <a:r>
              <a:rPr lang="en-US" baseline="0" dirty="0" smtClean="0"/>
              <a:t> </a:t>
            </a:r>
            <a:r>
              <a:rPr lang="en-US" baseline="0" dirty="0" err="1" smtClean="0"/>
              <a:t>VII’s</a:t>
            </a:r>
            <a:r>
              <a:rPr lang="en-US" dirty="0" smtClean="0"/>
              <a:t> estimate clearly demonstrates the need for further studies.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old is BEIR VII, relevance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more about the a</a:t>
            </a:r>
            <a:endParaRPr lang="en-US" dirty="0" smtClean="0"/>
          </a:p>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9F2BE-EDA3-8E4E-B9B4-1F9315D47ED0}" type="datetime1">
              <a:rPr lang="en-US" smtClean="0"/>
              <a:pPr/>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40A7E-66B6-B147-B55E-769727F92282}" type="datetime1">
              <a:rPr lang="en-US" smtClean="0"/>
              <a:pPr/>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7936B-3742-2945-AC41-10D63E140B5D}" type="datetime1">
              <a:rPr lang="en-US" smtClean="0"/>
              <a:pPr/>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097D4-42BB-7340-9B28-F3BFE394E09C}" type="datetime1">
              <a:rPr lang="en-US" smtClean="0"/>
              <a:pPr/>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C8B2A-C6A0-604B-950D-73F149C2C8F1}" type="datetime1">
              <a:rPr lang="en-US" smtClean="0"/>
              <a:pPr/>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5AF52-37F8-434F-AFF6-B1A86166FD18}" type="datetime1">
              <a:rPr lang="en-US" smtClean="0"/>
              <a:pPr/>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AC17E8-09D3-704C-B894-41F3AAAC3E09}" type="datetime1">
              <a:rPr lang="en-US" smtClean="0"/>
              <a:pPr/>
              <a:t>4/21/17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146EA-A1B3-0D42-9C04-678FAFF3FC2E}" type="datetime1">
              <a:rPr lang="en-US" smtClean="0"/>
              <a:pPr/>
              <a:t>4/21/17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C600C-09C0-554D-B20D-F14B4F51B798}" type="datetime1">
              <a:rPr lang="en-US" smtClean="0"/>
              <a:pPr/>
              <a:t>4/21/17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8EAA-5F88-0B48-9280-CF5245FCCF24}" type="datetime1">
              <a:rPr lang="en-US" smtClean="0"/>
              <a:pPr/>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C1FE9-A962-D143-BC90-042CDFE41620}" type="datetime1">
              <a:rPr lang="en-US" smtClean="0"/>
              <a:pPr/>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6BCB4-F42C-554E-8AF4-CF8BA37F23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59AB1-4616-BB4F-B5F1-099DC64BBF10}" type="datetime1">
              <a:rPr lang="en-US" smtClean="0"/>
              <a:pPr/>
              <a:t>4/21/17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6BCB4-F42C-554E-8AF4-CF8BA37F23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5" Type="http://schemas.openxmlformats.org/officeDocument/2006/relationships/oleObject" Target="???" TargetMode="Externa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0177"/>
            <a:ext cx="7772400" cy="2090274"/>
          </a:xfrm>
        </p:spPr>
        <p:txBody>
          <a:bodyPr>
            <a:normAutofit fontScale="90000"/>
          </a:bodyPr>
          <a:lstStyle/>
          <a:p>
            <a:r>
              <a:rPr lang="en-US" dirty="0" smtClean="0"/>
              <a:t>How fractionation affects ionizing radiation risks and DREF </a:t>
            </a:r>
            <a:r>
              <a:rPr lang="en-US" dirty="0" smtClean="0"/>
              <a:t>estimations</a:t>
            </a:r>
            <a:endParaRPr lang="en-US" dirty="0"/>
          </a:p>
        </p:txBody>
      </p:sp>
      <p:sp>
        <p:nvSpPr>
          <p:cNvPr id="3" name="Subtitle 2"/>
          <p:cNvSpPr>
            <a:spLocks noGrp="1"/>
          </p:cNvSpPr>
          <p:nvPr>
            <p:ph type="subTitle" idx="1"/>
          </p:nvPr>
        </p:nvSpPr>
        <p:spPr/>
        <p:txBody>
          <a:bodyPr/>
          <a:lstStyle/>
          <a:p>
            <a:r>
              <a:rPr lang="en-US" dirty="0" smtClean="0"/>
              <a:t>Alia </a:t>
            </a:r>
            <a:r>
              <a:rPr lang="en-US" dirty="0" err="1" smtClean="0"/>
              <a:t>Zander</a:t>
            </a:r>
            <a:endParaRPr lang="en-US" dirty="0" smtClean="0"/>
          </a:p>
          <a:p>
            <a:r>
              <a:rPr lang="en-US" dirty="0" smtClean="0"/>
              <a:t>December 15, 2016</a:t>
            </a:r>
          </a:p>
          <a:p>
            <a:r>
              <a:rPr lang="en-US" dirty="0" smtClean="0"/>
              <a:t>Committee Meeting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
            <a:ext cx="8229600" cy="1143000"/>
          </a:xfrm>
        </p:spPr>
        <p:txBody>
          <a:bodyPr/>
          <a:lstStyle/>
          <a:p>
            <a:r>
              <a:rPr lang="en-US" dirty="0" smtClean="0"/>
              <a:t>Janus Tissue Archive</a:t>
            </a:r>
            <a:endParaRPr lang="en-US" dirty="0"/>
          </a:p>
        </p:txBody>
      </p:sp>
      <p:pic>
        <p:nvPicPr>
          <p:cNvPr id="4" name="Content Placeholder 3" descr="Screen Shot 2016-11-22 at 5.17.20 PM.png"/>
          <p:cNvPicPr>
            <a:picLocks noGrp="1" noChangeAspect="1"/>
          </p:cNvPicPr>
          <p:nvPr>
            <p:ph idx="1"/>
          </p:nvPr>
        </p:nvPicPr>
        <p:blipFill>
          <a:blip r:embed="rId3"/>
          <a:srcRect l="-715" r="-1576"/>
          <a:stretch>
            <a:fillRect/>
          </a:stretch>
        </p:blipFill>
        <p:spPr>
          <a:xfrm>
            <a:off x="457200" y="1106786"/>
            <a:ext cx="8229600" cy="562198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European Radiobiological Archives (ERA)</a:t>
            </a:r>
            <a:endParaRPr lang="en-US" dirty="0"/>
          </a:p>
        </p:txBody>
      </p:sp>
      <p:pic>
        <p:nvPicPr>
          <p:cNvPr id="5" name="Picture 4" descr="Screen Shot 2016-12-06 at 4.29.39 PM.png"/>
          <p:cNvPicPr>
            <a:picLocks noChangeAspect="1"/>
          </p:cNvPicPr>
          <p:nvPr/>
        </p:nvPicPr>
        <p:blipFill>
          <a:blip r:embed="rId3"/>
          <a:stretch>
            <a:fillRect/>
          </a:stretch>
        </p:blipFill>
        <p:spPr>
          <a:xfrm>
            <a:off x="406401" y="2020625"/>
            <a:ext cx="8356600" cy="344301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Reproducing important figures from BEIR VII as a benchmark</a:t>
            </a:r>
            <a:endParaRPr lang="en-US" dirty="0"/>
          </a:p>
        </p:txBody>
      </p:sp>
      <p:pic>
        <p:nvPicPr>
          <p:cNvPr id="4" name="Picture 3" descr="Macintosh HD:private:var:folders:3r:g3vjchbj1mg_xwrrdk1pfmhc0000gn:T:DMDB01DEEEE-4E24-4D6C-A6DA-E240DF1E5C47:beir_pdf__page_274_of_423_.png"/>
          <p:cNvPicPr/>
          <p:nvPr/>
        </p:nvPicPr>
        <p:blipFill>
          <a:blip r:embed="rId3">
            <a:extLst>
              <a:ext uri="{28A0092B-C50C-407E-A947-70E740481C1C}">
                <a14:useLocalDpi xmlns:p="http://schemas.openxmlformats.org/presentationml/2006/main" xmlns="" xmlns:wpc="http://schemas.microsoft.com/office/word/2010/wordprocessingCanvas" xmlns:mo="http://schemas.microsoft.com/office/mac/office/2008/main" xmlns:mc="http://schemas.openxmlformats.org/markup-compatibility/2006" xmlns:mv="urn:schemas-microsoft-com:mac:vml"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http://schemas.openxmlformats.org/drawingml/2006/main" xmlns:pic="http://schemas.openxmlformats.org/drawingml/2006/picture" xmlns:a14="http://schemas.microsoft.com/office/drawing/2010/main" xmlns:lc="http://schemas.openxmlformats.org/drawingml/2006/lockedCanvas" val="0"/>
              </a:ext>
            </a:extLst>
          </a:blip>
          <a:srcRect/>
          <a:stretch>
            <a:fillRect/>
          </a:stretch>
        </p:blipFill>
        <p:spPr bwMode="auto">
          <a:xfrm>
            <a:off x="55735" y="2251260"/>
            <a:ext cx="4522083" cy="2862473"/>
          </a:xfrm>
          <a:prstGeom prst="rect">
            <a:avLst/>
          </a:prstGeom>
          <a:noFill/>
          <a:ln>
            <a:noFill/>
          </a:ln>
        </p:spPr>
      </p:pic>
      <p:pic>
        <p:nvPicPr>
          <p:cNvPr id="5" name="Picture 4"/>
          <p:cNvPicPr/>
          <p:nvPr/>
        </p:nvPicPr>
        <p:blipFill>
          <a:blip r:embed="rId4"/>
          <a:stretch>
            <a:fillRect/>
          </a:stretch>
        </p:blipFill>
        <p:spPr>
          <a:xfrm>
            <a:off x="4711490" y="2251259"/>
            <a:ext cx="4398643" cy="2862474"/>
          </a:xfrm>
          <a:prstGeom prst="rect">
            <a:avLst/>
          </a:prstGeom>
        </p:spPr>
      </p:pic>
      <p:sp>
        <p:nvSpPr>
          <p:cNvPr id="6" name="TextBox 5"/>
          <p:cNvSpPr txBox="1"/>
          <p:nvPr/>
        </p:nvSpPr>
        <p:spPr>
          <a:xfrm>
            <a:off x="745067" y="5401733"/>
            <a:ext cx="3623733" cy="369332"/>
          </a:xfrm>
          <a:prstGeom prst="rect">
            <a:avLst/>
          </a:prstGeom>
          <a:noFill/>
        </p:spPr>
        <p:txBody>
          <a:bodyPr wrap="square" rtlCol="0">
            <a:spAutoFit/>
          </a:bodyPr>
          <a:lstStyle/>
          <a:p>
            <a:r>
              <a:rPr lang="en-US" dirty="0" smtClean="0"/>
              <a:t>BEIR </a:t>
            </a:r>
            <a:r>
              <a:rPr lang="en-US" dirty="0" err="1" smtClean="0"/>
              <a:t>VII’s</a:t>
            </a:r>
            <a:r>
              <a:rPr lang="en-US" dirty="0" smtClean="0"/>
              <a:t> model</a:t>
            </a:r>
            <a:endParaRPr lang="en-US" dirty="0"/>
          </a:p>
        </p:txBody>
      </p:sp>
      <p:sp>
        <p:nvSpPr>
          <p:cNvPr id="7" name="TextBox 6"/>
          <p:cNvSpPr txBox="1"/>
          <p:nvPr/>
        </p:nvSpPr>
        <p:spPr>
          <a:xfrm>
            <a:off x="5486400" y="5401736"/>
            <a:ext cx="3623733" cy="369332"/>
          </a:xfrm>
          <a:prstGeom prst="rect">
            <a:avLst/>
          </a:prstGeom>
          <a:noFill/>
        </p:spPr>
        <p:txBody>
          <a:bodyPr wrap="square" rtlCol="0">
            <a:spAutoFit/>
          </a:bodyPr>
          <a:lstStyle/>
          <a:p>
            <a:r>
              <a:rPr lang="en-US" dirty="0" smtClean="0"/>
              <a:t>My reproduction</a:t>
            </a:r>
            <a:endParaRPr lang="en-US" dirty="0"/>
          </a:p>
        </p:txBody>
      </p:sp>
      <p:sp>
        <p:nvSpPr>
          <p:cNvPr id="9" name="TextBox 8"/>
          <p:cNvSpPr txBox="1"/>
          <p:nvPr/>
        </p:nvSpPr>
        <p:spPr>
          <a:xfrm>
            <a:off x="285560" y="6399213"/>
            <a:ext cx="2186707" cy="369332"/>
          </a:xfrm>
          <a:prstGeom prst="rect">
            <a:avLst/>
          </a:prstGeom>
          <a:noFill/>
        </p:spPr>
        <p:txBody>
          <a:bodyPr wrap="square" rtlCol="0">
            <a:spAutoFit/>
          </a:bodyPr>
          <a:lstStyle/>
          <a:p>
            <a:r>
              <a:rPr lang="en-US" dirty="0" smtClean="0"/>
              <a:t>BEIR VII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BEIR VII cancer associated DDREF</a:t>
            </a:r>
            <a:endParaRPr lang="en-US" dirty="0"/>
          </a:p>
        </p:txBody>
      </p:sp>
      <p:pic>
        <p:nvPicPr>
          <p:cNvPr id="4" name="Content Placeholder 3" descr="Screen Shot 2016-11-22 at 6.03.10 PM.png"/>
          <p:cNvPicPr>
            <a:picLocks noGrp="1" noChangeAspect="1"/>
          </p:cNvPicPr>
          <p:nvPr>
            <p:ph idx="1"/>
          </p:nvPr>
        </p:nvPicPr>
        <p:blipFill>
          <a:blip r:embed="rId3"/>
          <a:srcRect l="-5580" r="-575"/>
          <a:stretch>
            <a:fillRect/>
          </a:stretch>
        </p:blipFill>
        <p:spPr>
          <a:xfrm>
            <a:off x="-190690" y="1683536"/>
            <a:ext cx="4610881" cy="3326615"/>
          </a:xfrm>
        </p:spPr>
      </p:pic>
      <p:sp>
        <p:nvSpPr>
          <p:cNvPr id="6" name="TextBox 5"/>
          <p:cNvSpPr txBox="1"/>
          <p:nvPr/>
        </p:nvSpPr>
        <p:spPr>
          <a:xfrm>
            <a:off x="285560" y="6399213"/>
            <a:ext cx="2186707" cy="369332"/>
          </a:xfrm>
          <a:prstGeom prst="rect">
            <a:avLst/>
          </a:prstGeom>
          <a:noFill/>
        </p:spPr>
        <p:txBody>
          <a:bodyPr wrap="square" rtlCol="0">
            <a:spAutoFit/>
          </a:bodyPr>
          <a:lstStyle/>
          <a:p>
            <a:r>
              <a:rPr lang="en-US" dirty="0" smtClean="0"/>
              <a:t>BEIR VII</a:t>
            </a:r>
            <a:endParaRPr lang="en-US" dirty="0"/>
          </a:p>
        </p:txBody>
      </p:sp>
      <p:pic>
        <p:nvPicPr>
          <p:cNvPr id="5" name="Picture 4" descr="10-b2.png"/>
          <p:cNvPicPr>
            <a:picLocks noChangeAspect="1"/>
          </p:cNvPicPr>
          <p:nvPr/>
        </p:nvPicPr>
        <p:blipFill>
          <a:blip r:embed="rId4"/>
          <a:stretch>
            <a:fillRect/>
          </a:stretch>
        </p:blipFill>
        <p:spPr>
          <a:xfrm>
            <a:off x="4571000" y="1683536"/>
            <a:ext cx="4573000" cy="3326616"/>
          </a:xfrm>
          <a:prstGeom prst="rect">
            <a:avLst/>
          </a:prstGeom>
        </p:spPr>
      </p:pic>
      <p:sp>
        <p:nvSpPr>
          <p:cNvPr id="7" name="TextBox 6"/>
          <p:cNvSpPr txBox="1"/>
          <p:nvPr/>
        </p:nvSpPr>
        <p:spPr>
          <a:xfrm>
            <a:off x="1554692" y="5401733"/>
            <a:ext cx="3623733" cy="369332"/>
          </a:xfrm>
          <a:prstGeom prst="rect">
            <a:avLst/>
          </a:prstGeom>
          <a:noFill/>
        </p:spPr>
        <p:txBody>
          <a:bodyPr wrap="square" rtlCol="0">
            <a:spAutoFit/>
          </a:bodyPr>
          <a:lstStyle/>
          <a:p>
            <a:r>
              <a:rPr lang="en-US" dirty="0" smtClean="0"/>
              <a:t>BEIR </a:t>
            </a:r>
            <a:r>
              <a:rPr lang="en-US" dirty="0" smtClean="0"/>
              <a:t>VII </a:t>
            </a:r>
            <a:r>
              <a:rPr lang="en-US" dirty="0" smtClean="0"/>
              <a:t>model</a:t>
            </a:r>
            <a:endParaRPr lang="en-US" dirty="0"/>
          </a:p>
        </p:txBody>
      </p:sp>
      <p:sp>
        <p:nvSpPr>
          <p:cNvPr id="8" name="TextBox 7"/>
          <p:cNvSpPr txBox="1"/>
          <p:nvPr/>
        </p:nvSpPr>
        <p:spPr>
          <a:xfrm>
            <a:off x="6121400" y="5401736"/>
            <a:ext cx="3623733" cy="369332"/>
          </a:xfrm>
          <a:prstGeom prst="rect">
            <a:avLst/>
          </a:prstGeom>
          <a:noFill/>
        </p:spPr>
        <p:txBody>
          <a:bodyPr wrap="square" rtlCol="0">
            <a:spAutoFit/>
          </a:bodyPr>
          <a:lstStyle/>
          <a:p>
            <a:r>
              <a:rPr lang="en-US" dirty="0" smtClean="0"/>
              <a:t>My reproduction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BEIR VII underestimates DDREF</a:t>
            </a:r>
            <a:endParaRPr lang="en-US" dirty="0"/>
          </a:p>
        </p:txBody>
      </p:sp>
      <p:pic>
        <p:nvPicPr>
          <p:cNvPr id="5" name="Picture 4" descr="Macintosh HD:Users:benjaminhaley:Dropbox:Ben:paper fig 7.png"/>
          <p:cNvPicPr/>
          <p:nvPr/>
        </p:nvPicPr>
        <p:blipFill>
          <a:blip r:embed="rId3">
            <a:extLst>
              <a:ext uri="{28A0092B-C50C-407E-A947-70E740481C1C}">
                <a14:useLocalDpi xmlns:lc="http://schemas.openxmlformats.org/drawingml/2006/lockedCanvas" xmlns:a14="http://schemas.microsoft.com/office/drawing/2010/main" xmlns:pic="http://schemas.openxmlformats.org/drawingml/2006/picture" xmlns:a="http://schemas.openxmlformats.org/drawingml/2006/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r="http://schemas.openxmlformats.org/officeDocument/2006/relationships" xmlns:o="urn:schemas-microsoft-com:office:office" xmlns:mv="urn:schemas-microsoft-com:mac:vml" xmlns:mc="http://schemas.openxmlformats.org/markup-compatibility/2006" xmlns:mo="http://schemas.microsoft.com/office/mac/office/2008/main" xmlns:wpc="http://schemas.microsoft.com/office/word/2010/wordprocessingCanvas" xmlns="" xmlns:p="http://schemas.openxmlformats.org/presentationml/2006/main" val="0"/>
              </a:ext>
            </a:extLst>
          </a:blip>
          <a:srcRect r="11111"/>
          <a:stretch>
            <a:fillRect/>
          </a:stretch>
        </p:blipFill>
        <p:spPr bwMode="auto">
          <a:xfrm>
            <a:off x="868868" y="1417638"/>
            <a:ext cx="7567296" cy="5378152"/>
          </a:xfrm>
          <a:prstGeom prst="rect">
            <a:avLst/>
          </a:prstGeom>
          <a:noFill/>
          <a:ln>
            <a:noFill/>
          </a:ln>
        </p:spPr>
      </p:pic>
      <p:sp>
        <p:nvSpPr>
          <p:cNvPr id="6" name="TextBox 5"/>
          <p:cNvSpPr txBox="1"/>
          <p:nvPr/>
        </p:nvSpPr>
        <p:spPr>
          <a:xfrm>
            <a:off x="133163" y="6399213"/>
            <a:ext cx="2186707" cy="369332"/>
          </a:xfrm>
          <a:prstGeom prst="rect">
            <a:avLst/>
          </a:prstGeom>
          <a:noFill/>
        </p:spPr>
        <p:txBody>
          <a:bodyPr wrap="square" rtlCol="0">
            <a:spAutoFit/>
          </a:bodyPr>
          <a:lstStyle/>
          <a:p>
            <a:r>
              <a:rPr lang="en-US" dirty="0" smtClean="0"/>
              <a:t>Haley 2015</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Linear-linear models fit the data better than linear-quadratic models</a:t>
            </a:r>
            <a:endParaRPr lang="en-US" dirty="0"/>
          </a:p>
        </p:txBody>
      </p:sp>
      <p:pic>
        <p:nvPicPr>
          <p:cNvPr id="4" name="Picture 3" descr="Macintosh HD:Users:benjaminhaley:Dropbox:Ben:paper fig 2.png"/>
          <p:cNvPicPr/>
          <p:nvPr/>
        </p:nvPicPr>
        <p:blipFill>
          <a:blip r:embed="rId3">
            <a:extLst>
              <a:ext uri="{28A0092B-C50C-407E-A947-70E740481C1C}">
                <a14:useLocalDpi xmlns:p="http://schemas.openxmlformats.org/presentationml/2006/main" xmlns="" xmlns:wpc="http://schemas.microsoft.com/office/word/2010/wordprocessingCanvas" xmlns:mo="http://schemas.microsoft.com/office/mac/office/2008/main" xmlns:mc="http://schemas.openxmlformats.org/markup-compatibility/2006" xmlns:mv="urn:schemas-microsoft-com:mac:vml"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http://schemas.openxmlformats.org/drawingml/2006/main" xmlns:pic="http://schemas.openxmlformats.org/drawingml/2006/picture" xmlns:a14="http://schemas.microsoft.com/office/drawing/2010/main" xmlns:lc="http://schemas.openxmlformats.org/drawingml/2006/lockedCanvas" val="0"/>
              </a:ext>
            </a:extLst>
          </a:blip>
          <a:srcRect/>
          <a:stretch>
            <a:fillRect/>
          </a:stretch>
        </p:blipFill>
        <p:spPr bwMode="auto">
          <a:xfrm>
            <a:off x="1487101" y="1771424"/>
            <a:ext cx="6380958" cy="5086575"/>
          </a:xfrm>
          <a:prstGeom prst="rect">
            <a:avLst/>
          </a:prstGeom>
          <a:noFill/>
          <a:ln>
            <a:noFill/>
          </a:ln>
        </p:spPr>
      </p:pic>
      <p:sp>
        <p:nvSpPr>
          <p:cNvPr id="7" name="TextBox 6"/>
          <p:cNvSpPr txBox="1"/>
          <p:nvPr/>
        </p:nvSpPr>
        <p:spPr>
          <a:xfrm>
            <a:off x="133163" y="6399213"/>
            <a:ext cx="2186707" cy="369332"/>
          </a:xfrm>
          <a:prstGeom prst="rect">
            <a:avLst/>
          </a:prstGeom>
          <a:noFill/>
        </p:spPr>
        <p:txBody>
          <a:bodyPr wrap="square" rtlCol="0">
            <a:spAutoFit/>
          </a:bodyPr>
          <a:lstStyle/>
          <a:p>
            <a:r>
              <a:rPr lang="en-US" dirty="0" smtClean="0"/>
              <a:t>Haley 2015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research project</a:t>
            </a:r>
            <a:endParaRPr lang="en-US" dirty="0"/>
          </a:p>
        </p:txBody>
      </p:sp>
      <p:sp>
        <p:nvSpPr>
          <p:cNvPr id="7" name="Content Placeholder 6"/>
          <p:cNvSpPr>
            <a:spLocks noGrp="1"/>
          </p:cNvSpPr>
          <p:nvPr>
            <p:ph idx="1"/>
          </p:nvPr>
        </p:nvSpPr>
        <p:spPr/>
        <p:txBody>
          <a:bodyPr>
            <a:normAutofit fontScale="70000" lnSpcReduction="20000"/>
          </a:bodyPr>
          <a:lstStyle/>
          <a:p>
            <a:pPr>
              <a:buNone/>
            </a:pPr>
            <a:r>
              <a:rPr lang="en-US" dirty="0" smtClean="0"/>
              <a:t>Hypothesis: Human radiation risk estimates can be improved through rigorous statistical modeling with large, detailed mouse data sets that include protracted and acute dose data.</a:t>
            </a:r>
          </a:p>
          <a:p>
            <a:pPr>
              <a:buNone/>
            </a:pPr>
            <a:endParaRPr lang="en-US" dirty="0" smtClean="0"/>
          </a:p>
          <a:p>
            <a:pPr>
              <a:buNone/>
            </a:pPr>
            <a:r>
              <a:rPr lang="en-US" dirty="0" smtClean="0"/>
              <a:t>Aim 1: Calculate DDREF using lethal cancer endpoints from mice treated with varying radiation exposures.</a:t>
            </a:r>
          </a:p>
          <a:p>
            <a:pPr>
              <a:buNone/>
            </a:pPr>
            <a:endParaRPr lang="en-US" dirty="0" smtClean="0"/>
          </a:p>
          <a:p>
            <a:pPr>
              <a:buNone/>
            </a:pPr>
            <a:r>
              <a:rPr lang="en-US" dirty="0" smtClean="0"/>
              <a:t>Aim 2: Determine if </a:t>
            </a:r>
            <a:r>
              <a:rPr lang="en-US" dirty="0" err="1" smtClean="0"/>
              <a:t>harderian</a:t>
            </a:r>
            <a:r>
              <a:rPr lang="en-US" dirty="0" smtClean="0"/>
              <a:t> gland tumor (benign) formation in response to radiation exposure is a proper representative model for other cancer types.</a:t>
            </a:r>
            <a:r>
              <a:rPr lang="en-US" dirty="0" smtClean="0"/>
              <a:t> </a:t>
            </a:r>
          </a:p>
          <a:p>
            <a:pPr>
              <a:buNone/>
            </a:pPr>
            <a:endParaRPr lang="en-US" dirty="0" smtClean="0"/>
          </a:p>
          <a:p>
            <a:pPr lvl="0">
              <a:buNone/>
            </a:pPr>
            <a:r>
              <a:rPr lang="en-US" dirty="0" smtClean="0"/>
              <a:t>Aim 3: Calculate the risks of fractionated </a:t>
            </a:r>
            <a:r>
              <a:rPr lang="en-US" dirty="0" smtClean="0"/>
              <a:t>versus acute ionizing radiation exposures</a:t>
            </a:r>
            <a:r>
              <a:rPr lang="en-US" dirty="0" smtClean="0"/>
              <a:t> to </a:t>
            </a:r>
            <a:r>
              <a:rPr lang="en-US" dirty="0" smtClean="0"/>
              <a:t>estimate the risks associated with fractionated exposure conditions of utility workers in the nuclear power industry.</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Thesis research project</a:t>
            </a:r>
            <a:endParaRPr lang="en-US" dirty="0"/>
          </a:p>
        </p:txBody>
      </p:sp>
      <p:sp>
        <p:nvSpPr>
          <p:cNvPr id="7" name="Content Placeholder 6"/>
          <p:cNvSpPr>
            <a:spLocks noGrp="1"/>
          </p:cNvSpPr>
          <p:nvPr>
            <p:ph idx="1"/>
          </p:nvPr>
        </p:nvSpPr>
        <p:spPr/>
        <p:txBody>
          <a:bodyPr>
            <a:normAutofit fontScale="70000" lnSpcReduction="20000"/>
          </a:bodyPr>
          <a:lstStyle/>
          <a:p>
            <a:pPr>
              <a:buNone/>
            </a:pPr>
            <a:r>
              <a:rPr lang="en-US" dirty="0" smtClean="0"/>
              <a:t>Hypothesis: Human radiation risk estimates can be improved through rigorous statistical modeling with large, detailed mouse data sets that include protracted and acute dose data.</a:t>
            </a:r>
          </a:p>
          <a:p>
            <a:pPr>
              <a:buNone/>
            </a:pPr>
            <a:endParaRPr lang="en-US" dirty="0" smtClean="0"/>
          </a:p>
          <a:p>
            <a:pPr>
              <a:buNone/>
            </a:pPr>
            <a:r>
              <a:rPr lang="en-US" dirty="0" smtClean="0"/>
              <a:t>Aim 1: Calculate DDREF using lethal cancer endpoints from mice treated with varying radiation exposures.</a:t>
            </a:r>
          </a:p>
          <a:p>
            <a:pPr>
              <a:buNone/>
            </a:pPr>
            <a:endParaRPr lang="en-US" dirty="0" smtClean="0"/>
          </a:p>
          <a:p>
            <a:pPr>
              <a:buNone/>
            </a:pPr>
            <a:r>
              <a:rPr lang="en-US" dirty="0" smtClean="0"/>
              <a:t>Aim 2: Determine if </a:t>
            </a:r>
            <a:r>
              <a:rPr lang="en-US" dirty="0" err="1" smtClean="0"/>
              <a:t>harderian</a:t>
            </a:r>
            <a:r>
              <a:rPr lang="en-US" dirty="0" smtClean="0"/>
              <a:t> gland tumor (benign) formation in response to radiation exposure is a proper representative model for other cancer types. </a:t>
            </a:r>
          </a:p>
          <a:p>
            <a:pPr>
              <a:buNone/>
            </a:pPr>
            <a:endParaRPr lang="en-US" dirty="0" smtClean="0"/>
          </a:p>
          <a:p>
            <a:pPr lvl="0">
              <a:buNone/>
            </a:pPr>
            <a:r>
              <a:rPr lang="en-US" dirty="0" smtClean="0"/>
              <a:t>Aim 3: Calculate the risks of fractionated versus acute ionizing radiation exposures to estimate the risks associated with fractionated exposure conditions of utility workers in the nuclear power industry.</a:t>
            </a:r>
          </a:p>
          <a:p>
            <a:pPr>
              <a:buNone/>
            </a:pPr>
            <a:endParaRPr lang="en-US" dirty="0"/>
          </a:p>
        </p:txBody>
      </p:sp>
      <p:sp>
        <p:nvSpPr>
          <p:cNvPr id="4" name="Frame 3"/>
          <p:cNvSpPr/>
          <p:nvPr/>
        </p:nvSpPr>
        <p:spPr>
          <a:xfrm>
            <a:off x="288459" y="4794251"/>
            <a:ext cx="8515304" cy="1515594"/>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442"/>
            <a:ext cx="8229600" cy="1143000"/>
          </a:xfrm>
        </p:spPr>
        <p:txBody>
          <a:bodyPr/>
          <a:lstStyle/>
          <a:p>
            <a:r>
              <a:rPr lang="en-US" dirty="0" smtClean="0"/>
              <a:t>Bando Lab in Japan</a:t>
            </a:r>
            <a:endParaRPr lang="en-US" dirty="0"/>
          </a:p>
        </p:txBody>
      </p:sp>
      <p:pic>
        <p:nvPicPr>
          <p:cNvPr id="4" name="Picture 3"/>
          <p:cNvPicPr>
            <a:picLocks noChangeAspect="1"/>
          </p:cNvPicPr>
          <p:nvPr/>
        </p:nvPicPr>
        <p:blipFill>
          <a:blip r:embed="rId2"/>
          <a:stretch>
            <a:fillRect/>
          </a:stretch>
        </p:blipFill>
        <p:spPr>
          <a:xfrm>
            <a:off x="0" y="1273489"/>
            <a:ext cx="6618667" cy="1893112"/>
          </a:xfrm>
          <a:prstGeom prst="rect">
            <a:avLst/>
          </a:prstGeom>
        </p:spPr>
      </p:pic>
      <p:pic>
        <p:nvPicPr>
          <p:cNvPr id="5" name="Picture 4"/>
          <p:cNvPicPr>
            <a:picLocks noChangeAspect="1"/>
          </p:cNvPicPr>
          <p:nvPr/>
        </p:nvPicPr>
        <p:blipFill>
          <a:blip r:embed="rId3"/>
          <a:stretch>
            <a:fillRect/>
          </a:stretch>
        </p:blipFill>
        <p:spPr>
          <a:xfrm>
            <a:off x="2403557" y="2873932"/>
            <a:ext cx="4667050" cy="398406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Significance for understanding risks associated with radiation</a:t>
            </a:r>
            <a:endParaRPr lang="en-US" dirty="0"/>
          </a:p>
        </p:txBody>
      </p:sp>
      <p:sp>
        <p:nvSpPr>
          <p:cNvPr id="3" name="Content Placeholder 2"/>
          <p:cNvSpPr>
            <a:spLocks noGrp="1"/>
          </p:cNvSpPr>
          <p:nvPr>
            <p:ph idx="1"/>
          </p:nvPr>
        </p:nvSpPr>
        <p:spPr>
          <a:xfrm>
            <a:off x="457200" y="1975848"/>
            <a:ext cx="4843463" cy="4525963"/>
          </a:xfrm>
        </p:spPr>
        <p:txBody>
          <a:bodyPr/>
          <a:lstStyle/>
          <a:p>
            <a:r>
              <a:rPr lang="en-US" dirty="0" smtClean="0"/>
              <a:t>Appropriate policies</a:t>
            </a:r>
          </a:p>
          <a:p>
            <a:r>
              <a:rPr lang="en-US" dirty="0" smtClean="0"/>
              <a:t>Improved protection</a:t>
            </a:r>
          </a:p>
          <a:p>
            <a:r>
              <a:rPr lang="en-US" dirty="0" smtClean="0"/>
              <a:t>Reduce excess costs</a:t>
            </a:r>
          </a:p>
          <a:p>
            <a:r>
              <a:rPr lang="en-US" dirty="0" smtClean="0"/>
              <a:t>Improved medical treatment/detection</a:t>
            </a:r>
          </a:p>
          <a:p>
            <a:r>
              <a:rPr lang="en-US" dirty="0" smtClean="0"/>
              <a:t>Decreased fear of nuclear energy</a:t>
            </a:r>
          </a:p>
        </p:txBody>
      </p:sp>
      <p:sp>
        <p:nvSpPr>
          <p:cNvPr id="4" name="object 9"/>
          <p:cNvSpPr/>
          <p:nvPr/>
        </p:nvSpPr>
        <p:spPr>
          <a:xfrm>
            <a:off x="5300663" y="2565400"/>
            <a:ext cx="3386137" cy="2849563"/>
          </a:xfrm>
          <a:prstGeom prst="rect">
            <a:avLst/>
          </a:prstGeom>
          <a:blipFill>
            <a:blip r:embed="rId3" cstate="print"/>
            <a:stretch>
              <a:fillRect/>
            </a:stretch>
          </a:blipFill>
        </p:spPr>
        <p:txBody>
          <a:bodyPr lIns="0" tIns="0" rIns="0" bIns="0"/>
          <a:lstStyle/>
          <a:p>
            <a:pPr defTabSz="321440" fontAlgn="auto">
              <a:spcBef>
                <a:spcPts val="0"/>
              </a:spcBef>
              <a:spcAft>
                <a:spcPts val="0"/>
              </a:spcAft>
              <a:defRPr/>
            </a:pPr>
            <a:endParaRPr>
              <a:solidFill>
                <a:prstClr val="black"/>
              </a:solidFill>
              <a:latin typeface="Calibri"/>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
        <p:nvSpPr>
          <p:cNvPr id="14" name="Frame 13"/>
          <p:cNvSpPr/>
          <p:nvPr/>
        </p:nvSpPr>
        <p:spPr>
          <a:xfrm>
            <a:off x="2377084" y="1434350"/>
            <a:ext cx="4411176" cy="654593"/>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criteria</a:t>
            </a:r>
            <a:endParaRPr lang="en-US" dirty="0"/>
          </a:p>
        </p:txBody>
      </p:sp>
      <p:sp>
        <p:nvSpPr>
          <p:cNvPr id="3" name="Content Placeholder 2"/>
          <p:cNvSpPr>
            <a:spLocks noGrp="1"/>
          </p:cNvSpPr>
          <p:nvPr>
            <p:ph idx="1"/>
          </p:nvPr>
        </p:nvSpPr>
        <p:spPr>
          <a:xfrm>
            <a:off x="457200" y="1600200"/>
            <a:ext cx="6276527" cy="5257800"/>
          </a:xfrm>
        </p:spPr>
        <p:txBody>
          <a:bodyPr>
            <a:normAutofit fontScale="85000" lnSpcReduction="10000"/>
          </a:bodyPr>
          <a:lstStyle/>
          <a:p>
            <a:pPr fontAlgn="t"/>
            <a:r>
              <a:rPr lang="en-US" dirty="0" smtClean="0"/>
              <a:t>Janus database – all individual level data</a:t>
            </a:r>
            <a:endParaRPr lang="en-US" dirty="0" smtClean="0"/>
          </a:p>
          <a:p>
            <a:pPr fontAlgn="t"/>
            <a:r>
              <a:rPr lang="en-US" dirty="0" smtClean="0"/>
              <a:t>External radiation exposures</a:t>
            </a:r>
            <a:endParaRPr lang="en-US" dirty="0" smtClean="0"/>
          </a:p>
          <a:p>
            <a:pPr fontAlgn="t"/>
            <a:r>
              <a:rPr lang="en-US" dirty="0" smtClean="0"/>
              <a:t>Low – LET, whole body exposures (gamma radiation only)</a:t>
            </a:r>
          </a:p>
          <a:p>
            <a:pPr fontAlgn="t"/>
            <a:r>
              <a:rPr lang="en-US" dirty="0" smtClean="0"/>
              <a:t>No other treatments (e.g. no chemical </a:t>
            </a:r>
            <a:r>
              <a:rPr lang="en-US" dirty="0" smtClean="0"/>
              <a:t>exposures from JM14)</a:t>
            </a:r>
            <a:endParaRPr lang="en-US" dirty="0" smtClean="0"/>
          </a:p>
          <a:p>
            <a:pPr fontAlgn="t"/>
            <a:r>
              <a:rPr lang="en-US" dirty="0" smtClean="0"/>
              <a:t>Digitized data on treatment and cancer incidences confirmed by primary </a:t>
            </a:r>
            <a:r>
              <a:rPr lang="en-US" dirty="0" smtClean="0"/>
              <a:t>literature – Janus data well trusted</a:t>
            </a:r>
          </a:p>
          <a:p>
            <a:pPr fontAlgn="t"/>
            <a:r>
              <a:rPr lang="en-US" dirty="0" smtClean="0"/>
              <a:t>Cancer associated cause of </a:t>
            </a:r>
            <a:r>
              <a:rPr lang="en-US" dirty="0" smtClean="0"/>
              <a:t>death</a:t>
            </a:r>
          </a:p>
          <a:p>
            <a:pPr fontAlgn="t"/>
            <a:r>
              <a:rPr lang="en-US" dirty="0" smtClean="0"/>
              <a:t>Statistically insignificant differences in controls</a:t>
            </a:r>
          </a:p>
          <a:p>
            <a:endParaRPr lang="en-US" dirty="0"/>
          </a:p>
        </p:txBody>
      </p:sp>
      <p:pic>
        <p:nvPicPr>
          <p:cNvPr id="84994" name="Picture 2"/>
          <p:cNvPicPr>
            <a:picLocks noChangeAspect="1" noChangeArrowheads="1"/>
          </p:cNvPicPr>
          <p:nvPr/>
        </p:nvPicPr>
        <p:blipFill>
          <a:blip r:embed="rId3"/>
          <a:srcRect/>
          <a:stretch>
            <a:fillRect/>
          </a:stretch>
        </p:blipFill>
        <p:spPr bwMode="auto">
          <a:xfrm>
            <a:off x="6232232" y="2256057"/>
            <a:ext cx="3292529" cy="3292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
        <p:nvSpPr>
          <p:cNvPr id="14" name="Frame 13"/>
          <p:cNvSpPr/>
          <p:nvPr/>
        </p:nvSpPr>
        <p:spPr>
          <a:xfrm>
            <a:off x="2377084" y="2389750"/>
            <a:ext cx="4411176" cy="654593"/>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62818" name="Picture 2"/>
          <p:cNvPicPr>
            <a:picLocks noChangeAspect="1" noChangeArrowheads="1"/>
          </p:cNvPicPr>
          <p:nvPr/>
        </p:nvPicPr>
        <p:blipFill>
          <a:blip r:embed="rId3"/>
          <a:srcRect/>
          <a:stretch>
            <a:fillRect/>
          </a:stretch>
        </p:blipFill>
        <p:spPr bwMode="auto">
          <a:xfrm>
            <a:off x="6127570" y="3409468"/>
            <a:ext cx="2611343" cy="1686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
        <p:nvSpPr>
          <p:cNvPr id="14" name="Frame 13"/>
          <p:cNvSpPr/>
          <p:nvPr/>
        </p:nvSpPr>
        <p:spPr>
          <a:xfrm>
            <a:off x="2377084" y="3132837"/>
            <a:ext cx="4411176" cy="654593"/>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 name="Picture 3"/>
          <p:cNvPicPr>
            <a:picLocks noChangeAspect="1" noChangeArrowheads="1"/>
          </p:cNvPicPr>
          <p:nvPr/>
        </p:nvPicPr>
        <p:blipFill>
          <a:blip r:embed="rId3"/>
          <a:srcRect/>
          <a:stretch>
            <a:fillRect/>
          </a:stretch>
        </p:blipFill>
        <p:spPr bwMode="auto">
          <a:xfrm>
            <a:off x="436961" y="696594"/>
            <a:ext cx="650797" cy="642144"/>
          </a:xfrm>
          <a:prstGeom prst="rect">
            <a:avLst/>
          </a:prstGeom>
          <a:noFill/>
          <a:ln w="9525">
            <a:noFill/>
            <a:miter lim="800000"/>
            <a:headEnd/>
            <a:tailEnd/>
          </a:ln>
          <a:effectLst/>
        </p:spPr>
      </p:pic>
      <p:pic>
        <p:nvPicPr>
          <p:cNvPr id="22" name="Picture 4"/>
          <p:cNvPicPr>
            <a:picLocks noChangeAspect="1" noChangeArrowheads="1"/>
          </p:cNvPicPr>
          <p:nvPr/>
        </p:nvPicPr>
        <p:blipFill>
          <a:blip r:embed="rId4"/>
          <a:srcRect/>
          <a:stretch>
            <a:fillRect/>
          </a:stretch>
        </p:blipFill>
        <p:spPr bwMode="auto">
          <a:xfrm>
            <a:off x="794645" y="1287202"/>
            <a:ext cx="445513" cy="439590"/>
          </a:xfrm>
          <a:prstGeom prst="rect">
            <a:avLst/>
          </a:prstGeom>
          <a:noFill/>
          <a:ln w="9525">
            <a:noFill/>
            <a:miter lim="800000"/>
            <a:headEnd/>
            <a:tailEnd/>
          </a:ln>
          <a:effectLst/>
        </p:spPr>
      </p:pic>
      <p:pic>
        <p:nvPicPr>
          <p:cNvPr id="23" name="Picture 4"/>
          <p:cNvPicPr>
            <a:picLocks noChangeAspect="1" noChangeArrowheads="1"/>
          </p:cNvPicPr>
          <p:nvPr/>
        </p:nvPicPr>
        <p:blipFill>
          <a:blip r:embed="rId4"/>
          <a:srcRect/>
          <a:stretch>
            <a:fillRect/>
          </a:stretch>
        </p:blipFill>
        <p:spPr bwMode="auto">
          <a:xfrm>
            <a:off x="544364" y="1777937"/>
            <a:ext cx="856746" cy="845355"/>
          </a:xfrm>
          <a:prstGeom prst="rect">
            <a:avLst/>
          </a:prstGeom>
          <a:noFill/>
          <a:ln w="9525">
            <a:noFill/>
            <a:miter lim="800000"/>
            <a:headEnd/>
            <a:tailEnd/>
          </a:ln>
          <a:effectLst/>
        </p:spPr>
      </p:pic>
      <p:pic>
        <p:nvPicPr>
          <p:cNvPr id="24" name="Picture 4"/>
          <p:cNvPicPr>
            <a:picLocks noChangeAspect="1" noChangeArrowheads="1"/>
          </p:cNvPicPr>
          <p:nvPr/>
        </p:nvPicPr>
        <p:blipFill>
          <a:blip r:embed="rId4"/>
          <a:srcRect/>
          <a:stretch>
            <a:fillRect/>
          </a:stretch>
        </p:blipFill>
        <p:spPr bwMode="auto">
          <a:xfrm>
            <a:off x="1570822" y="1040249"/>
            <a:ext cx="517530" cy="510649"/>
          </a:xfrm>
          <a:prstGeom prst="rect">
            <a:avLst/>
          </a:prstGeom>
          <a:noFill/>
          <a:ln w="9525">
            <a:noFill/>
            <a:miter lim="800000"/>
            <a:headEnd/>
            <a:tailEnd/>
          </a:ln>
          <a:effectLst/>
        </p:spPr>
      </p:pic>
      <p:pic>
        <p:nvPicPr>
          <p:cNvPr id="25" name="Picture 4"/>
          <p:cNvPicPr>
            <a:picLocks noChangeAspect="1" noChangeArrowheads="1"/>
          </p:cNvPicPr>
          <p:nvPr/>
        </p:nvPicPr>
        <p:blipFill>
          <a:blip r:embed="rId4"/>
          <a:srcRect/>
          <a:stretch>
            <a:fillRect/>
          </a:stretch>
        </p:blipFill>
        <p:spPr bwMode="auto">
          <a:xfrm>
            <a:off x="1087758" y="379383"/>
            <a:ext cx="695794" cy="686543"/>
          </a:xfrm>
          <a:prstGeom prst="rect">
            <a:avLst/>
          </a:prstGeom>
          <a:noFill/>
          <a:ln w="9525">
            <a:noFill/>
            <a:miter lim="800000"/>
            <a:headEnd/>
            <a:tailEnd/>
          </a:ln>
          <a:effectLst/>
        </p:spPr>
      </p:pic>
      <p:pic>
        <p:nvPicPr>
          <p:cNvPr id="26" name="Picture 3"/>
          <p:cNvPicPr>
            <a:picLocks noChangeAspect="1" noChangeArrowheads="1"/>
          </p:cNvPicPr>
          <p:nvPr/>
        </p:nvPicPr>
        <p:blipFill>
          <a:blip r:embed="rId3"/>
          <a:srcRect/>
          <a:stretch>
            <a:fillRect/>
          </a:stretch>
        </p:blipFill>
        <p:spPr bwMode="auto">
          <a:xfrm>
            <a:off x="1896220" y="696594"/>
            <a:ext cx="454031" cy="447994"/>
          </a:xfrm>
          <a:prstGeom prst="rect">
            <a:avLst/>
          </a:prstGeom>
          <a:noFill/>
          <a:ln w="9525">
            <a:noFill/>
            <a:miter lim="800000"/>
            <a:headEnd/>
            <a:tailEnd/>
          </a:ln>
          <a:effectLst/>
        </p:spPr>
      </p:pic>
      <p:pic>
        <p:nvPicPr>
          <p:cNvPr id="27" name="Picture 3"/>
          <p:cNvPicPr>
            <a:picLocks noChangeAspect="1" noChangeArrowheads="1"/>
          </p:cNvPicPr>
          <p:nvPr/>
        </p:nvPicPr>
        <p:blipFill>
          <a:blip r:embed="rId3"/>
          <a:srcRect/>
          <a:stretch>
            <a:fillRect/>
          </a:stretch>
        </p:blipFill>
        <p:spPr bwMode="auto">
          <a:xfrm>
            <a:off x="1288841" y="1466616"/>
            <a:ext cx="449714" cy="443734"/>
          </a:xfrm>
          <a:prstGeom prst="rect">
            <a:avLst/>
          </a:prstGeom>
          <a:noFill/>
          <a:ln w="9525">
            <a:noFill/>
            <a:miter lim="800000"/>
            <a:headEnd/>
            <a:tailEnd/>
          </a:ln>
          <a:effectLst/>
        </p:spPr>
      </p:pic>
      <p:pic>
        <p:nvPicPr>
          <p:cNvPr id="28" name="Picture 3"/>
          <p:cNvPicPr>
            <a:picLocks noChangeAspect="1" noChangeArrowheads="1"/>
          </p:cNvPicPr>
          <p:nvPr/>
        </p:nvPicPr>
        <p:blipFill>
          <a:blip r:embed="rId3"/>
          <a:srcRect/>
          <a:stretch>
            <a:fillRect/>
          </a:stretch>
        </p:blipFill>
        <p:spPr bwMode="auto">
          <a:xfrm>
            <a:off x="1570822" y="1920230"/>
            <a:ext cx="650797" cy="642144"/>
          </a:xfrm>
          <a:prstGeom prst="rect">
            <a:avLst/>
          </a:prstGeom>
          <a:noFill/>
          <a:ln w="9525">
            <a:noFill/>
            <a:miter lim="800000"/>
            <a:headEnd/>
            <a:tailEnd/>
          </a:ln>
          <a:effectLst/>
        </p:spPr>
      </p:pic>
      <p:pic>
        <p:nvPicPr>
          <p:cNvPr id="29" name="Picture 4"/>
          <p:cNvPicPr>
            <a:picLocks noChangeAspect="1" noChangeArrowheads="1"/>
          </p:cNvPicPr>
          <p:nvPr/>
        </p:nvPicPr>
        <p:blipFill>
          <a:blip r:embed="rId4"/>
          <a:srcRect/>
          <a:stretch>
            <a:fillRect/>
          </a:stretch>
        </p:blipFill>
        <p:spPr bwMode="auto">
          <a:xfrm>
            <a:off x="451220" y="4664531"/>
            <a:ext cx="856746" cy="845355"/>
          </a:xfrm>
          <a:prstGeom prst="rect">
            <a:avLst/>
          </a:prstGeom>
          <a:noFill/>
          <a:ln w="9525">
            <a:noFill/>
            <a:miter lim="800000"/>
            <a:headEnd/>
            <a:tailEnd/>
          </a:ln>
          <a:effectLst/>
        </p:spPr>
      </p:pic>
      <p:pic>
        <p:nvPicPr>
          <p:cNvPr id="30" name="Picture 4"/>
          <p:cNvPicPr>
            <a:picLocks noChangeAspect="1" noChangeArrowheads="1"/>
          </p:cNvPicPr>
          <p:nvPr/>
        </p:nvPicPr>
        <p:blipFill>
          <a:blip r:embed="rId4"/>
          <a:srcRect/>
          <a:stretch>
            <a:fillRect/>
          </a:stretch>
        </p:blipFill>
        <p:spPr bwMode="auto">
          <a:xfrm>
            <a:off x="91901" y="5166196"/>
            <a:ext cx="695794" cy="686543"/>
          </a:xfrm>
          <a:prstGeom prst="rect">
            <a:avLst/>
          </a:prstGeom>
          <a:noFill/>
          <a:ln w="9525">
            <a:noFill/>
            <a:miter lim="800000"/>
            <a:headEnd/>
            <a:tailEnd/>
          </a:ln>
          <a:effectLst/>
        </p:spPr>
      </p:pic>
      <p:pic>
        <p:nvPicPr>
          <p:cNvPr id="31" name="Picture 3"/>
          <p:cNvPicPr>
            <a:picLocks noChangeAspect="1" noChangeArrowheads="1"/>
          </p:cNvPicPr>
          <p:nvPr/>
        </p:nvPicPr>
        <p:blipFill>
          <a:blip r:embed="rId3"/>
          <a:srcRect/>
          <a:stretch>
            <a:fillRect/>
          </a:stretch>
        </p:blipFill>
        <p:spPr bwMode="auto">
          <a:xfrm>
            <a:off x="1547751" y="5355356"/>
            <a:ext cx="650797" cy="642144"/>
          </a:xfrm>
          <a:prstGeom prst="rect">
            <a:avLst/>
          </a:prstGeom>
          <a:noFill/>
          <a:ln w="9525">
            <a:noFill/>
            <a:miter lim="800000"/>
            <a:headEnd/>
            <a:tailEnd/>
          </a:ln>
          <a:effectLst/>
        </p:spPr>
      </p:pic>
      <p:pic>
        <p:nvPicPr>
          <p:cNvPr id="32" name="Picture 3"/>
          <p:cNvPicPr>
            <a:picLocks noChangeAspect="1" noChangeArrowheads="1"/>
          </p:cNvPicPr>
          <p:nvPr/>
        </p:nvPicPr>
        <p:blipFill>
          <a:blip r:embed="rId3"/>
          <a:srcRect/>
          <a:stretch>
            <a:fillRect/>
          </a:stretch>
        </p:blipFill>
        <p:spPr bwMode="auto">
          <a:xfrm>
            <a:off x="2060195" y="5084420"/>
            <a:ext cx="650797" cy="642144"/>
          </a:xfrm>
          <a:prstGeom prst="rect">
            <a:avLst/>
          </a:prstGeom>
          <a:noFill/>
          <a:ln w="9525">
            <a:noFill/>
            <a:miter lim="800000"/>
            <a:headEnd/>
            <a:tailEnd/>
          </a:ln>
          <a:effectLst/>
        </p:spPr>
      </p:pic>
      <p:pic>
        <p:nvPicPr>
          <p:cNvPr id="33" name="Picture 3"/>
          <p:cNvPicPr>
            <a:picLocks noChangeAspect="1" noChangeArrowheads="1"/>
          </p:cNvPicPr>
          <p:nvPr/>
        </p:nvPicPr>
        <p:blipFill>
          <a:blip r:embed="rId3"/>
          <a:srcRect/>
          <a:stretch>
            <a:fillRect/>
          </a:stretch>
        </p:blipFill>
        <p:spPr bwMode="auto">
          <a:xfrm>
            <a:off x="2256961" y="4063366"/>
            <a:ext cx="454031" cy="447994"/>
          </a:xfrm>
          <a:prstGeom prst="rect">
            <a:avLst/>
          </a:prstGeom>
          <a:noFill/>
          <a:ln w="9525">
            <a:noFill/>
            <a:miter lim="800000"/>
            <a:headEnd/>
            <a:tailEnd/>
          </a:ln>
          <a:effectLst/>
        </p:spPr>
      </p:pic>
      <p:pic>
        <p:nvPicPr>
          <p:cNvPr id="34" name="Picture 3"/>
          <p:cNvPicPr>
            <a:picLocks noChangeAspect="1" noChangeArrowheads="1"/>
          </p:cNvPicPr>
          <p:nvPr/>
        </p:nvPicPr>
        <p:blipFill>
          <a:blip r:embed="rId3"/>
          <a:srcRect/>
          <a:stretch>
            <a:fillRect/>
          </a:stretch>
        </p:blipFill>
        <p:spPr bwMode="auto">
          <a:xfrm>
            <a:off x="1876226" y="4287363"/>
            <a:ext cx="449714" cy="443734"/>
          </a:xfrm>
          <a:prstGeom prst="rect">
            <a:avLst/>
          </a:prstGeom>
          <a:noFill/>
          <a:ln w="9525">
            <a:noFill/>
            <a:miter lim="800000"/>
            <a:headEnd/>
            <a:tailEnd/>
          </a:ln>
          <a:effectLst/>
        </p:spPr>
      </p:pic>
      <p:pic>
        <p:nvPicPr>
          <p:cNvPr id="35" name="Picture 4"/>
          <p:cNvPicPr>
            <a:picLocks noChangeAspect="1" noChangeArrowheads="1"/>
          </p:cNvPicPr>
          <p:nvPr/>
        </p:nvPicPr>
        <p:blipFill>
          <a:blip r:embed="rId4"/>
          <a:srcRect/>
          <a:stretch>
            <a:fillRect/>
          </a:stretch>
        </p:blipFill>
        <p:spPr bwMode="auto">
          <a:xfrm>
            <a:off x="228463" y="3958517"/>
            <a:ext cx="445513" cy="439590"/>
          </a:xfrm>
          <a:prstGeom prst="rect">
            <a:avLst/>
          </a:prstGeom>
          <a:noFill/>
          <a:ln w="9525">
            <a:noFill/>
            <a:miter lim="800000"/>
            <a:headEnd/>
            <a:tailEnd/>
          </a:ln>
          <a:effectLst/>
        </p:spPr>
      </p:pic>
      <p:pic>
        <p:nvPicPr>
          <p:cNvPr id="36" name="Picture 4"/>
          <p:cNvPicPr>
            <a:picLocks noChangeAspect="1" noChangeArrowheads="1"/>
          </p:cNvPicPr>
          <p:nvPr/>
        </p:nvPicPr>
        <p:blipFill>
          <a:blip r:embed="rId4"/>
          <a:srcRect/>
          <a:stretch>
            <a:fillRect/>
          </a:stretch>
        </p:blipFill>
        <p:spPr bwMode="auto">
          <a:xfrm>
            <a:off x="603624" y="3711564"/>
            <a:ext cx="517530" cy="510649"/>
          </a:xfrm>
          <a:prstGeom prst="rect">
            <a:avLst/>
          </a:prstGeom>
          <a:noFill/>
          <a:ln w="9525">
            <a:noFill/>
            <a:miter lim="800000"/>
            <a:headEnd/>
            <a:tailEnd/>
          </a:ln>
          <a:effectLst/>
        </p:spPr>
      </p:pic>
      <p:sp>
        <p:nvSpPr>
          <p:cNvPr id="37" name="Right Arrow 36"/>
          <p:cNvSpPr/>
          <p:nvPr/>
        </p:nvSpPr>
        <p:spPr>
          <a:xfrm rot="19800000">
            <a:off x="6890717" y="3011258"/>
            <a:ext cx="802032" cy="9144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769860" y="2477638"/>
            <a:ext cx="1374140" cy="369332"/>
          </a:xfrm>
          <a:prstGeom prst="rect">
            <a:avLst/>
          </a:prstGeom>
          <a:noFill/>
        </p:spPr>
        <p:txBody>
          <a:bodyPr wrap="square" rtlCol="0">
            <a:spAutoFit/>
          </a:bodyPr>
          <a:lstStyle/>
          <a:p>
            <a:r>
              <a:rPr lang="en-US" b="1" dirty="0" smtClean="0"/>
              <a:t>Gender</a:t>
            </a:r>
            <a:endParaRPr lang="en-US" b="1" dirty="0"/>
          </a:p>
        </p:txBody>
      </p:sp>
      <p:sp>
        <p:nvSpPr>
          <p:cNvPr id="39" name="TextBox 38"/>
          <p:cNvSpPr txBox="1"/>
          <p:nvPr/>
        </p:nvSpPr>
        <p:spPr>
          <a:xfrm>
            <a:off x="7801815" y="3859316"/>
            <a:ext cx="1374140" cy="369332"/>
          </a:xfrm>
          <a:prstGeom prst="rect">
            <a:avLst/>
          </a:prstGeom>
          <a:noFill/>
        </p:spPr>
        <p:txBody>
          <a:bodyPr wrap="square" rtlCol="0">
            <a:spAutoFit/>
          </a:bodyPr>
          <a:lstStyle/>
          <a:p>
            <a:r>
              <a:rPr lang="en-US" b="1" dirty="0" smtClean="0"/>
              <a:t>Age</a:t>
            </a:r>
            <a:endParaRPr lang="en-US" b="1" dirty="0"/>
          </a:p>
        </p:txBody>
      </p:sp>
      <p:sp>
        <p:nvSpPr>
          <p:cNvPr id="40" name="Right Arrow 39"/>
          <p:cNvSpPr/>
          <p:nvPr/>
        </p:nvSpPr>
        <p:spPr>
          <a:xfrm rot="1800000">
            <a:off x="6890718" y="3758855"/>
            <a:ext cx="802032" cy="9144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
        <p:nvSpPr>
          <p:cNvPr id="14" name="Frame 13"/>
          <p:cNvSpPr/>
          <p:nvPr/>
        </p:nvSpPr>
        <p:spPr>
          <a:xfrm>
            <a:off x="2377084" y="4056549"/>
            <a:ext cx="4411176" cy="654593"/>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41" name="Picture 40" descr="Macintosh HD:Users:benjaminhaley:Dropbox:Ben:paper fig 2.png"/>
          <p:cNvPicPr/>
          <p:nvPr/>
        </p:nvPicPr>
        <p:blipFill>
          <a:blip r:embed="rId3">
            <a:extLst>
              <a:ext uri="{28A0092B-C50C-407E-A947-70E740481C1C}">
                <a14:useLocalDpi xmlns:p="http://schemas.openxmlformats.org/presentationml/2006/main" xmlns="" xmlns:wpc="http://schemas.microsoft.com/office/word/2010/wordprocessingCanvas" xmlns:mo="http://schemas.microsoft.com/office/mac/office/2008/main" xmlns:mc="http://schemas.openxmlformats.org/markup-compatibility/2006" xmlns:mv="urn:schemas-microsoft-com:mac:vml"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http://schemas.openxmlformats.org/drawingml/2006/main" xmlns:pic="http://schemas.openxmlformats.org/drawingml/2006/picture" xmlns:a14="http://schemas.microsoft.com/office/drawing/2010/main" xmlns:lc="http://schemas.openxmlformats.org/drawingml/2006/lockedCanvas" val="0"/>
              </a:ext>
            </a:extLst>
          </a:blip>
          <a:srcRect t="47150"/>
          <a:stretch>
            <a:fillRect/>
          </a:stretch>
        </p:blipFill>
        <p:spPr bwMode="auto">
          <a:xfrm>
            <a:off x="0" y="605532"/>
            <a:ext cx="3095571" cy="13640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
        <p:nvSpPr>
          <p:cNvPr id="14" name="Frame 13"/>
          <p:cNvSpPr/>
          <p:nvPr/>
        </p:nvSpPr>
        <p:spPr>
          <a:xfrm>
            <a:off x="2377084" y="4884041"/>
            <a:ext cx="4411176" cy="654593"/>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71010" name="Picture 2"/>
          <p:cNvPicPr>
            <a:picLocks noChangeAspect="1" noChangeArrowheads="1"/>
          </p:cNvPicPr>
          <p:nvPr/>
        </p:nvPicPr>
        <p:blipFill>
          <a:blip r:embed="rId3"/>
          <a:srcRect/>
          <a:stretch>
            <a:fillRect/>
          </a:stretch>
        </p:blipFill>
        <p:spPr bwMode="auto">
          <a:xfrm>
            <a:off x="173757" y="2166660"/>
            <a:ext cx="2376487" cy="237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9" name="TextBox 8"/>
          <p:cNvSpPr txBox="1"/>
          <p:nvPr/>
        </p:nvSpPr>
        <p:spPr>
          <a:xfrm>
            <a:off x="1771154" y="1600200"/>
            <a:ext cx="5581502" cy="369332"/>
          </a:xfrm>
          <a:prstGeom prst="rect">
            <a:avLst/>
          </a:prstGeom>
          <a:noFill/>
        </p:spPr>
        <p:txBody>
          <a:bodyPr wrap="square" rtlCol="0">
            <a:spAutoFit/>
          </a:bodyPr>
          <a:lstStyle/>
          <a:p>
            <a:pPr algn="ctr"/>
            <a:r>
              <a:rPr lang="en-US" dirty="0" smtClean="0"/>
              <a:t>Data validation and filtering</a:t>
            </a:r>
            <a:endParaRPr lang="en-US" dirty="0"/>
          </a:p>
        </p:txBody>
      </p:sp>
      <p:sp>
        <p:nvSpPr>
          <p:cNvPr id="10" name="TextBox 9"/>
          <p:cNvSpPr txBox="1"/>
          <p:nvPr/>
        </p:nvSpPr>
        <p:spPr>
          <a:xfrm>
            <a:off x="1773173" y="2454504"/>
            <a:ext cx="5581502" cy="369332"/>
          </a:xfrm>
          <a:prstGeom prst="rect">
            <a:avLst/>
          </a:prstGeom>
          <a:noFill/>
        </p:spPr>
        <p:txBody>
          <a:bodyPr wrap="square" rtlCol="0">
            <a:spAutoFit/>
          </a:bodyPr>
          <a:lstStyle/>
          <a:p>
            <a:pPr algn="ctr"/>
            <a:r>
              <a:rPr lang="en-US" dirty="0" smtClean="0"/>
              <a:t>Data</a:t>
            </a:r>
            <a:r>
              <a:rPr lang="en-US" dirty="0" smtClean="0"/>
              <a:t> exploration/descriptive analysis</a:t>
            </a:r>
            <a:endParaRPr lang="en-US" dirty="0"/>
          </a:p>
        </p:txBody>
      </p:sp>
      <p:sp>
        <p:nvSpPr>
          <p:cNvPr id="11" name="TextBox 10"/>
          <p:cNvSpPr txBox="1"/>
          <p:nvPr/>
        </p:nvSpPr>
        <p:spPr>
          <a:xfrm>
            <a:off x="1775192" y="4169724"/>
            <a:ext cx="5581502" cy="369332"/>
          </a:xfrm>
          <a:prstGeom prst="rect">
            <a:avLst/>
          </a:prstGeom>
          <a:noFill/>
        </p:spPr>
        <p:txBody>
          <a:bodyPr wrap="square" rtlCol="0">
            <a:spAutoFit/>
          </a:bodyPr>
          <a:lstStyle/>
          <a:p>
            <a:pPr algn="ctr"/>
            <a:r>
              <a:rPr lang="en-US" dirty="0" smtClean="0"/>
              <a:t>Linear</a:t>
            </a:r>
            <a:r>
              <a:rPr lang="en-US" dirty="0" smtClean="0"/>
              <a:t>-</a:t>
            </a:r>
            <a:r>
              <a:rPr lang="en-US" dirty="0" smtClean="0"/>
              <a:t>linear</a:t>
            </a:r>
            <a:r>
              <a:rPr lang="en-US" dirty="0" smtClean="0"/>
              <a:t> </a:t>
            </a:r>
            <a:r>
              <a:rPr lang="en-US" dirty="0" smtClean="0"/>
              <a:t>modeling</a:t>
            </a:r>
            <a:endParaRPr lang="en-US" dirty="0"/>
          </a:p>
        </p:txBody>
      </p:sp>
      <p:sp>
        <p:nvSpPr>
          <p:cNvPr id="12" name="TextBox 11"/>
          <p:cNvSpPr txBox="1"/>
          <p:nvPr/>
        </p:nvSpPr>
        <p:spPr>
          <a:xfrm>
            <a:off x="1777211" y="5023994"/>
            <a:ext cx="5581502" cy="369332"/>
          </a:xfrm>
          <a:prstGeom prst="rect">
            <a:avLst/>
          </a:prstGeom>
          <a:noFill/>
        </p:spPr>
        <p:txBody>
          <a:bodyPr wrap="square" rtlCol="0">
            <a:spAutoFit/>
          </a:bodyPr>
          <a:lstStyle/>
          <a:p>
            <a:pPr algn="ctr"/>
            <a:r>
              <a:rPr lang="en-US" dirty="0" smtClean="0"/>
              <a:t>Calculating credible intervals</a:t>
            </a:r>
            <a:endParaRPr lang="en-US" dirty="0"/>
          </a:p>
        </p:txBody>
      </p:sp>
      <p:sp>
        <p:nvSpPr>
          <p:cNvPr id="13" name="TextBox 12"/>
          <p:cNvSpPr txBox="1"/>
          <p:nvPr/>
        </p:nvSpPr>
        <p:spPr>
          <a:xfrm>
            <a:off x="1779230" y="5861566"/>
            <a:ext cx="5581502" cy="369332"/>
          </a:xfrm>
          <a:prstGeom prst="rect">
            <a:avLst/>
          </a:prstGeom>
          <a:noFill/>
        </p:spPr>
        <p:txBody>
          <a:bodyPr wrap="square" rtlCol="0">
            <a:spAutoFit/>
          </a:bodyPr>
          <a:lstStyle/>
          <a:p>
            <a:pPr algn="ctr"/>
            <a:r>
              <a:rPr lang="en-US" dirty="0" smtClean="0"/>
              <a:t>Calculating</a:t>
            </a:r>
            <a:r>
              <a:rPr lang="en-US" dirty="0" smtClean="0"/>
              <a:t> DREF</a:t>
            </a:r>
            <a:endParaRPr lang="en-US" dirty="0"/>
          </a:p>
        </p:txBody>
      </p:sp>
      <p:sp>
        <p:nvSpPr>
          <p:cNvPr id="16" name="Down Arrow 15"/>
          <p:cNvSpPr/>
          <p:nvPr/>
        </p:nvSpPr>
        <p:spPr>
          <a:xfrm>
            <a:off x="4582672" y="2072231"/>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7" name="Down Arrow 16"/>
          <p:cNvSpPr/>
          <p:nvPr/>
        </p:nvSpPr>
        <p:spPr>
          <a:xfrm>
            <a:off x="4584691" y="3787430"/>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8" name="Down Arrow 17"/>
          <p:cNvSpPr/>
          <p:nvPr/>
        </p:nvSpPr>
        <p:spPr>
          <a:xfrm>
            <a:off x="4586710" y="467513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9" name="Down Arrow 18"/>
          <p:cNvSpPr/>
          <p:nvPr/>
        </p:nvSpPr>
        <p:spPr>
          <a:xfrm>
            <a:off x="4586710" y="5493999"/>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15" name="Down Arrow 14"/>
          <p:cNvSpPr/>
          <p:nvPr/>
        </p:nvSpPr>
        <p:spPr>
          <a:xfrm>
            <a:off x="4596772" y="2881568"/>
            <a:ext cx="45719" cy="317519"/>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p>
        </p:txBody>
      </p:sp>
      <p:sp>
        <p:nvSpPr>
          <p:cNvPr id="21" name="TextBox 20"/>
          <p:cNvSpPr txBox="1"/>
          <p:nvPr/>
        </p:nvSpPr>
        <p:spPr>
          <a:xfrm>
            <a:off x="1851740" y="3256819"/>
            <a:ext cx="5581502" cy="369332"/>
          </a:xfrm>
          <a:prstGeom prst="rect">
            <a:avLst/>
          </a:prstGeom>
          <a:noFill/>
        </p:spPr>
        <p:txBody>
          <a:bodyPr wrap="square" rtlCol="0">
            <a:spAutoFit/>
          </a:bodyPr>
          <a:lstStyle/>
          <a:p>
            <a:pPr algn="ctr"/>
            <a:r>
              <a:rPr lang="en-US" dirty="0" smtClean="0"/>
              <a:t>Data stratification</a:t>
            </a:r>
            <a:endParaRPr lang="en-US" dirty="0"/>
          </a:p>
        </p:txBody>
      </p:sp>
      <p:sp>
        <p:nvSpPr>
          <p:cNvPr id="14" name="Frame 13"/>
          <p:cNvSpPr/>
          <p:nvPr/>
        </p:nvSpPr>
        <p:spPr>
          <a:xfrm>
            <a:off x="2377084" y="5811518"/>
            <a:ext cx="4411176" cy="654593"/>
          </a:xfrm>
          <a:prstGeom prst="frame">
            <a:avLst>
              <a:gd name="adj1" fmla="val 3906"/>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7573643" y="5055562"/>
            <a:ext cx="1374140" cy="369332"/>
          </a:xfrm>
          <a:prstGeom prst="rect">
            <a:avLst/>
          </a:prstGeom>
          <a:noFill/>
        </p:spPr>
        <p:txBody>
          <a:bodyPr wrap="square" rtlCol="0">
            <a:spAutoFit/>
          </a:bodyPr>
          <a:lstStyle/>
          <a:p>
            <a:r>
              <a:rPr lang="en-US" b="1" dirty="0" smtClean="0"/>
              <a:t>DREF </a:t>
            </a:r>
            <a:r>
              <a:rPr lang="en-US" b="1" dirty="0" smtClean="0"/>
              <a:t>=</a:t>
            </a:r>
            <a:r>
              <a:rPr lang="en-US" b="1" dirty="0" smtClean="0"/>
              <a:t> </a:t>
            </a:r>
            <a:r>
              <a:rPr lang="en-US" b="1" dirty="0" err="1" smtClean="0"/>
              <a:t>β</a:t>
            </a:r>
            <a:r>
              <a:rPr lang="en-US" b="1" dirty="0" err="1" smtClean="0"/>
              <a:t>/</a:t>
            </a:r>
            <a:r>
              <a:rPr lang="en-US" b="1" dirty="0" err="1" smtClean="0"/>
              <a:t>α</a:t>
            </a:r>
            <a:endParaRPr lang="en-US" b="1" dirty="0"/>
          </a:p>
        </p:txBody>
      </p:sp>
      <p:sp>
        <p:nvSpPr>
          <p:cNvPr id="42" name="Right Arrow 41"/>
          <p:cNvSpPr/>
          <p:nvPr/>
        </p:nvSpPr>
        <p:spPr>
          <a:xfrm>
            <a:off x="6951851" y="5224776"/>
            <a:ext cx="621792" cy="9144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0464"/>
            <a:ext cx="8229600" cy="1143000"/>
          </a:xfrm>
        </p:spPr>
        <p:txBody>
          <a:bodyPr>
            <a:normAutofit/>
          </a:bodyPr>
          <a:lstStyle/>
          <a:p>
            <a:r>
              <a:rPr lang="en-US" sz="6000" dirty="0" smtClean="0"/>
              <a:t>Questions?</a:t>
            </a:r>
            <a:endParaRPr lang="en-US"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Average radiation exposure</a:t>
            </a:r>
            <a:endParaRPr lang="en-US" dirty="0"/>
          </a:p>
        </p:txBody>
      </p:sp>
      <p:sp>
        <p:nvSpPr>
          <p:cNvPr id="3" name="Content Placeholder 2"/>
          <p:cNvSpPr>
            <a:spLocks noGrp="1"/>
          </p:cNvSpPr>
          <p:nvPr>
            <p:ph idx="1"/>
          </p:nvPr>
        </p:nvSpPr>
        <p:spPr>
          <a:xfrm>
            <a:off x="457200" y="1417638"/>
            <a:ext cx="8229600" cy="5072253"/>
          </a:xfrm>
        </p:spPr>
        <p:txBody>
          <a:bodyPr>
            <a:normAutofit/>
          </a:bodyPr>
          <a:lstStyle/>
          <a:p>
            <a:r>
              <a:rPr lang="en-US" sz="2400" dirty="0" smtClean="0"/>
              <a:t>Background levels of radiation every single day, typically less than 20 </a:t>
            </a:r>
            <a:r>
              <a:rPr lang="en-US" sz="2400" dirty="0" err="1" smtClean="0"/>
              <a:t>mSv</a:t>
            </a:r>
            <a:r>
              <a:rPr lang="en-US" sz="2400" dirty="0" smtClean="0"/>
              <a:t> at a time, accumulating to a few hundred </a:t>
            </a:r>
            <a:r>
              <a:rPr lang="en-US" sz="2400" dirty="0" err="1" smtClean="0"/>
              <a:t>mSv</a:t>
            </a:r>
            <a:r>
              <a:rPr lang="en-US" sz="2400" dirty="0" smtClean="0"/>
              <a:t> in a lifetime. </a:t>
            </a:r>
          </a:p>
          <a:p>
            <a:endParaRPr lang="en-US" sz="2400" dirty="0" smtClean="0"/>
          </a:p>
          <a:p>
            <a:endParaRPr lang="en-US" sz="2400" dirty="0" smtClean="0"/>
          </a:p>
          <a:p>
            <a:endParaRPr lang="en-US" sz="2400" dirty="0" smtClean="0"/>
          </a:p>
          <a:p>
            <a:endParaRPr lang="en-US" sz="2400" dirty="0" smtClean="0"/>
          </a:p>
          <a:p>
            <a:pPr>
              <a:buNone/>
            </a:pPr>
            <a:endParaRPr lang="en-US" sz="2400" dirty="0" smtClean="0"/>
          </a:p>
          <a:p>
            <a:pPr>
              <a:buNone/>
            </a:pPr>
            <a:endParaRPr lang="en-US" sz="2400" dirty="0" smtClean="0"/>
          </a:p>
          <a:p>
            <a:endParaRPr lang="en-US" sz="2400" dirty="0"/>
          </a:p>
        </p:txBody>
      </p:sp>
      <p:pic>
        <p:nvPicPr>
          <p:cNvPr id="4" name="Picture 3" descr="Source_of_radiation.png"/>
          <p:cNvPicPr/>
          <p:nvPr/>
        </p:nvPicPr>
        <p:blipFill>
          <a:blip r:embed="rId3"/>
          <a:stretch>
            <a:fillRect/>
          </a:stretch>
        </p:blipFill>
        <p:spPr>
          <a:xfrm>
            <a:off x="1897709" y="2853198"/>
            <a:ext cx="5551367" cy="3043684"/>
          </a:xfrm>
          <a:prstGeom prst="rect">
            <a:avLst/>
          </a:prstGeom>
          <a:ln>
            <a:noFill/>
          </a:ln>
        </p:spPr>
      </p:pic>
      <p:sp>
        <p:nvSpPr>
          <p:cNvPr id="6" name="TextBox 5"/>
          <p:cNvSpPr txBox="1"/>
          <p:nvPr/>
        </p:nvSpPr>
        <p:spPr>
          <a:xfrm>
            <a:off x="1914873" y="3391535"/>
            <a:ext cx="1311916" cy="338554"/>
          </a:xfrm>
          <a:prstGeom prst="rect">
            <a:avLst/>
          </a:prstGeom>
          <a:noFill/>
        </p:spPr>
        <p:txBody>
          <a:bodyPr wrap="square" rtlCol="0">
            <a:spAutoFit/>
          </a:bodyPr>
          <a:lstStyle/>
          <a:p>
            <a:r>
              <a:rPr lang="en-US" sz="1600" dirty="0" smtClean="0"/>
              <a:t>Man-made</a:t>
            </a:r>
            <a:endParaRPr lang="en-US" sz="1600" dirty="0"/>
          </a:p>
        </p:txBody>
      </p:sp>
      <p:sp>
        <p:nvSpPr>
          <p:cNvPr id="7" name="TextBox 6"/>
          <p:cNvSpPr txBox="1"/>
          <p:nvPr/>
        </p:nvSpPr>
        <p:spPr>
          <a:xfrm>
            <a:off x="3406060" y="3391535"/>
            <a:ext cx="1311916" cy="338554"/>
          </a:xfrm>
          <a:prstGeom prst="rect">
            <a:avLst/>
          </a:prstGeom>
          <a:noFill/>
        </p:spPr>
        <p:txBody>
          <a:bodyPr wrap="square" rtlCol="0">
            <a:spAutoFit/>
          </a:bodyPr>
          <a:lstStyle/>
          <a:p>
            <a:r>
              <a:rPr lang="en-US" sz="1600" dirty="0" smtClean="0"/>
              <a:t>Natural</a:t>
            </a:r>
            <a:endParaRPr lang="en-US" sz="1600" dirty="0"/>
          </a:p>
        </p:txBody>
      </p:sp>
      <p:sp>
        <p:nvSpPr>
          <p:cNvPr id="9" name="TextBox 8"/>
          <p:cNvSpPr txBox="1"/>
          <p:nvPr/>
        </p:nvSpPr>
        <p:spPr>
          <a:xfrm>
            <a:off x="285560" y="6399213"/>
            <a:ext cx="3778440" cy="369332"/>
          </a:xfrm>
          <a:prstGeom prst="rect">
            <a:avLst/>
          </a:prstGeom>
          <a:noFill/>
        </p:spPr>
        <p:txBody>
          <a:bodyPr wrap="square" rtlCol="0">
            <a:spAutoFit/>
          </a:bodyPr>
          <a:lstStyle/>
          <a:p>
            <a:r>
              <a:rPr lang="en-US" dirty="0" smtClean="0"/>
              <a:t>National Regulatory Commission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radiation studies</a:t>
            </a:r>
            <a:endParaRPr lang="en-US" dirty="0"/>
          </a:p>
        </p:txBody>
      </p:sp>
      <p:graphicFrame>
        <p:nvGraphicFramePr>
          <p:cNvPr id="4" name="Content Placeholder 3"/>
          <p:cNvGraphicFramePr>
            <a:graphicFrameLocks noGrp="1"/>
          </p:cNvGraphicFramePr>
          <p:nvPr>
            <p:ph idx="1"/>
          </p:nvPr>
        </p:nvGraphicFramePr>
        <p:xfrm>
          <a:off x="600963" y="1490136"/>
          <a:ext cx="7950366" cy="5048079"/>
        </p:xfrm>
        <a:graphic>
          <a:graphicData uri="http://schemas.openxmlformats.org/drawingml/2006/table">
            <a:tbl>
              <a:tblPr firstRow="1" bandRow="1">
                <a:tableStyleId>{5C22544A-7EE6-4342-B048-85BDC9FD1C3A}</a:tableStyleId>
              </a:tblPr>
              <a:tblGrid>
                <a:gridCol w="2243837"/>
                <a:gridCol w="2980267"/>
                <a:gridCol w="2726262"/>
              </a:tblGrid>
              <a:tr h="647608">
                <a:tc>
                  <a:txBody>
                    <a:bodyPr/>
                    <a:lstStyle/>
                    <a:p>
                      <a:r>
                        <a:rPr lang="en-US" sz="2400" dirty="0" smtClean="0"/>
                        <a:t>Type</a:t>
                      </a:r>
                      <a:r>
                        <a:rPr lang="en-US" sz="2400" baseline="0" dirty="0" smtClean="0"/>
                        <a:t>s of studies</a:t>
                      </a:r>
                      <a:endParaRPr lang="en-US" sz="2400" dirty="0"/>
                    </a:p>
                  </a:txBody>
                  <a:tcPr/>
                </a:tc>
                <a:tc>
                  <a:txBody>
                    <a:bodyPr/>
                    <a:lstStyle/>
                    <a:p>
                      <a:r>
                        <a:rPr lang="en-US" sz="2400" dirty="0" smtClean="0"/>
                        <a:t>Pros</a:t>
                      </a:r>
                      <a:endParaRPr lang="en-US" sz="2400" dirty="0"/>
                    </a:p>
                  </a:txBody>
                  <a:tcPr/>
                </a:tc>
                <a:tc>
                  <a:txBody>
                    <a:bodyPr/>
                    <a:lstStyle/>
                    <a:p>
                      <a:r>
                        <a:rPr lang="en-US" sz="2400" dirty="0" smtClean="0"/>
                        <a:t>Cons</a:t>
                      </a:r>
                      <a:endParaRPr lang="en-US" sz="2400" dirty="0"/>
                    </a:p>
                  </a:txBody>
                  <a:tcPr/>
                </a:tc>
              </a:tr>
              <a:tr h="1172338">
                <a:tc>
                  <a:txBody>
                    <a:bodyPr/>
                    <a:lstStyle/>
                    <a:p>
                      <a:endParaRPr lang="en-US" dirty="0"/>
                    </a:p>
                  </a:txBody>
                  <a:tcPr/>
                </a:tc>
                <a:tc>
                  <a:txBody>
                    <a:bodyPr/>
                    <a:lstStyle/>
                    <a:p>
                      <a:r>
                        <a:rPr lang="en-US" sz="1900" dirty="0" smtClean="0"/>
                        <a:t>Controlled experiment</a:t>
                      </a:r>
                    </a:p>
                    <a:p>
                      <a:r>
                        <a:rPr lang="en-US" sz="1900" dirty="0" smtClean="0"/>
                        <a:t>Economically advantageous</a:t>
                      </a:r>
                    </a:p>
                    <a:p>
                      <a:r>
                        <a:rPr lang="en-US" sz="1900" dirty="0" smtClean="0"/>
                        <a:t>Ease</a:t>
                      </a:r>
                      <a:r>
                        <a:rPr lang="en-US" sz="1900" baseline="0" dirty="0" smtClean="0"/>
                        <a:t> of genetic manipulation</a:t>
                      </a:r>
                      <a:endParaRPr lang="en-US" sz="1900" dirty="0"/>
                    </a:p>
                  </a:txBody>
                  <a:tcPr/>
                </a:tc>
                <a:tc>
                  <a:txBody>
                    <a:bodyPr/>
                    <a:lstStyle/>
                    <a:p>
                      <a:r>
                        <a:rPr lang="en-US" sz="1900" dirty="0" smtClean="0"/>
                        <a:t>Not as</a:t>
                      </a:r>
                      <a:r>
                        <a:rPr lang="en-US" sz="1900" baseline="0" dirty="0" smtClean="0"/>
                        <a:t> physiologically accurate </a:t>
                      </a:r>
                      <a:endParaRPr lang="en-US" sz="1900" dirty="0"/>
                    </a:p>
                  </a:txBody>
                  <a:tcPr/>
                </a:tc>
              </a:tr>
              <a:tr h="1458398">
                <a:tc>
                  <a:txBody>
                    <a:bodyPr/>
                    <a:lstStyle/>
                    <a:p>
                      <a:endParaRPr lang="en-US" dirty="0"/>
                    </a:p>
                  </a:txBody>
                  <a:tcPr/>
                </a:tc>
                <a:tc>
                  <a:txBody>
                    <a:bodyPr/>
                    <a:lstStyle/>
                    <a:p>
                      <a:r>
                        <a:rPr lang="en-US" sz="1900" dirty="0" smtClean="0"/>
                        <a:t>Controlled experiment</a:t>
                      </a:r>
                    </a:p>
                    <a:p>
                      <a:r>
                        <a:rPr lang="en-US" sz="1900" dirty="0" smtClean="0"/>
                        <a:t>Varying doses</a:t>
                      </a:r>
                    </a:p>
                    <a:p>
                      <a:r>
                        <a:rPr lang="en-US" sz="1900" dirty="0" smtClean="0"/>
                        <a:t>Varying dose</a:t>
                      </a:r>
                      <a:r>
                        <a:rPr lang="en-US" sz="1900" baseline="0" dirty="0" smtClean="0"/>
                        <a:t> rates</a:t>
                      </a:r>
                    </a:p>
                    <a:p>
                      <a:r>
                        <a:rPr lang="en-US" sz="1900" baseline="0" dirty="0" smtClean="0"/>
                        <a:t>Can test multiple species</a:t>
                      </a:r>
                    </a:p>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smtClean="0"/>
                        <a:t>Ease</a:t>
                      </a:r>
                      <a:r>
                        <a:rPr lang="en-US" sz="1900" baseline="0" dirty="0" smtClean="0"/>
                        <a:t> of genetic manipulation</a:t>
                      </a:r>
                      <a:endParaRPr lang="en-US" sz="1900" dirty="0" smtClean="0"/>
                    </a:p>
                  </a:txBody>
                  <a:tcPr/>
                </a:tc>
                <a:tc>
                  <a:txBody>
                    <a:bodyPr/>
                    <a:lstStyle/>
                    <a:p>
                      <a:r>
                        <a:rPr lang="en-US" sz="1900" dirty="0" smtClean="0"/>
                        <a:t>Not species</a:t>
                      </a:r>
                      <a:r>
                        <a:rPr lang="en-US" sz="1900" baseline="0" dirty="0" smtClean="0"/>
                        <a:t> of interest</a:t>
                      </a:r>
                    </a:p>
                    <a:p>
                      <a:endParaRPr lang="en-US" sz="1900" dirty="0"/>
                    </a:p>
                  </a:txBody>
                  <a:tcPr/>
                </a:tc>
              </a:tr>
              <a:tr h="1321991">
                <a:tc>
                  <a:txBody>
                    <a:bodyPr/>
                    <a:lstStyle/>
                    <a:p>
                      <a:endParaRPr lang="en-US" dirty="0"/>
                    </a:p>
                  </a:txBody>
                  <a:tcPr/>
                </a:tc>
                <a:tc>
                  <a:txBody>
                    <a:bodyPr/>
                    <a:lstStyle/>
                    <a:p>
                      <a:r>
                        <a:rPr lang="en-US" sz="1900" dirty="0" smtClean="0"/>
                        <a:t>Species of interest</a:t>
                      </a:r>
                      <a:endParaRPr lang="en-US" sz="1900" dirty="0"/>
                    </a:p>
                  </a:txBody>
                  <a:tcPr/>
                </a:tc>
                <a:tc>
                  <a:txBody>
                    <a:bodyPr/>
                    <a:lstStyle/>
                    <a:p>
                      <a:r>
                        <a:rPr lang="en-US" sz="1900" dirty="0" smtClean="0"/>
                        <a:t>Confounding</a:t>
                      </a:r>
                      <a:r>
                        <a:rPr lang="en-US" sz="1900" baseline="0" dirty="0" smtClean="0"/>
                        <a:t> factors</a:t>
                      </a:r>
                      <a:endParaRPr lang="en-US" sz="1900" dirty="0" smtClean="0"/>
                    </a:p>
                    <a:p>
                      <a:r>
                        <a:rPr lang="en-US" sz="1900" dirty="0" smtClean="0"/>
                        <a:t>Lack of ethnic diversity</a:t>
                      </a:r>
                    </a:p>
                    <a:p>
                      <a:r>
                        <a:rPr lang="en-US" sz="1900" dirty="0" smtClean="0"/>
                        <a:t>Small sample size</a:t>
                      </a:r>
                    </a:p>
                    <a:p>
                      <a:r>
                        <a:rPr lang="en-US" sz="1900" dirty="0" smtClean="0"/>
                        <a:t>Mostly</a:t>
                      </a:r>
                      <a:r>
                        <a:rPr lang="en-US" sz="1900" baseline="0" dirty="0" smtClean="0"/>
                        <a:t> acute exposures</a:t>
                      </a:r>
                    </a:p>
                  </a:txBody>
                  <a:tcPr/>
                </a:tc>
              </a:tr>
            </a:tbl>
          </a:graphicData>
        </a:graphic>
      </p:graphicFrame>
      <p:pic>
        <p:nvPicPr>
          <p:cNvPr id="41986" name="Picture 2"/>
          <p:cNvPicPr>
            <a:picLocks noChangeAspect="1" noChangeArrowheads="1"/>
          </p:cNvPicPr>
          <p:nvPr/>
        </p:nvPicPr>
        <p:blipFill>
          <a:blip r:embed="rId3"/>
          <a:srcRect/>
          <a:stretch>
            <a:fillRect/>
          </a:stretch>
        </p:blipFill>
        <p:spPr bwMode="auto">
          <a:xfrm>
            <a:off x="1000764" y="2580999"/>
            <a:ext cx="1300205" cy="596051"/>
          </a:xfrm>
          <a:prstGeom prst="rect">
            <a:avLst/>
          </a:prstGeom>
          <a:noFill/>
          <a:ln w="9525">
            <a:noFill/>
            <a:miter lim="800000"/>
            <a:headEnd/>
            <a:tailEnd/>
          </a:ln>
          <a:effectLst/>
        </p:spPr>
      </p:pic>
      <p:pic>
        <p:nvPicPr>
          <p:cNvPr id="41987" name="Picture 3"/>
          <p:cNvPicPr>
            <a:picLocks noChangeAspect="1" noChangeArrowheads="1"/>
          </p:cNvPicPr>
          <p:nvPr/>
        </p:nvPicPr>
        <p:blipFill>
          <a:blip r:embed="rId4"/>
          <a:srcRect/>
          <a:stretch>
            <a:fillRect/>
          </a:stretch>
        </p:blipFill>
        <p:spPr bwMode="auto">
          <a:xfrm rot="16200000">
            <a:off x="1145789" y="3789435"/>
            <a:ext cx="1128369" cy="1181992"/>
          </a:xfrm>
          <a:prstGeom prst="rect">
            <a:avLst/>
          </a:prstGeom>
          <a:noFill/>
          <a:ln w="9525">
            <a:noFill/>
            <a:miter lim="800000"/>
            <a:headEnd/>
            <a:tailEnd/>
          </a:ln>
          <a:effectLst/>
        </p:spPr>
      </p:pic>
      <p:pic>
        <p:nvPicPr>
          <p:cNvPr id="41992" name="Picture 8"/>
          <p:cNvPicPr>
            <a:picLocks noChangeAspect="1" noChangeArrowheads="1"/>
          </p:cNvPicPr>
          <p:nvPr/>
        </p:nvPicPr>
        <p:blipFill>
          <a:blip r:embed="rId5"/>
          <a:srcRect/>
          <a:stretch>
            <a:fillRect/>
          </a:stretch>
        </p:blipFill>
        <p:spPr bwMode="auto">
          <a:xfrm flipH="1">
            <a:off x="943549" y="5313016"/>
            <a:ext cx="299482" cy="597108"/>
          </a:xfrm>
          <a:prstGeom prst="rect">
            <a:avLst/>
          </a:prstGeom>
          <a:noFill/>
          <a:ln w="9525">
            <a:noFill/>
            <a:miter lim="800000"/>
            <a:headEnd/>
            <a:tailEnd/>
          </a:ln>
          <a:effectLst/>
        </p:spPr>
      </p:pic>
      <p:pic>
        <p:nvPicPr>
          <p:cNvPr id="12" name="Picture 8"/>
          <p:cNvPicPr>
            <a:picLocks noChangeAspect="1" noChangeArrowheads="1"/>
          </p:cNvPicPr>
          <p:nvPr/>
        </p:nvPicPr>
        <p:blipFill>
          <a:blip r:embed="rId5"/>
          <a:srcRect/>
          <a:stretch>
            <a:fillRect/>
          </a:stretch>
        </p:blipFill>
        <p:spPr bwMode="auto">
          <a:xfrm flipH="1">
            <a:off x="1095949" y="5465416"/>
            <a:ext cx="299482" cy="597108"/>
          </a:xfrm>
          <a:prstGeom prst="rect">
            <a:avLst/>
          </a:prstGeom>
          <a:noFill/>
          <a:ln w="9525">
            <a:noFill/>
            <a:miter lim="800000"/>
            <a:headEnd/>
            <a:tailEnd/>
          </a:ln>
          <a:effectLst/>
        </p:spPr>
      </p:pic>
      <p:pic>
        <p:nvPicPr>
          <p:cNvPr id="13" name="Picture 8"/>
          <p:cNvPicPr>
            <a:picLocks noChangeAspect="1" noChangeArrowheads="1"/>
          </p:cNvPicPr>
          <p:nvPr/>
        </p:nvPicPr>
        <p:blipFill>
          <a:blip r:embed="rId5"/>
          <a:srcRect/>
          <a:stretch>
            <a:fillRect/>
          </a:stretch>
        </p:blipFill>
        <p:spPr bwMode="auto">
          <a:xfrm flipH="1">
            <a:off x="1248349" y="5617816"/>
            <a:ext cx="299482" cy="597108"/>
          </a:xfrm>
          <a:prstGeom prst="rect">
            <a:avLst/>
          </a:prstGeom>
          <a:noFill/>
          <a:ln w="9525">
            <a:noFill/>
            <a:miter lim="800000"/>
            <a:headEnd/>
            <a:tailEnd/>
          </a:ln>
          <a:effectLst/>
        </p:spPr>
      </p:pic>
      <p:pic>
        <p:nvPicPr>
          <p:cNvPr id="14" name="Picture 8"/>
          <p:cNvPicPr>
            <a:picLocks noChangeAspect="1" noChangeArrowheads="1"/>
          </p:cNvPicPr>
          <p:nvPr/>
        </p:nvPicPr>
        <p:blipFill>
          <a:blip r:embed="rId5"/>
          <a:srcRect/>
          <a:stretch>
            <a:fillRect/>
          </a:stretch>
        </p:blipFill>
        <p:spPr bwMode="auto">
          <a:xfrm flipH="1">
            <a:off x="1454407" y="5770216"/>
            <a:ext cx="299482" cy="597108"/>
          </a:xfrm>
          <a:prstGeom prst="rect">
            <a:avLst/>
          </a:prstGeom>
          <a:noFill/>
          <a:ln w="9525">
            <a:noFill/>
            <a:miter lim="800000"/>
            <a:headEnd/>
            <a:tailEnd/>
          </a:ln>
          <a:effectLst/>
        </p:spPr>
      </p:pic>
      <p:pic>
        <p:nvPicPr>
          <p:cNvPr id="15" name="Picture 8"/>
          <p:cNvPicPr>
            <a:picLocks noChangeAspect="1" noChangeArrowheads="1"/>
          </p:cNvPicPr>
          <p:nvPr/>
        </p:nvPicPr>
        <p:blipFill>
          <a:blip r:embed="rId5"/>
          <a:srcRect/>
          <a:stretch>
            <a:fillRect/>
          </a:stretch>
        </p:blipFill>
        <p:spPr bwMode="auto">
          <a:xfrm flipH="1">
            <a:off x="1553149" y="5260760"/>
            <a:ext cx="299482" cy="597108"/>
          </a:xfrm>
          <a:prstGeom prst="rect">
            <a:avLst/>
          </a:prstGeom>
          <a:noFill/>
          <a:ln w="9525">
            <a:noFill/>
            <a:miter lim="800000"/>
            <a:headEnd/>
            <a:tailEnd/>
          </a:ln>
          <a:effectLst/>
        </p:spPr>
      </p:pic>
      <p:pic>
        <p:nvPicPr>
          <p:cNvPr id="16" name="Picture 8"/>
          <p:cNvPicPr>
            <a:picLocks noChangeAspect="1" noChangeArrowheads="1"/>
          </p:cNvPicPr>
          <p:nvPr/>
        </p:nvPicPr>
        <p:blipFill>
          <a:blip r:embed="rId5"/>
          <a:srcRect/>
          <a:stretch>
            <a:fillRect/>
          </a:stretch>
        </p:blipFill>
        <p:spPr bwMode="auto">
          <a:xfrm flipH="1">
            <a:off x="1606807" y="5922616"/>
            <a:ext cx="299482" cy="597108"/>
          </a:xfrm>
          <a:prstGeom prst="rect">
            <a:avLst/>
          </a:prstGeom>
          <a:noFill/>
          <a:ln w="9525">
            <a:noFill/>
            <a:miter lim="800000"/>
            <a:headEnd/>
            <a:tailEnd/>
          </a:ln>
          <a:effectLst/>
        </p:spPr>
      </p:pic>
      <p:pic>
        <p:nvPicPr>
          <p:cNvPr id="17" name="Picture 8"/>
          <p:cNvPicPr>
            <a:picLocks noChangeAspect="1" noChangeArrowheads="1"/>
          </p:cNvPicPr>
          <p:nvPr/>
        </p:nvPicPr>
        <p:blipFill>
          <a:blip r:embed="rId5"/>
          <a:srcRect/>
          <a:stretch>
            <a:fillRect/>
          </a:stretch>
        </p:blipFill>
        <p:spPr bwMode="auto">
          <a:xfrm flipH="1">
            <a:off x="1705549" y="5484712"/>
            <a:ext cx="299482" cy="597108"/>
          </a:xfrm>
          <a:prstGeom prst="rect">
            <a:avLst/>
          </a:prstGeom>
          <a:noFill/>
          <a:ln w="9525">
            <a:noFill/>
            <a:miter lim="800000"/>
            <a:headEnd/>
            <a:tailEnd/>
          </a:ln>
          <a:effectLst/>
        </p:spPr>
      </p:pic>
      <p:pic>
        <p:nvPicPr>
          <p:cNvPr id="18" name="Picture 8"/>
          <p:cNvPicPr>
            <a:picLocks noChangeAspect="1" noChangeArrowheads="1"/>
          </p:cNvPicPr>
          <p:nvPr/>
        </p:nvPicPr>
        <p:blipFill>
          <a:blip r:embed="rId5"/>
          <a:srcRect/>
          <a:stretch>
            <a:fillRect/>
          </a:stretch>
        </p:blipFill>
        <p:spPr bwMode="auto">
          <a:xfrm flipH="1">
            <a:off x="1857949" y="5637112"/>
            <a:ext cx="299482" cy="597108"/>
          </a:xfrm>
          <a:prstGeom prst="rect">
            <a:avLst/>
          </a:prstGeom>
          <a:noFill/>
          <a:ln w="9525">
            <a:noFill/>
            <a:miter lim="800000"/>
            <a:headEnd/>
            <a:tailEnd/>
          </a:ln>
          <a:effectLst/>
        </p:spPr>
      </p:pic>
      <p:pic>
        <p:nvPicPr>
          <p:cNvPr id="19" name="Picture 8"/>
          <p:cNvPicPr>
            <a:picLocks noChangeAspect="1" noChangeArrowheads="1"/>
          </p:cNvPicPr>
          <p:nvPr/>
        </p:nvPicPr>
        <p:blipFill>
          <a:blip r:embed="rId5"/>
          <a:srcRect/>
          <a:stretch>
            <a:fillRect/>
          </a:stretch>
        </p:blipFill>
        <p:spPr bwMode="auto">
          <a:xfrm flipH="1">
            <a:off x="2010349" y="5789512"/>
            <a:ext cx="299482" cy="597108"/>
          </a:xfrm>
          <a:prstGeom prst="rect">
            <a:avLst/>
          </a:prstGeom>
          <a:noFill/>
          <a:ln w="9525">
            <a:noFill/>
            <a:miter lim="800000"/>
            <a:headEnd/>
            <a:tailEnd/>
          </a:ln>
          <a:effectLst/>
        </p:spPr>
      </p:pic>
      <p:pic>
        <p:nvPicPr>
          <p:cNvPr id="21" name="Picture 8"/>
          <p:cNvPicPr>
            <a:picLocks noChangeAspect="1" noChangeArrowheads="1"/>
          </p:cNvPicPr>
          <p:nvPr/>
        </p:nvPicPr>
        <p:blipFill>
          <a:blip r:embed="rId5"/>
          <a:srcRect/>
          <a:stretch>
            <a:fillRect/>
          </a:stretch>
        </p:blipFill>
        <p:spPr bwMode="auto">
          <a:xfrm flipH="1">
            <a:off x="2118976" y="5406914"/>
            <a:ext cx="299482" cy="597108"/>
          </a:xfrm>
          <a:prstGeom prst="rect">
            <a:avLst/>
          </a:prstGeom>
          <a:noFill/>
          <a:ln w="9525">
            <a:noFill/>
            <a:miter lim="800000"/>
            <a:headEnd/>
            <a:tailEnd/>
          </a:ln>
          <a:effectLst/>
        </p:spPr>
      </p:pic>
      <p:pic>
        <p:nvPicPr>
          <p:cNvPr id="22" name="Picture 8"/>
          <p:cNvPicPr>
            <a:picLocks noChangeAspect="1" noChangeArrowheads="1"/>
          </p:cNvPicPr>
          <p:nvPr/>
        </p:nvPicPr>
        <p:blipFill>
          <a:blip r:embed="rId5"/>
          <a:srcRect/>
          <a:stretch>
            <a:fillRect/>
          </a:stretch>
        </p:blipFill>
        <p:spPr bwMode="auto">
          <a:xfrm flipH="1">
            <a:off x="2271376" y="5559314"/>
            <a:ext cx="299482" cy="5971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Dose and Dose Rate Effectiveness Factor (DDREF)</a:t>
            </a:r>
            <a:endParaRPr lang="en-US" dirty="0"/>
          </a:p>
        </p:txBody>
      </p:sp>
      <p:sp>
        <p:nvSpPr>
          <p:cNvPr id="3" name="Content Placeholder 2"/>
          <p:cNvSpPr>
            <a:spLocks noGrp="1"/>
          </p:cNvSpPr>
          <p:nvPr>
            <p:ph idx="1"/>
          </p:nvPr>
        </p:nvSpPr>
        <p:spPr>
          <a:xfrm>
            <a:off x="0" y="1771810"/>
            <a:ext cx="9144000" cy="5086190"/>
          </a:xfrm>
        </p:spPr>
        <p:txBody>
          <a:bodyPr>
            <a:normAutofit fontScale="92500" lnSpcReduction="20000"/>
          </a:bodyPr>
          <a:lstStyle/>
          <a:p>
            <a:r>
              <a:rPr lang="en-US" dirty="0" smtClean="0"/>
              <a:t>The DDREF quantifies the fold change in risk between acute and protracted radiation exposures.</a:t>
            </a:r>
          </a:p>
          <a:p>
            <a:endParaRPr lang="en-US" dirty="0" smtClean="0"/>
          </a:p>
          <a:p>
            <a:r>
              <a:rPr lang="en-US" dirty="0" smtClean="0"/>
              <a:t>Typically, a linear-quadratic formula is used to model radiation risk for DDREF calculations</a:t>
            </a:r>
          </a:p>
          <a:p>
            <a:endParaRPr lang="en-US" dirty="0" smtClean="0"/>
          </a:p>
          <a:p>
            <a:endParaRPr lang="en-US" dirty="0" smtClean="0"/>
          </a:p>
          <a:p>
            <a:endParaRPr lang="en-US" dirty="0" smtClean="0"/>
          </a:p>
          <a:p>
            <a:pPr>
              <a:buNone/>
            </a:pPr>
            <a:endParaRPr lang="en-US" dirty="0" smtClean="0"/>
          </a:p>
          <a:p>
            <a:endParaRPr lang="en-US" dirty="0"/>
          </a:p>
          <a:p>
            <a:pPr>
              <a:buNone/>
            </a:pPr>
            <a:r>
              <a:rPr lang="en-US" dirty="0" smtClean="0"/>
              <a:t> </a:t>
            </a:r>
          </a:p>
          <a:p>
            <a:pPr>
              <a:buNone/>
            </a:pPr>
            <a:endParaRPr lang="en-US" dirty="0" smtClean="0"/>
          </a:p>
          <a:p>
            <a:pPr>
              <a:buNone/>
            </a:pPr>
            <a:endParaRPr lang="en-US" sz="1412" dirty="0" smtClean="0"/>
          </a:p>
          <a:p>
            <a:endParaRPr lang="en-US" dirty="0"/>
          </a:p>
        </p:txBody>
      </p:sp>
      <p:graphicFrame>
        <p:nvGraphicFramePr>
          <p:cNvPr id="15363" name="Object 3"/>
          <p:cNvGraphicFramePr>
            <a:graphicFrameLocks noChangeAspect="1"/>
          </p:cNvGraphicFramePr>
          <p:nvPr/>
        </p:nvGraphicFramePr>
        <p:xfrm>
          <a:off x="2508199" y="4551131"/>
          <a:ext cx="3617913" cy="1247775"/>
        </p:xfrm>
        <a:graphic>
          <a:graphicData uri="http://schemas.openxmlformats.org/presentationml/2006/ole">
            <p:oleObj spid="_x0000_s15363" name="Equation" r:id="rId4" imgW="1714500" imgH="4191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DDREF foundation</a:t>
            </a:r>
            <a:endParaRPr lang="en-US" dirty="0"/>
          </a:p>
        </p:txBody>
      </p:sp>
      <p:pic>
        <p:nvPicPr>
          <p:cNvPr id="4" name="Picture 4"/>
          <p:cNvPicPr>
            <a:picLocks noChangeAspect="1" noChangeArrowheads="1"/>
          </p:cNvPicPr>
          <p:nvPr/>
        </p:nvPicPr>
        <p:blipFill>
          <a:blip r:embed="rId4"/>
          <a:srcRect/>
          <a:stretch>
            <a:fillRect/>
          </a:stretch>
        </p:blipFill>
        <p:spPr bwMode="auto">
          <a:xfrm>
            <a:off x="47944" y="1417638"/>
            <a:ext cx="5743792" cy="5440362"/>
          </a:xfrm>
          <a:prstGeom prst="rect">
            <a:avLst/>
          </a:prstGeom>
          <a:noFill/>
          <a:ln w="9525">
            <a:noFill/>
            <a:miter lim="800000"/>
            <a:headEnd/>
            <a:tailEnd/>
          </a:ln>
        </p:spPr>
      </p:pic>
      <p:graphicFrame>
        <p:nvGraphicFramePr>
          <p:cNvPr id="50178" name="Object 2"/>
          <p:cNvGraphicFramePr>
            <a:graphicFrameLocks noChangeAspect="1"/>
          </p:cNvGraphicFramePr>
          <p:nvPr/>
        </p:nvGraphicFramePr>
        <p:xfrm>
          <a:off x="5823939" y="2574163"/>
          <a:ext cx="3183535" cy="2351850"/>
        </p:xfrm>
        <a:graphic>
          <a:graphicData uri="http://schemas.openxmlformats.org/presentationml/2006/ole">
            <p:oleObj spid="_x0000_s50178" name="Document" r:id="rId5" imgW="1752600" imgH="1295400" progId="Word.Document.12">
              <p:link updateAutomatic="1"/>
            </p:oleObj>
          </a:graphicData>
        </a:graphic>
      </p:graphicFrame>
      <p:sp>
        <p:nvSpPr>
          <p:cNvPr id="7" name="TextBox 6"/>
          <p:cNvSpPr txBox="1"/>
          <p:nvPr/>
        </p:nvSpPr>
        <p:spPr>
          <a:xfrm>
            <a:off x="5459846" y="6316145"/>
            <a:ext cx="2186707" cy="369332"/>
          </a:xfrm>
          <a:prstGeom prst="rect">
            <a:avLst/>
          </a:prstGeom>
          <a:noFill/>
        </p:spPr>
        <p:txBody>
          <a:bodyPr wrap="square" rtlCol="0">
            <a:spAutoFit/>
          </a:bodyPr>
          <a:lstStyle/>
          <a:p>
            <a:r>
              <a:rPr lang="en-US" dirty="0" smtClean="0"/>
              <a:t>Eric Hall, 6</a:t>
            </a:r>
            <a:r>
              <a:rPr lang="en-US" baseline="30000" dirty="0" smtClean="0"/>
              <a:t>th</a:t>
            </a:r>
            <a:r>
              <a:rPr lang="en-US" dirty="0" smtClean="0"/>
              <a:t>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DDREF mathematically</a:t>
            </a:r>
            <a:endParaRPr lang="en-US" dirty="0"/>
          </a:p>
        </p:txBody>
      </p:sp>
      <p:pic>
        <p:nvPicPr>
          <p:cNvPr id="4" name="Content Placeholder 3" descr="Screen Shot 2016-12-05 at 4.36.32 PM.png"/>
          <p:cNvPicPr>
            <a:picLocks noGrp="1" noChangeAspect="1"/>
          </p:cNvPicPr>
          <p:nvPr>
            <p:ph idx="1"/>
          </p:nvPr>
        </p:nvPicPr>
        <p:blipFill>
          <a:blip r:embed="rId3"/>
          <a:srcRect l="-12789" r="-12789"/>
          <a:stretch>
            <a:fillRect/>
          </a:stretch>
        </p:blipFill>
        <p:spPr>
          <a:xfrm>
            <a:off x="-573280" y="1600200"/>
            <a:ext cx="9560306" cy="5257800"/>
          </a:xfrm>
        </p:spPr>
      </p:pic>
      <p:sp>
        <p:nvSpPr>
          <p:cNvPr id="6" name="TextBox 5"/>
          <p:cNvSpPr txBox="1"/>
          <p:nvPr/>
        </p:nvSpPr>
        <p:spPr>
          <a:xfrm>
            <a:off x="116230" y="6399213"/>
            <a:ext cx="2186707" cy="369332"/>
          </a:xfrm>
          <a:prstGeom prst="rect">
            <a:avLst/>
          </a:prstGeom>
          <a:noFill/>
        </p:spPr>
        <p:txBody>
          <a:bodyPr wrap="square" rtlCol="0">
            <a:spAutoFit/>
          </a:bodyPr>
          <a:lstStyle/>
          <a:p>
            <a:r>
              <a:rPr lang="en-US" dirty="0" smtClean="0"/>
              <a:t>BEIR VII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DDREF estimates</a:t>
            </a:r>
            <a:endParaRPr lang="en-US" dirty="0"/>
          </a:p>
        </p:txBody>
      </p:sp>
      <p:graphicFrame>
        <p:nvGraphicFramePr>
          <p:cNvPr id="8" name="Content Placeholder 7"/>
          <p:cNvGraphicFramePr>
            <a:graphicFrameLocks noGrp="1"/>
          </p:cNvGraphicFramePr>
          <p:nvPr>
            <p:ph idx="1"/>
          </p:nvPr>
        </p:nvGraphicFramePr>
        <p:xfrm>
          <a:off x="457200" y="1386054"/>
          <a:ext cx="8229600" cy="5216002"/>
        </p:xfrm>
        <a:graphic>
          <a:graphicData uri="http://schemas.openxmlformats.org/drawingml/2006/table">
            <a:tbl>
              <a:tblPr firstRow="1" bandRow="1">
                <a:tableStyleId>{5C22544A-7EE6-4342-B048-85BDC9FD1C3A}</a:tableStyleId>
              </a:tblPr>
              <a:tblGrid>
                <a:gridCol w="6079067"/>
                <a:gridCol w="2150533"/>
              </a:tblGrid>
              <a:tr h="374036">
                <a:tc>
                  <a:txBody>
                    <a:bodyPr/>
                    <a:lstStyle/>
                    <a:p>
                      <a:r>
                        <a:rPr lang="en-US" sz="2400" dirty="0" smtClean="0"/>
                        <a:t>Research Institution</a:t>
                      </a:r>
                      <a:endParaRPr lang="en-US" sz="2400" dirty="0"/>
                    </a:p>
                  </a:txBody>
                  <a:tcPr/>
                </a:tc>
                <a:tc>
                  <a:txBody>
                    <a:bodyPr/>
                    <a:lstStyle/>
                    <a:p>
                      <a:r>
                        <a:rPr lang="en-US" sz="2400" dirty="0" smtClean="0"/>
                        <a:t>DDREF Value</a:t>
                      </a:r>
                      <a:endParaRPr lang="en-US" sz="2400" dirty="0"/>
                    </a:p>
                  </a:txBody>
                  <a:tcPr/>
                </a:tc>
              </a:tr>
              <a:tr h="673265">
                <a:tc>
                  <a:txBody>
                    <a:bodyPr/>
                    <a:lstStyle/>
                    <a:p>
                      <a:r>
                        <a:rPr lang="en-US" sz="2400" dirty="0" smtClean="0"/>
                        <a:t>United Nations Scientific Committee on the Effects of Atomic Radiation (UNSCEAR)</a:t>
                      </a:r>
                      <a:endParaRPr lang="en-US" sz="2400" dirty="0"/>
                    </a:p>
                  </a:txBody>
                  <a:tcPr/>
                </a:tc>
                <a:tc>
                  <a:txBody>
                    <a:bodyPr/>
                    <a:lstStyle/>
                    <a:p>
                      <a:r>
                        <a:rPr lang="en-US" sz="2400" dirty="0" smtClean="0"/>
                        <a:t>1.2-2.85 (2006)</a:t>
                      </a:r>
                    </a:p>
                    <a:p>
                      <a:r>
                        <a:rPr lang="en-US" sz="2400" dirty="0" smtClean="0"/>
                        <a:t>NA</a:t>
                      </a:r>
                      <a:r>
                        <a:rPr lang="en-US" sz="2400" baseline="0" dirty="0" smtClean="0"/>
                        <a:t> (2012)</a:t>
                      </a:r>
                      <a:endParaRPr lang="en-US" sz="2400" dirty="0" smtClean="0"/>
                    </a:p>
                  </a:txBody>
                  <a:tcPr/>
                </a:tc>
              </a:tr>
              <a:tr h="8389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SSK German Commission on Radiological Protection</a:t>
                      </a:r>
                    </a:p>
                  </a:txBody>
                  <a:tcPr/>
                </a:tc>
                <a:tc>
                  <a:txBody>
                    <a:bodyPr/>
                    <a:lstStyle/>
                    <a:p>
                      <a:r>
                        <a:rPr lang="en-US" sz="2400" dirty="0" smtClean="0"/>
                        <a:t>1</a:t>
                      </a:r>
                    </a:p>
                  </a:txBody>
                  <a:tcPr/>
                </a:tc>
              </a:tr>
              <a:tr h="374036">
                <a:tc>
                  <a:txBody>
                    <a:bodyPr/>
                    <a:lstStyle/>
                    <a:p>
                      <a:r>
                        <a:rPr lang="en-US" sz="2400" dirty="0" smtClean="0"/>
                        <a:t>French Academy of Sciences</a:t>
                      </a:r>
                      <a:endParaRPr lang="en-US" sz="2400" dirty="0"/>
                    </a:p>
                  </a:txBody>
                  <a:tcPr/>
                </a:tc>
                <a:tc>
                  <a:txBody>
                    <a:bodyPr/>
                    <a:lstStyle/>
                    <a:p>
                      <a:r>
                        <a:rPr lang="en-US" sz="2400" dirty="0" smtClean="0"/>
                        <a:t>Very high</a:t>
                      </a:r>
                      <a:endParaRPr lang="en-US" sz="2400" dirty="0"/>
                    </a:p>
                  </a:txBody>
                  <a:tcPr/>
                </a:tc>
              </a:tr>
              <a:tr h="673265">
                <a:tc>
                  <a:txBody>
                    <a:bodyPr/>
                    <a:lstStyle/>
                    <a:p>
                      <a:r>
                        <a:rPr lang="en-US" sz="2400" dirty="0" smtClean="0"/>
                        <a:t>International Commission</a:t>
                      </a:r>
                      <a:r>
                        <a:rPr lang="en-US" sz="2400" baseline="0" dirty="0" smtClean="0"/>
                        <a:t> on Radiological Protection (ICRP)</a:t>
                      </a:r>
                      <a:endParaRPr lang="en-US" sz="2400" dirty="0"/>
                    </a:p>
                  </a:txBody>
                  <a:tcPr/>
                </a:tc>
                <a:tc>
                  <a:txBody>
                    <a:bodyPr/>
                    <a:lstStyle/>
                    <a:p>
                      <a:r>
                        <a:rPr lang="en-US" sz="2400" dirty="0" smtClean="0"/>
                        <a:t>2.0</a:t>
                      </a:r>
                      <a:endParaRPr lang="en-US" sz="2400" dirty="0"/>
                    </a:p>
                  </a:txBody>
                  <a:tcPr/>
                </a:tc>
              </a:tr>
              <a:tr h="908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National Council on Radiation Protection (NCRP)</a:t>
                      </a:r>
                    </a:p>
                  </a:txBody>
                  <a:tcPr/>
                </a:tc>
                <a:tc>
                  <a:txBody>
                    <a:bodyPr/>
                    <a:lstStyle/>
                    <a:p>
                      <a:r>
                        <a:rPr lang="en-US" sz="2400" dirty="0" smtClean="0"/>
                        <a:t>2.0-10.0</a:t>
                      </a:r>
                      <a:endParaRPr lang="en-US" sz="2400" dirty="0"/>
                    </a:p>
                  </a:txBody>
                  <a:tcPr/>
                </a:tc>
              </a:tr>
              <a:tr h="908348">
                <a:tc>
                  <a:txBody>
                    <a:bodyPr/>
                    <a:lstStyle/>
                    <a:p>
                      <a:r>
                        <a:rPr lang="en-US" sz="2400" dirty="0" smtClean="0"/>
                        <a:t>National Academy</a:t>
                      </a:r>
                      <a:r>
                        <a:rPr lang="en-US" sz="2400" baseline="0" dirty="0" smtClean="0"/>
                        <a:t> of Sciences (NAS) - </a:t>
                      </a:r>
                      <a:r>
                        <a:rPr lang="en-US" sz="2400" dirty="0" smtClean="0"/>
                        <a:t>Biological Effects of Ionizing Radiation (BEIR VII)</a:t>
                      </a:r>
                      <a:endParaRPr lang="en-US" sz="2400" dirty="0"/>
                    </a:p>
                  </a:txBody>
                  <a:tcPr/>
                </a:tc>
                <a:tc>
                  <a:txBody>
                    <a:bodyPr/>
                    <a:lstStyle/>
                    <a:p>
                      <a:r>
                        <a:rPr lang="en-US" sz="2400" dirty="0" smtClean="0"/>
                        <a:t>1.5</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014"/>
            <a:ext cx="8229600" cy="1143000"/>
          </a:xfrm>
        </p:spPr>
        <p:txBody>
          <a:bodyPr>
            <a:normAutofit fontScale="90000"/>
          </a:bodyPr>
          <a:lstStyle/>
          <a:p>
            <a:r>
              <a:rPr lang="en-US" dirty="0" smtClean="0"/>
              <a:t>Biological Effects of Ionizing Radiation (BEIR VII) </a:t>
            </a:r>
            <a:endParaRPr lang="en-US" dirty="0"/>
          </a:p>
        </p:txBody>
      </p:sp>
      <p:sp>
        <p:nvSpPr>
          <p:cNvPr id="4" name="Content Placeholder 3"/>
          <p:cNvSpPr>
            <a:spLocks noGrp="1"/>
          </p:cNvSpPr>
          <p:nvPr>
            <p:ph idx="1"/>
          </p:nvPr>
        </p:nvSpPr>
        <p:spPr>
          <a:xfrm>
            <a:off x="457200" y="1928694"/>
            <a:ext cx="8229600" cy="4525963"/>
          </a:xfrm>
        </p:spPr>
        <p:txBody>
          <a:bodyPr>
            <a:normAutofit/>
          </a:bodyPr>
          <a:lstStyle/>
          <a:p>
            <a:r>
              <a:rPr lang="en-US" b="1" dirty="0" smtClean="0"/>
              <a:t>3-12% </a:t>
            </a:r>
            <a:r>
              <a:rPr lang="en-US" dirty="0" smtClean="0"/>
              <a:t>increase in lethal cancer cases per </a:t>
            </a:r>
            <a:r>
              <a:rPr lang="en-US" dirty="0" err="1" smtClean="0"/>
              <a:t>Sievert</a:t>
            </a:r>
            <a:r>
              <a:rPr lang="en-US" dirty="0" smtClean="0"/>
              <a:t> of low dose rate or protracted ionizing radiation</a:t>
            </a:r>
          </a:p>
          <a:p>
            <a:r>
              <a:rPr lang="en-US" dirty="0" smtClean="0"/>
              <a:t>Limited to crude analysis</a:t>
            </a:r>
          </a:p>
          <a:p>
            <a:r>
              <a:rPr lang="en-US" dirty="0" smtClean="0"/>
              <a:t>No access to data</a:t>
            </a:r>
          </a:p>
          <a:p>
            <a:r>
              <a:rPr lang="en-US" dirty="0" smtClean="0"/>
              <a:t>Some scientists no longer alive for reference to reproduce study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41892</TotalTime>
  <Words>2803</Words>
  <Application>Microsoft Macintosh PowerPoint</Application>
  <PresentationFormat>On-screen Show (4:3)</PresentationFormat>
  <Paragraphs>261</Paragraphs>
  <Slides>27</Slides>
  <Notes>25</Notes>
  <HiddenSlides>0</HiddenSlides>
  <MMClips>0</MMClips>
  <ScaleCrop>false</ScaleCrop>
  <HeadingPairs>
    <vt:vector size="8" baseType="variant">
      <vt:variant>
        <vt:lpstr>Design Template</vt:lpstr>
      </vt:variant>
      <vt:variant>
        <vt:i4>1</vt:i4>
      </vt:variant>
      <vt:variant>
        <vt:lpstr>Links</vt:lpstr>
      </vt:variant>
      <vt:variant>
        <vt:i4>1</vt:i4>
      </vt:variant>
      <vt:variant>
        <vt:lpstr>Embedded OLE Servers</vt:lpstr>
      </vt:variant>
      <vt:variant>
        <vt:i4>1</vt:i4>
      </vt:variant>
      <vt:variant>
        <vt:lpstr>Slide Titles</vt:lpstr>
      </vt:variant>
      <vt:variant>
        <vt:i4>27</vt:i4>
      </vt:variant>
    </vt:vector>
  </HeadingPairs>
  <TitlesOfParts>
    <vt:vector size="30" baseType="lpstr">
      <vt:lpstr>Office Theme</vt:lpstr>
      <vt:lpstr>???</vt:lpstr>
      <vt:lpstr>Equation</vt:lpstr>
      <vt:lpstr>How fractionation affects ionizing radiation risks and DREF estimations</vt:lpstr>
      <vt:lpstr>Significance for understanding risks associated with radiation</vt:lpstr>
      <vt:lpstr>Average radiation exposure</vt:lpstr>
      <vt:lpstr>Types of radiation studies</vt:lpstr>
      <vt:lpstr>Dose and Dose Rate Effectiveness Factor (DDREF)</vt:lpstr>
      <vt:lpstr>DDREF foundation</vt:lpstr>
      <vt:lpstr>DDREF mathematically</vt:lpstr>
      <vt:lpstr>DDREF estimates</vt:lpstr>
      <vt:lpstr>Biological Effects of Ionizing Radiation (BEIR VII) </vt:lpstr>
      <vt:lpstr>Janus Tissue Archive</vt:lpstr>
      <vt:lpstr>European Radiobiological Archives (ERA)</vt:lpstr>
      <vt:lpstr>Reproducing important figures from BEIR VII as a benchmark</vt:lpstr>
      <vt:lpstr>BEIR VII cancer associated DDREF</vt:lpstr>
      <vt:lpstr>BEIR VII underestimates DDREF</vt:lpstr>
      <vt:lpstr>Linear-linear models fit the data better than linear-quadratic models</vt:lpstr>
      <vt:lpstr>Thesis research project</vt:lpstr>
      <vt:lpstr>Thesis research project</vt:lpstr>
      <vt:lpstr>Bando Lab in Japan</vt:lpstr>
      <vt:lpstr>Work flow</vt:lpstr>
      <vt:lpstr>Work flow</vt:lpstr>
      <vt:lpstr>Inclusion criteria</vt:lpstr>
      <vt:lpstr>Work flow</vt:lpstr>
      <vt:lpstr>Work flow</vt:lpstr>
      <vt:lpstr>Work flow</vt:lpstr>
      <vt:lpstr>Work flow</vt:lpstr>
      <vt:lpstr>Work flow</vt:lpstr>
      <vt:lpstr>Questions?</vt:lpstr>
    </vt:vector>
  </TitlesOfParts>
  <Company>Northwestern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cancer associated dose and dose rate effectiveness factor to </dc:title>
  <dc:creator>Gayle Woloschak</dc:creator>
  <cp:lastModifiedBy>Gayle Woloschak</cp:lastModifiedBy>
  <cp:revision>37</cp:revision>
  <dcterms:created xsi:type="dcterms:W3CDTF">2017-04-21T19:05:27Z</dcterms:created>
  <dcterms:modified xsi:type="dcterms:W3CDTF">2017-04-28T19:31:54Z</dcterms:modified>
</cp:coreProperties>
</file>