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51" r:id="rId1"/>
  </p:sldMasterIdLst>
  <p:notesMasterIdLst>
    <p:notesMasterId r:id="rId3"/>
  </p:notesMasterIdLst>
  <p:sldIdLst>
    <p:sldId id="256" r:id="rId2"/>
  </p:sldIdLst>
  <p:sldSz cx="32004000" cy="32004000"/>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1pPr>
    <a:lvl2pPr marL="333298"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2pPr>
    <a:lvl3pPr marL="666596"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3pPr>
    <a:lvl4pPr marL="999894"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4pPr>
    <a:lvl5pPr marL="1333194" algn="l" rtl="0" eaLnBrk="0" fontAlgn="base" hangingPunct="0">
      <a:spcBef>
        <a:spcPct val="0"/>
      </a:spcBef>
      <a:spcAft>
        <a:spcPct val="0"/>
      </a:spcAft>
      <a:defRPr kern="1200">
        <a:solidFill>
          <a:schemeClr val="tx1"/>
        </a:solidFill>
        <a:latin typeface="Arial" pitchFamily="4" charset="0"/>
        <a:ea typeface="ＭＳ Ｐゴシック" pitchFamily="4" charset="-128"/>
        <a:cs typeface="ＭＳ Ｐゴシック" pitchFamily="4" charset="-128"/>
      </a:defRPr>
    </a:lvl5pPr>
    <a:lvl6pPr marL="1666491" algn="l" defTabSz="333298" rtl="0" eaLnBrk="1" latinLnBrk="0" hangingPunct="1">
      <a:defRPr kern="1200">
        <a:solidFill>
          <a:schemeClr val="tx1"/>
        </a:solidFill>
        <a:latin typeface="Arial" pitchFamily="4" charset="0"/>
        <a:ea typeface="ＭＳ Ｐゴシック" pitchFamily="4" charset="-128"/>
        <a:cs typeface="ＭＳ Ｐゴシック" pitchFamily="4" charset="-128"/>
      </a:defRPr>
    </a:lvl6pPr>
    <a:lvl7pPr marL="1999789" algn="l" defTabSz="333298" rtl="0" eaLnBrk="1" latinLnBrk="0" hangingPunct="1">
      <a:defRPr kern="1200">
        <a:solidFill>
          <a:schemeClr val="tx1"/>
        </a:solidFill>
        <a:latin typeface="Arial" pitchFamily="4" charset="0"/>
        <a:ea typeface="ＭＳ Ｐゴシック" pitchFamily="4" charset="-128"/>
        <a:cs typeface="ＭＳ Ｐゴシック" pitchFamily="4" charset="-128"/>
      </a:defRPr>
    </a:lvl7pPr>
    <a:lvl8pPr marL="2333088" algn="l" defTabSz="333298" rtl="0" eaLnBrk="1" latinLnBrk="0" hangingPunct="1">
      <a:defRPr kern="1200">
        <a:solidFill>
          <a:schemeClr val="tx1"/>
        </a:solidFill>
        <a:latin typeface="Arial" pitchFamily="4" charset="0"/>
        <a:ea typeface="ＭＳ Ｐゴシック" pitchFamily="4" charset="-128"/>
        <a:cs typeface="ＭＳ Ｐゴシック" pitchFamily="4" charset="-128"/>
      </a:defRPr>
    </a:lvl8pPr>
    <a:lvl9pPr marL="2666386" algn="l" defTabSz="333298" rtl="0" eaLnBrk="1" latinLnBrk="0" hangingPunct="1">
      <a:defRPr kern="1200">
        <a:solidFill>
          <a:schemeClr val="tx1"/>
        </a:solidFill>
        <a:latin typeface="Arial" pitchFamily="4" charset="0"/>
        <a:ea typeface="ＭＳ Ｐゴシック" pitchFamily="4" charset="-128"/>
        <a:cs typeface="ＭＳ Ｐゴシック" pitchFamily="4"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53028A"/>
    <a:srgbClr val="7700C8"/>
    <a:srgbClr val="8900E1"/>
    <a:srgbClr val="9700FF"/>
    <a:srgbClr val="000000"/>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p:restoredLeft sz="25838" autoAdjust="0"/>
    <p:restoredTop sz="94660"/>
  </p:normalViewPr>
  <p:slideViewPr>
    <p:cSldViewPr>
      <p:cViewPr>
        <p:scale>
          <a:sx n="25" d="100"/>
          <a:sy n="25" d="100"/>
        </p:scale>
        <p:origin x="-3064" y="-120"/>
      </p:cViewPr>
      <p:guideLst>
        <p:guide orient="horz" pos="10080"/>
        <p:guide pos="100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922A55-4B62-E741-AE73-4340ACC92614}" type="datetimeFigureOut">
              <a:rPr lang="en-US" smtClean="0"/>
              <a:t>10/6/17</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A8484-A34A-0A4E-90B2-133C719E876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A8484-A34A-0A4E-90B2-133C719E8765}"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9941521"/>
            <a:ext cx="27203400" cy="68605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800600" y="18135600"/>
            <a:ext cx="22402800" cy="8178800"/>
          </a:xfrm>
        </p:spPr>
        <p:txBody>
          <a:bodyPr/>
          <a:lstStyle>
            <a:lvl1pPr marL="0" indent="0" algn="ctr">
              <a:buNone/>
              <a:defRPr/>
            </a:lvl1pPr>
            <a:lvl2pPr marL="333298" indent="0" algn="ctr">
              <a:buNone/>
              <a:defRPr/>
            </a:lvl2pPr>
            <a:lvl3pPr marL="666596" indent="0" algn="ctr">
              <a:buNone/>
              <a:defRPr/>
            </a:lvl3pPr>
            <a:lvl4pPr marL="999894" indent="0" algn="ctr">
              <a:buNone/>
              <a:defRPr/>
            </a:lvl4pPr>
            <a:lvl5pPr marL="1333194" indent="0" algn="ctr">
              <a:buNone/>
              <a:defRPr/>
            </a:lvl5pPr>
            <a:lvl6pPr marL="1666491" indent="0" algn="ctr">
              <a:buNone/>
              <a:defRPr/>
            </a:lvl6pPr>
            <a:lvl7pPr marL="1999789" indent="0" algn="ctr">
              <a:buNone/>
              <a:defRPr/>
            </a:lvl7pPr>
            <a:lvl8pPr marL="2333088" indent="0" algn="ctr">
              <a:buNone/>
              <a:defRPr/>
            </a:lvl8pPr>
            <a:lvl9pPr marL="266638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858ABE6-D4C3-2148-A2FF-A4D3E0B7201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7BE03AD-CF18-3F43-90FB-98B87F613C7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202900" y="1282108"/>
            <a:ext cx="7200900" cy="2730619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00200" y="1282108"/>
            <a:ext cx="21469350" cy="273061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1674E69-FD18-284D-BBC7-1B930995D1D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00200" y="1282105"/>
            <a:ext cx="28803600" cy="5334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600201" y="7467603"/>
            <a:ext cx="14335125" cy="104929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6068676" y="7467603"/>
            <a:ext cx="14335125" cy="104929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600201" y="18093933"/>
            <a:ext cx="14335125" cy="104943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16068676" y="18093933"/>
            <a:ext cx="14335125" cy="104943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EDB56EB-9BD9-414B-935F-F90B639507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8BD6F50-FD77-6542-9170-187FECFA826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4" y="20565072"/>
            <a:ext cx="27203400" cy="6356350"/>
          </a:xfrm>
        </p:spPr>
        <p:txBody>
          <a:bodyPr anchor="t"/>
          <a:lstStyle>
            <a:lvl1pPr algn="l">
              <a:defRPr sz="2900" b="1" cap="all"/>
            </a:lvl1pPr>
          </a:lstStyle>
          <a:p>
            <a:r>
              <a:rPr lang="en-US" smtClean="0"/>
              <a:t>Click to edit Master title style</a:t>
            </a:r>
            <a:endParaRPr lang="en-US"/>
          </a:p>
        </p:txBody>
      </p:sp>
      <p:sp>
        <p:nvSpPr>
          <p:cNvPr id="3" name="Text Placeholder 2"/>
          <p:cNvSpPr>
            <a:spLocks noGrp="1"/>
          </p:cNvSpPr>
          <p:nvPr>
            <p:ph type="body" idx="1"/>
          </p:nvPr>
        </p:nvSpPr>
        <p:spPr>
          <a:xfrm>
            <a:off x="2528094" y="13564197"/>
            <a:ext cx="27203400" cy="7000875"/>
          </a:xfrm>
        </p:spPr>
        <p:txBody>
          <a:bodyPr anchor="b"/>
          <a:lstStyle>
            <a:lvl1pPr marL="0" indent="0">
              <a:buNone/>
              <a:defRPr sz="1500"/>
            </a:lvl1pPr>
            <a:lvl2pPr marL="333298" indent="0">
              <a:buNone/>
              <a:defRPr sz="1300"/>
            </a:lvl2pPr>
            <a:lvl3pPr marL="666596" indent="0">
              <a:buNone/>
              <a:defRPr sz="1200"/>
            </a:lvl3pPr>
            <a:lvl4pPr marL="999894" indent="0">
              <a:buNone/>
              <a:defRPr sz="900"/>
            </a:lvl4pPr>
            <a:lvl5pPr marL="1333194" indent="0">
              <a:buNone/>
              <a:defRPr sz="900"/>
            </a:lvl5pPr>
            <a:lvl6pPr marL="1666491" indent="0">
              <a:buNone/>
              <a:defRPr sz="900"/>
            </a:lvl6pPr>
            <a:lvl7pPr marL="1999789" indent="0">
              <a:buNone/>
              <a:defRPr sz="900"/>
            </a:lvl7pPr>
            <a:lvl8pPr marL="2333088" indent="0">
              <a:buNone/>
              <a:defRPr sz="900"/>
            </a:lvl8pPr>
            <a:lvl9pPr marL="2666386" indent="0">
              <a:buNone/>
              <a:defRPr sz="9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7DC12A1-855B-B74D-B99C-9A5F7EFB183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1" y="7467600"/>
            <a:ext cx="14335125" cy="21120697"/>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068676" y="7467600"/>
            <a:ext cx="14335125" cy="21120697"/>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15C25E2-3035-304F-B7E1-80E1B4EB102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00200" y="7163398"/>
            <a:ext cx="14140656" cy="2986486"/>
          </a:xfrm>
        </p:spPr>
        <p:txBody>
          <a:bodyPr anchor="b"/>
          <a:lstStyle>
            <a:lvl1pPr marL="0" indent="0">
              <a:buNone/>
              <a:defRPr sz="1700" b="1"/>
            </a:lvl1pPr>
            <a:lvl2pPr marL="333298" indent="0">
              <a:buNone/>
              <a:defRPr sz="1500" b="1"/>
            </a:lvl2pPr>
            <a:lvl3pPr marL="666596" indent="0">
              <a:buNone/>
              <a:defRPr sz="1300" b="1"/>
            </a:lvl3pPr>
            <a:lvl4pPr marL="999894" indent="0">
              <a:buNone/>
              <a:defRPr sz="1200" b="1"/>
            </a:lvl4pPr>
            <a:lvl5pPr marL="1333194" indent="0">
              <a:buNone/>
              <a:defRPr sz="1200" b="1"/>
            </a:lvl5pPr>
            <a:lvl6pPr marL="1666491" indent="0">
              <a:buNone/>
              <a:defRPr sz="1200" b="1"/>
            </a:lvl6pPr>
            <a:lvl7pPr marL="1999789" indent="0">
              <a:buNone/>
              <a:defRPr sz="1200" b="1"/>
            </a:lvl7pPr>
            <a:lvl8pPr marL="2333088" indent="0">
              <a:buNone/>
              <a:defRPr sz="1200" b="1"/>
            </a:lvl8pPr>
            <a:lvl9pPr marL="266638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600200" y="10149883"/>
            <a:ext cx="14140656" cy="18438417"/>
          </a:xfrm>
        </p:spPr>
        <p:txBody>
          <a:bodyPr/>
          <a:lstStyle>
            <a:lvl1pPr>
              <a:defRPr sz="17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257588" y="7163398"/>
            <a:ext cx="14146213" cy="2986486"/>
          </a:xfrm>
        </p:spPr>
        <p:txBody>
          <a:bodyPr anchor="b"/>
          <a:lstStyle>
            <a:lvl1pPr marL="0" indent="0">
              <a:buNone/>
              <a:defRPr sz="1700" b="1"/>
            </a:lvl1pPr>
            <a:lvl2pPr marL="333298" indent="0">
              <a:buNone/>
              <a:defRPr sz="1500" b="1"/>
            </a:lvl2pPr>
            <a:lvl3pPr marL="666596" indent="0">
              <a:buNone/>
              <a:defRPr sz="1300" b="1"/>
            </a:lvl3pPr>
            <a:lvl4pPr marL="999894" indent="0">
              <a:buNone/>
              <a:defRPr sz="1200" b="1"/>
            </a:lvl4pPr>
            <a:lvl5pPr marL="1333194" indent="0">
              <a:buNone/>
              <a:defRPr sz="1200" b="1"/>
            </a:lvl5pPr>
            <a:lvl6pPr marL="1666491" indent="0">
              <a:buNone/>
              <a:defRPr sz="1200" b="1"/>
            </a:lvl6pPr>
            <a:lvl7pPr marL="1999789" indent="0">
              <a:buNone/>
              <a:defRPr sz="1200" b="1"/>
            </a:lvl7pPr>
            <a:lvl8pPr marL="2333088" indent="0">
              <a:buNone/>
              <a:defRPr sz="1200" b="1"/>
            </a:lvl8pPr>
            <a:lvl9pPr marL="266638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16257588" y="10149883"/>
            <a:ext cx="14146213" cy="18438417"/>
          </a:xfrm>
        </p:spPr>
        <p:txBody>
          <a:bodyPr/>
          <a:lstStyle>
            <a:lvl1pPr>
              <a:defRPr sz="17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8B99E652-15E6-3344-9BA4-4D5C73812EB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72C4D7A1-F7A8-8E4B-BF26-FD0EA26876B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58072CFA-042C-B34D-BB60-91DF433E629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200" y="1273772"/>
            <a:ext cx="10529094" cy="542290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12512676" y="1273772"/>
            <a:ext cx="17891125" cy="27314525"/>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00200" y="6696672"/>
            <a:ext cx="10529094" cy="21891625"/>
          </a:xfrm>
        </p:spPr>
        <p:txBody>
          <a:bodyPr/>
          <a:lstStyle>
            <a:lvl1pPr marL="0" indent="0">
              <a:buNone/>
              <a:defRPr sz="900"/>
            </a:lvl1pPr>
            <a:lvl2pPr marL="333298" indent="0">
              <a:buNone/>
              <a:defRPr sz="900"/>
            </a:lvl2pPr>
            <a:lvl3pPr marL="666596" indent="0">
              <a:buNone/>
              <a:defRPr sz="700"/>
            </a:lvl3pPr>
            <a:lvl4pPr marL="999894" indent="0">
              <a:buNone/>
              <a:defRPr sz="700"/>
            </a:lvl4pPr>
            <a:lvl5pPr marL="1333194" indent="0">
              <a:buNone/>
              <a:defRPr sz="700"/>
            </a:lvl5pPr>
            <a:lvl6pPr marL="1666491" indent="0">
              <a:buNone/>
              <a:defRPr sz="700"/>
            </a:lvl6pPr>
            <a:lvl7pPr marL="1999789" indent="0">
              <a:buNone/>
              <a:defRPr sz="700"/>
            </a:lvl7pPr>
            <a:lvl8pPr marL="2333088" indent="0">
              <a:buNone/>
              <a:defRPr sz="700"/>
            </a:lvl8pPr>
            <a:lvl9pPr marL="2666386"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FDECA3C-AF3C-5142-9209-362080685E2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006" y="22402800"/>
            <a:ext cx="19202400" cy="2644775"/>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6273006" y="2860080"/>
            <a:ext cx="19202400" cy="19202400"/>
          </a:xfrm>
        </p:spPr>
        <p:txBody>
          <a:bodyPr/>
          <a:lstStyle>
            <a:lvl1pPr marL="0" indent="0">
              <a:buNone/>
              <a:defRPr sz="2300"/>
            </a:lvl1pPr>
            <a:lvl2pPr marL="333298" indent="0">
              <a:buNone/>
              <a:defRPr sz="2000"/>
            </a:lvl2pPr>
            <a:lvl3pPr marL="666596" indent="0">
              <a:buNone/>
              <a:defRPr sz="1700"/>
            </a:lvl3pPr>
            <a:lvl4pPr marL="999894" indent="0">
              <a:buNone/>
              <a:defRPr sz="1500"/>
            </a:lvl4pPr>
            <a:lvl5pPr marL="1333194" indent="0">
              <a:buNone/>
              <a:defRPr sz="1500"/>
            </a:lvl5pPr>
            <a:lvl6pPr marL="1666491" indent="0">
              <a:buNone/>
              <a:defRPr sz="1500"/>
            </a:lvl6pPr>
            <a:lvl7pPr marL="1999789" indent="0">
              <a:buNone/>
              <a:defRPr sz="1500"/>
            </a:lvl7pPr>
            <a:lvl8pPr marL="2333088" indent="0">
              <a:buNone/>
              <a:defRPr sz="1500"/>
            </a:lvl8pPr>
            <a:lvl9pPr marL="2666386" indent="0">
              <a:buNone/>
              <a:defRPr sz="1500"/>
            </a:lvl9pPr>
          </a:lstStyle>
          <a:p>
            <a:pPr lvl="0"/>
            <a:endParaRPr lang="en-US" noProof="0" smtClean="0"/>
          </a:p>
        </p:txBody>
      </p:sp>
      <p:sp>
        <p:nvSpPr>
          <p:cNvPr id="4" name="Text Placeholder 3"/>
          <p:cNvSpPr>
            <a:spLocks noGrp="1"/>
          </p:cNvSpPr>
          <p:nvPr>
            <p:ph type="body" sz="half" idx="2"/>
          </p:nvPr>
        </p:nvSpPr>
        <p:spPr>
          <a:xfrm>
            <a:off x="6273006" y="25047575"/>
            <a:ext cx="19202400" cy="3756025"/>
          </a:xfrm>
        </p:spPr>
        <p:txBody>
          <a:bodyPr/>
          <a:lstStyle>
            <a:lvl1pPr marL="0" indent="0">
              <a:buNone/>
              <a:defRPr sz="900"/>
            </a:lvl1pPr>
            <a:lvl2pPr marL="333298" indent="0">
              <a:buNone/>
              <a:defRPr sz="900"/>
            </a:lvl2pPr>
            <a:lvl3pPr marL="666596" indent="0">
              <a:buNone/>
              <a:defRPr sz="700"/>
            </a:lvl3pPr>
            <a:lvl4pPr marL="999894" indent="0">
              <a:buNone/>
              <a:defRPr sz="700"/>
            </a:lvl4pPr>
            <a:lvl5pPr marL="1333194" indent="0">
              <a:buNone/>
              <a:defRPr sz="700"/>
            </a:lvl5pPr>
            <a:lvl6pPr marL="1666491" indent="0">
              <a:buNone/>
              <a:defRPr sz="700"/>
            </a:lvl6pPr>
            <a:lvl7pPr marL="1999789" indent="0">
              <a:buNone/>
              <a:defRPr sz="700"/>
            </a:lvl7pPr>
            <a:lvl8pPr marL="2333088" indent="0">
              <a:buNone/>
              <a:defRPr sz="700"/>
            </a:lvl8pPr>
            <a:lvl9pPr marL="2666386"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A767929-B603-E146-8CCC-D35F8D58724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0400" y="1282105"/>
            <a:ext cx="28803203" cy="5334000"/>
          </a:xfrm>
          <a:prstGeom prst="rect">
            <a:avLst/>
          </a:prstGeom>
          <a:noFill/>
          <a:ln w="9525">
            <a:noFill/>
            <a:miter lim="800000"/>
            <a:headEnd/>
            <a:tailEnd/>
          </a:ln>
        </p:spPr>
        <p:txBody>
          <a:bodyPr vert="horz" wrap="square" lIns="304588" tIns="152291" rIns="304588" bIns="15229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00400" y="7467600"/>
            <a:ext cx="28803203" cy="21120697"/>
          </a:xfrm>
          <a:prstGeom prst="rect">
            <a:avLst/>
          </a:prstGeom>
          <a:noFill/>
          <a:ln w="9525">
            <a:noFill/>
            <a:miter lim="800000"/>
            <a:headEnd/>
            <a:tailEnd/>
          </a:ln>
        </p:spPr>
        <p:txBody>
          <a:bodyPr vert="horz" wrap="square" lIns="304588" tIns="152291" rIns="304588" bIns="1522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892" name="Rectangle 4"/>
          <p:cNvSpPr>
            <a:spLocks noGrp="1" noChangeArrowheads="1"/>
          </p:cNvSpPr>
          <p:nvPr>
            <p:ph type="dt" sz="half" idx="2"/>
          </p:nvPr>
        </p:nvSpPr>
        <p:spPr bwMode="auto">
          <a:xfrm>
            <a:off x="1600400" y="29143922"/>
            <a:ext cx="7467203" cy="2222500"/>
          </a:xfrm>
          <a:prstGeom prst="rect">
            <a:avLst/>
          </a:prstGeom>
          <a:noFill/>
          <a:ln w="9525">
            <a:noFill/>
            <a:miter lim="800000"/>
            <a:headEnd/>
            <a:tailEnd/>
          </a:ln>
          <a:effectLst/>
        </p:spPr>
        <p:txBody>
          <a:bodyPr vert="horz" wrap="square" lIns="304588" tIns="152291" rIns="304588" bIns="152291" numCol="1" anchor="t" anchorCtr="0" compatLnSpc="1">
            <a:prstTxWarp prst="textNoShape">
              <a:avLst/>
            </a:prstTxWarp>
          </a:bodyPr>
          <a:lstStyle>
            <a:lvl1pPr eaLnBrk="1" hangingPunct="1">
              <a:defRPr sz="4700">
                <a:latin typeface="Arial" charset="0"/>
                <a:ea typeface="+mn-ea"/>
                <a:cs typeface="+mn-cs"/>
              </a:defRPr>
            </a:lvl1pPr>
          </a:lstStyle>
          <a:p>
            <a:pPr>
              <a:defRPr/>
            </a:pPr>
            <a:endParaRPr lang="en-US"/>
          </a:p>
        </p:txBody>
      </p:sp>
      <p:sp>
        <p:nvSpPr>
          <p:cNvPr id="37893" name="Rectangle 5"/>
          <p:cNvSpPr>
            <a:spLocks noGrp="1" noChangeArrowheads="1"/>
          </p:cNvSpPr>
          <p:nvPr>
            <p:ph type="ftr" sz="quarter" idx="3"/>
          </p:nvPr>
        </p:nvSpPr>
        <p:spPr bwMode="auto">
          <a:xfrm>
            <a:off x="10934900" y="29143922"/>
            <a:ext cx="10134203" cy="2222500"/>
          </a:xfrm>
          <a:prstGeom prst="rect">
            <a:avLst/>
          </a:prstGeom>
          <a:noFill/>
          <a:ln w="9525">
            <a:noFill/>
            <a:miter lim="800000"/>
            <a:headEnd/>
            <a:tailEnd/>
          </a:ln>
          <a:effectLst/>
        </p:spPr>
        <p:txBody>
          <a:bodyPr vert="horz" wrap="square" lIns="304588" tIns="152291" rIns="304588" bIns="152291" numCol="1" anchor="t" anchorCtr="0" compatLnSpc="1">
            <a:prstTxWarp prst="textNoShape">
              <a:avLst/>
            </a:prstTxWarp>
          </a:bodyPr>
          <a:lstStyle>
            <a:lvl1pPr algn="ctr" eaLnBrk="1" hangingPunct="1">
              <a:defRPr sz="4700">
                <a:latin typeface="Arial" charset="0"/>
                <a:ea typeface="+mn-ea"/>
                <a:cs typeface="+mn-cs"/>
              </a:defRPr>
            </a:lvl1pPr>
          </a:lstStyle>
          <a:p>
            <a:pPr>
              <a:defRPr/>
            </a:pPr>
            <a:endParaRPr lang="en-US"/>
          </a:p>
        </p:txBody>
      </p:sp>
      <p:sp>
        <p:nvSpPr>
          <p:cNvPr id="37894" name="Rectangle 6"/>
          <p:cNvSpPr>
            <a:spLocks noGrp="1" noChangeArrowheads="1"/>
          </p:cNvSpPr>
          <p:nvPr>
            <p:ph type="sldNum" sz="quarter" idx="4"/>
          </p:nvPr>
        </p:nvSpPr>
        <p:spPr bwMode="auto">
          <a:xfrm>
            <a:off x="22936400" y="29143922"/>
            <a:ext cx="7467203" cy="2222500"/>
          </a:xfrm>
          <a:prstGeom prst="rect">
            <a:avLst/>
          </a:prstGeom>
          <a:noFill/>
          <a:ln w="9525">
            <a:noFill/>
            <a:miter lim="800000"/>
            <a:headEnd/>
            <a:tailEnd/>
          </a:ln>
          <a:effectLst/>
        </p:spPr>
        <p:txBody>
          <a:bodyPr vert="horz" wrap="square" lIns="304588" tIns="152291" rIns="304588" bIns="152291" numCol="1" anchor="t" anchorCtr="0" compatLnSpc="1">
            <a:prstTxWarp prst="textNoShape">
              <a:avLst/>
            </a:prstTxWarp>
          </a:bodyPr>
          <a:lstStyle>
            <a:lvl1pPr algn="r" eaLnBrk="1" hangingPunct="1">
              <a:defRPr sz="4700"/>
            </a:lvl1pPr>
          </a:lstStyle>
          <a:p>
            <a:fld id="{3329EDF6-3B42-2742-BCC2-9AA383AFAB3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ctr" defTabSz="3047133" rtl="0" eaLnBrk="0" fontAlgn="base" hangingPunct="0">
        <a:spcBef>
          <a:spcPct val="0"/>
        </a:spcBef>
        <a:spcAft>
          <a:spcPct val="0"/>
        </a:spcAft>
        <a:defRPr sz="14700">
          <a:solidFill>
            <a:schemeClr val="tx2"/>
          </a:solidFill>
          <a:latin typeface="+mj-lt"/>
          <a:ea typeface="ＭＳ Ｐゴシック" charset="-128"/>
          <a:cs typeface="ＭＳ Ｐゴシック" charset="-128"/>
        </a:defRPr>
      </a:lvl1pPr>
      <a:lvl2pPr algn="ctr" defTabSz="3047133" rtl="0" eaLnBrk="0" fontAlgn="base" hangingPunct="0">
        <a:spcBef>
          <a:spcPct val="0"/>
        </a:spcBef>
        <a:spcAft>
          <a:spcPct val="0"/>
        </a:spcAft>
        <a:defRPr sz="14700">
          <a:solidFill>
            <a:schemeClr val="tx2"/>
          </a:solidFill>
          <a:latin typeface="Arial" charset="0"/>
          <a:ea typeface="ＭＳ Ｐゴシック" charset="-128"/>
          <a:cs typeface="ＭＳ Ｐゴシック" charset="-128"/>
        </a:defRPr>
      </a:lvl2pPr>
      <a:lvl3pPr algn="ctr" defTabSz="3047133" rtl="0" eaLnBrk="0" fontAlgn="base" hangingPunct="0">
        <a:spcBef>
          <a:spcPct val="0"/>
        </a:spcBef>
        <a:spcAft>
          <a:spcPct val="0"/>
        </a:spcAft>
        <a:defRPr sz="14700">
          <a:solidFill>
            <a:schemeClr val="tx2"/>
          </a:solidFill>
          <a:latin typeface="Arial" charset="0"/>
          <a:ea typeface="ＭＳ Ｐゴシック" charset="-128"/>
          <a:cs typeface="ＭＳ Ｐゴシック" charset="-128"/>
        </a:defRPr>
      </a:lvl3pPr>
      <a:lvl4pPr algn="ctr" defTabSz="3047133" rtl="0" eaLnBrk="0" fontAlgn="base" hangingPunct="0">
        <a:spcBef>
          <a:spcPct val="0"/>
        </a:spcBef>
        <a:spcAft>
          <a:spcPct val="0"/>
        </a:spcAft>
        <a:defRPr sz="14700">
          <a:solidFill>
            <a:schemeClr val="tx2"/>
          </a:solidFill>
          <a:latin typeface="Arial" charset="0"/>
          <a:ea typeface="ＭＳ Ｐゴシック" charset="-128"/>
          <a:cs typeface="ＭＳ Ｐゴシック" charset="-128"/>
        </a:defRPr>
      </a:lvl4pPr>
      <a:lvl5pPr algn="ctr" defTabSz="3047133" rtl="0" eaLnBrk="0" fontAlgn="base" hangingPunct="0">
        <a:spcBef>
          <a:spcPct val="0"/>
        </a:spcBef>
        <a:spcAft>
          <a:spcPct val="0"/>
        </a:spcAft>
        <a:defRPr sz="14700">
          <a:solidFill>
            <a:schemeClr val="tx2"/>
          </a:solidFill>
          <a:latin typeface="Arial" charset="0"/>
          <a:ea typeface="ＭＳ Ｐゴシック" charset="-128"/>
          <a:cs typeface="ＭＳ Ｐゴシック" charset="-128"/>
        </a:defRPr>
      </a:lvl5pPr>
      <a:lvl6pPr marL="333298" algn="ctr" defTabSz="3047133" rtl="0" fontAlgn="base">
        <a:spcBef>
          <a:spcPct val="0"/>
        </a:spcBef>
        <a:spcAft>
          <a:spcPct val="0"/>
        </a:spcAft>
        <a:defRPr sz="14700">
          <a:solidFill>
            <a:schemeClr val="tx2"/>
          </a:solidFill>
          <a:latin typeface="Arial" charset="0"/>
        </a:defRPr>
      </a:lvl6pPr>
      <a:lvl7pPr marL="666596" algn="ctr" defTabSz="3047133" rtl="0" fontAlgn="base">
        <a:spcBef>
          <a:spcPct val="0"/>
        </a:spcBef>
        <a:spcAft>
          <a:spcPct val="0"/>
        </a:spcAft>
        <a:defRPr sz="14700">
          <a:solidFill>
            <a:schemeClr val="tx2"/>
          </a:solidFill>
          <a:latin typeface="Arial" charset="0"/>
        </a:defRPr>
      </a:lvl7pPr>
      <a:lvl8pPr marL="999894" algn="ctr" defTabSz="3047133" rtl="0" fontAlgn="base">
        <a:spcBef>
          <a:spcPct val="0"/>
        </a:spcBef>
        <a:spcAft>
          <a:spcPct val="0"/>
        </a:spcAft>
        <a:defRPr sz="14700">
          <a:solidFill>
            <a:schemeClr val="tx2"/>
          </a:solidFill>
          <a:latin typeface="Arial" charset="0"/>
        </a:defRPr>
      </a:lvl8pPr>
      <a:lvl9pPr marL="1333194" algn="ctr" defTabSz="3047133" rtl="0" fontAlgn="base">
        <a:spcBef>
          <a:spcPct val="0"/>
        </a:spcBef>
        <a:spcAft>
          <a:spcPct val="0"/>
        </a:spcAft>
        <a:defRPr sz="14700">
          <a:solidFill>
            <a:schemeClr val="tx2"/>
          </a:solidFill>
          <a:latin typeface="Arial" charset="0"/>
        </a:defRPr>
      </a:lvl9pPr>
    </p:titleStyle>
    <p:bodyStyle>
      <a:lvl1pPr marL="1142241" indent="-1142241" algn="l" defTabSz="3047133" rtl="0" eaLnBrk="0" fontAlgn="base" hangingPunct="0">
        <a:spcBef>
          <a:spcPct val="20000"/>
        </a:spcBef>
        <a:spcAft>
          <a:spcPct val="0"/>
        </a:spcAft>
        <a:buChar char="•"/>
        <a:defRPr sz="10600">
          <a:solidFill>
            <a:schemeClr val="tx1"/>
          </a:solidFill>
          <a:latin typeface="+mn-lt"/>
          <a:ea typeface="ＭＳ Ｐゴシック" charset="-128"/>
          <a:cs typeface="ＭＳ Ｐゴシック" charset="-128"/>
        </a:defRPr>
      </a:lvl1pPr>
      <a:lvl2pPr marL="2475434" indent="-951289" algn="l" defTabSz="3047133" rtl="0" eaLnBrk="0" fontAlgn="base" hangingPunct="0">
        <a:spcBef>
          <a:spcPct val="20000"/>
        </a:spcBef>
        <a:spcAft>
          <a:spcPct val="0"/>
        </a:spcAft>
        <a:buChar char="–"/>
        <a:defRPr sz="9300">
          <a:solidFill>
            <a:schemeClr val="tx1"/>
          </a:solidFill>
          <a:latin typeface="+mn-lt"/>
          <a:ea typeface="ＭＳ Ｐゴシック" charset="-128"/>
        </a:defRPr>
      </a:lvl2pPr>
      <a:lvl3pPr marL="3808627" indent="-761494" algn="l" defTabSz="3047133" rtl="0" eaLnBrk="0" fontAlgn="base" hangingPunct="0">
        <a:spcBef>
          <a:spcPct val="20000"/>
        </a:spcBef>
        <a:spcAft>
          <a:spcPct val="0"/>
        </a:spcAft>
        <a:buChar char="•"/>
        <a:defRPr sz="7900">
          <a:solidFill>
            <a:schemeClr val="tx1"/>
          </a:solidFill>
          <a:latin typeface="+mn-lt"/>
          <a:ea typeface="ＭＳ Ｐゴシック" charset="-128"/>
        </a:defRPr>
      </a:lvl3pPr>
      <a:lvl4pPr marL="5332772" indent="-761494" algn="l" defTabSz="3047133" rtl="0" eaLnBrk="0" fontAlgn="base" hangingPunct="0">
        <a:spcBef>
          <a:spcPct val="20000"/>
        </a:spcBef>
        <a:spcAft>
          <a:spcPct val="0"/>
        </a:spcAft>
        <a:buChar char="–"/>
        <a:defRPr sz="6700">
          <a:solidFill>
            <a:schemeClr val="tx1"/>
          </a:solidFill>
          <a:latin typeface="+mn-lt"/>
          <a:ea typeface="ＭＳ Ｐゴシック" charset="-128"/>
        </a:defRPr>
      </a:lvl4pPr>
      <a:lvl5pPr marL="6856918" indent="-762651" algn="l" defTabSz="3047133" rtl="0" eaLnBrk="0" fontAlgn="base" hangingPunct="0">
        <a:spcBef>
          <a:spcPct val="20000"/>
        </a:spcBef>
        <a:spcAft>
          <a:spcPct val="0"/>
        </a:spcAft>
        <a:buChar char="»"/>
        <a:defRPr sz="6700">
          <a:solidFill>
            <a:schemeClr val="tx1"/>
          </a:solidFill>
          <a:latin typeface="+mn-lt"/>
          <a:ea typeface="ＭＳ Ｐゴシック" charset="-128"/>
        </a:defRPr>
      </a:lvl5pPr>
      <a:lvl6pPr marL="7190216" indent="-762651" algn="l" defTabSz="3047133" rtl="0" fontAlgn="base">
        <a:spcBef>
          <a:spcPct val="20000"/>
        </a:spcBef>
        <a:spcAft>
          <a:spcPct val="0"/>
        </a:spcAft>
        <a:buChar char="»"/>
        <a:defRPr sz="6700">
          <a:solidFill>
            <a:schemeClr val="tx1"/>
          </a:solidFill>
          <a:latin typeface="+mn-lt"/>
          <a:ea typeface="ＭＳ Ｐゴシック" charset="-128"/>
        </a:defRPr>
      </a:lvl6pPr>
      <a:lvl7pPr marL="7523515" indent="-762651" algn="l" defTabSz="3047133" rtl="0" fontAlgn="base">
        <a:spcBef>
          <a:spcPct val="20000"/>
        </a:spcBef>
        <a:spcAft>
          <a:spcPct val="0"/>
        </a:spcAft>
        <a:buChar char="»"/>
        <a:defRPr sz="6700">
          <a:solidFill>
            <a:schemeClr val="tx1"/>
          </a:solidFill>
          <a:latin typeface="+mn-lt"/>
          <a:ea typeface="ＭＳ Ｐゴシック" charset="-128"/>
        </a:defRPr>
      </a:lvl7pPr>
      <a:lvl8pPr marL="7856813" indent="-762651" algn="l" defTabSz="3047133" rtl="0" fontAlgn="base">
        <a:spcBef>
          <a:spcPct val="20000"/>
        </a:spcBef>
        <a:spcAft>
          <a:spcPct val="0"/>
        </a:spcAft>
        <a:buChar char="»"/>
        <a:defRPr sz="6700">
          <a:solidFill>
            <a:schemeClr val="tx1"/>
          </a:solidFill>
          <a:latin typeface="+mn-lt"/>
          <a:ea typeface="ＭＳ Ｐゴシック" charset="-128"/>
        </a:defRPr>
      </a:lvl8pPr>
      <a:lvl9pPr marL="8190112" indent="-762651" algn="l" defTabSz="3047133" rtl="0" fontAlgn="base">
        <a:spcBef>
          <a:spcPct val="20000"/>
        </a:spcBef>
        <a:spcAft>
          <a:spcPct val="0"/>
        </a:spcAft>
        <a:buChar char="»"/>
        <a:defRPr sz="6700">
          <a:solidFill>
            <a:schemeClr val="tx1"/>
          </a:solidFill>
          <a:latin typeface="+mn-lt"/>
          <a:ea typeface="ＭＳ Ｐゴシック" charset="-128"/>
        </a:defRPr>
      </a:lvl9pPr>
    </p:bodyStyle>
    <p:otherStyle>
      <a:defPPr>
        <a:defRPr lang="en-US"/>
      </a:defPPr>
      <a:lvl1pPr marL="0" algn="l" defTabSz="333298" rtl="0" eaLnBrk="1" latinLnBrk="0" hangingPunct="1">
        <a:defRPr sz="1300" kern="1200">
          <a:solidFill>
            <a:schemeClr val="tx1"/>
          </a:solidFill>
          <a:latin typeface="+mn-lt"/>
          <a:ea typeface="+mn-ea"/>
          <a:cs typeface="+mn-cs"/>
        </a:defRPr>
      </a:lvl1pPr>
      <a:lvl2pPr marL="333298" algn="l" defTabSz="333298" rtl="0" eaLnBrk="1" latinLnBrk="0" hangingPunct="1">
        <a:defRPr sz="1300" kern="1200">
          <a:solidFill>
            <a:schemeClr val="tx1"/>
          </a:solidFill>
          <a:latin typeface="+mn-lt"/>
          <a:ea typeface="+mn-ea"/>
          <a:cs typeface="+mn-cs"/>
        </a:defRPr>
      </a:lvl2pPr>
      <a:lvl3pPr marL="666596" algn="l" defTabSz="333298" rtl="0" eaLnBrk="1" latinLnBrk="0" hangingPunct="1">
        <a:defRPr sz="1300" kern="1200">
          <a:solidFill>
            <a:schemeClr val="tx1"/>
          </a:solidFill>
          <a:latin typeface="+mn-lt"/>
          <a:ea typeface="+mn-ea"/>
          <a:cs typeface="+mn-cs"/>
        </a:defRPr>
      </a:lvl3pPr>
      <a:lvl4pPr marL="999894" algn="l" defTabSz="333298" rtl="0" eaLnBrk="1" latinLnBrk="0" hangingPunct="1">
        <a:defRPr sz="1300" kern="1200">
          <a:solidFill>
            <a:schemeClr val="tx1"/>
          </a:solidFill>
          <a:latin typeface="+mn-lt"/>
          <a:ea typeface="+mn-ea"/>
          <a:cs typeface="+mn-cs"/>
        </a:defRPr>
      </a:lvl4pPr>
      <a:lvl5pPr marL="1333194" algn="l" defTabSz="333298" rtl="0" eaLnBrk="1" latinLnBrk="0" hangingPunct="1">
        <a:defRPr sz="1300" kern="1200">
          <a:solidFill>
            <a:schemeClr val="tx1"/>
          </a:solidFill>
          <a:latin typeface="+mn-lt"/>
          <a:ea typeface="+mn-ea"/>
          <a:cs typeface="+mn-cs"/>
        </a:defRPr>
      </a:lvl5pPr>
      <a:lvl6pPr marL="1666491" algn="l" defTabSz="333298" rtl="0" eaLnBrk="1" latinLnBrk="0" hangingPunct="1">
        <a:defRPr sz="1300" kern="1200">
          <a:solidFill>
            <a:schemeClr val="tx1"/>
          </a:solidFill>
          <a:latin typeface="+mn-lt"/>
          <a:ea typeface="+mn-ea"/>
          <a:cs typeface="+mn-cs"/>
        </a:defRPr>
      </a:lvl6pPr>
      <a:lvl7pPr marL="1999789" algn="l" defTabSz="333298" rtl="0" eaLnBrk="1" latinLnBrk="0" hangingPunct="1">
        <a:defRPr sz="1300" kern="1200">
          <a:solidFill>
            <a:schemeClr val="tx1"/>
          </a:solidFill>
          <a:latin typeface="+mn-lt"/>
          <a:ea typeface="+mn-ea"/>
          <a:cs typeface="+mn-cs"/>
        </a:defRPr>
      </a:lvl7pPr>
      <a:lvl8pPr marL="2333088" algn="l" defTabSz="333298" rtl="0" eaLnBrk="1" latinLnBrk="0" hangingPunct="1">
        <a:defRPr sz="1300" kern="1200">
          <a:solidFill>
            <a:schemeClr val="tx1"/>
          </a:solidFill>
          <a:latin typeface="+mn-lt"/>
          <a:ea typeface="+mn-ea"/>
          <a:cs typeface="+mn-cs"/>
        </a:defRPr>
      </a:lvl8pPr>
      <a:lvl9pPr marL="2666386" algn="l" defTabSz="33329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340" name="Rectangle 4"/>
          <p:cNvSpPr>
            <a:spLocks noGrp="1" noChangeArrowheads="1"/>
          </p:cNvSpPr>
          <p:nvPr>
            <p:ph type="title" sz="quarter"/>
          </p:nvPr>
        </p:nvSpPr>
        <p:spPr>
          <a:xfrm>
            <a:off x="3300017" y="-200025"/>
            <a:ext cx="25403969" cy="5334000"/>
          </a:xfrm>
        </p:spPr>
        <p:txBody>
          <a:bodyPr/>
          <a:lstStyle/>
          <a:p>
            <a:pPr eaLnBrk="1" hangingPunct="1"/>
            <a:r>
              <a:rPr lang="en-US" sz="7000" b="1" dirty="0" smtClean="0">
                <a:solidFill>
                  <a:schemeClr val="tx1"/>
                </a:solidFill>
                <a:ea typeface="ＭＳ Ｐゴシック" pitchFamily="4" charset="-128"/>
                <a:cs typeface="ＭＳ Ｐゴシック" pitchFamily="4" charset="-128"/>
              </a:rPr>
              <a:t>How Fractionation Affects Ionizing </a:t>
            </a:r>
            <a:r>
              <a:rPr lang="en-US" sz="7000" b="1" dirty="0" smtClean="0">
                <a:solidFill>
                  <a:schemeClr val="tx1"/>
                </a:solidFill>
                <a:ea typeface="ＭＳ Ｐゴシック" pitchFamily="4" charset="-128"/>
                <a:cs typeface="ＭＳ Ｐゴシック" pitchFamily="4" charset="-128"/>
              </a:rPr>
              <a:t>Radiation Risks and DREF estimations</a:t>
            </a:r>
            <a:r>
              <a:rPr lang="en-US" sz="7000" dirty="0" smtClean="0">
                <a:solidFill>
                  <a:schemeClr val="tx1"/>
                </a:solidFill>
                <a:ea typeface="ＭＳ Ｐゴシック" pitchFamily="4" charset="-128"/>
                <a:cs typeface="ＭＳ Ｐゴシック" pitchFamily="4" charset="-128"/>
              </a:rPr>
              <a:t/>
            </a:r>
            <a:br>
              <a:rPr lang="en-US" sz="7000" dirty="0" smtClean="0">
                <a:solidFill>
                  <a:schemeClr val="tx1"/>
                </a:solidFill>
                <a:ea typeface="ＭＳ Ｐゴシック" pitchFamily="4" charset="-128"/>
                <a:cs typeface="ＭＳ Ｐゴシック" pitchFamily="4" charset="-128"/>
              </a:rPr>
            </a:br>
            <a:r>
              <a:rPr lang="en-US" sz="3600" b="1" dirty="0" smtClean="0">
                <a:solidFill>
                  <a:schemeClr val="tx1"/>
                </a:solidFill>
                <a:ea typeface="ＭＳ Ｐゴシック" pitchFamily="4" charset="-128"/>
                <a:cs typeface="ＭＳ Ｐゴシック" pitchFamily="4" charset="-128"/>
              </a:rPr>
              <a:t>Alia </a:t>
            </a:r>
            <a:r>
              <a:rPr lang="en-US" sz="3600" b="1" dirty="0" err="1" smtClean="0">
                <a:solidFill>
                  <a:schemeClr val="tx1"/>
                </a:solidFill>
                <a:ea typeface="ＭＳ Ｐゴシック" pitchFamily="4" charset="-128"/>
                <a:cs typeface="ＭＳ Ｐゴシック" pitchFamily="4" charset="-128"/>
              </a:rPr>
              <a:t>Zander</a:t>
            </a:r>
            <a:r>
              <a:rPr lang="en-US" sz="3600" b="1" dirty="0" smtClean="0">
                <a:solidFill>
                  <a:schemeClr val="tx1"/>
                </a:solidFill>
                <a:ea typeface="ＭＳ Ｐゴシック" pitchFamily="4" charset="-128"/>
                <a:cs typeface="ＭＳ Ｐゴシック" pitchFamily="4" charset="-128"/>
              </a:rPr>
              <a:t>, Benjamin Haley, </a:t>
            </a:r>
            <a:r>
              <a:rPr lang="en-US" sz="3600" b="1" dirty="0" err="1" smtClean="0">
                <a:solidFill>
                  <a:schemeClr val="tx1"/>
                </a:solidFill>
                <a:ea typeface="ＭＳ Ｐゴシック" pitchFamily="4" charset="-128"/>
                <a:cs typeface="ＭＳ Ｐゴシック" pitchFamily="4" charset="-128"/>
              </a:rPr>
              <a:t>Tatjana</a:t>
            </a:r>
            <a:r>
              <a:rPr lang="en-US" sz="3600" b="1" dirty="0" smtClean="0">
                <a:solidFill>
                  <a:schemeClr val="tx1"/>
                </a:solidFill>
                <a:ea typeface="ＭＳ Ｐゴシック" pitchFamily="4" charset="-128"/>
                <a:cs typeface="ＭＳ Ｐゴシック" pitchFamily="4" charset="-128"/>
              </a:rPr>
              <a:t> </a:t>
            </a:r>
            <a:r>
              <a:rPr lang="en-US" sz="3600" b="1" dirty="0" err="1" smtClean="0">
                <a:solidFill>
                  <a:schemeClr val="tx1"/>
                </a:solidFill>
                <a:ea typeface="ＭＳ Ｐゴシック" pitchFamily="4" charset="-128"/>
                <a:cs typeface="ＭＳ Ｐゴシック" pitchFamily="4" charset="-128"/>
              </a:rPr>
              <a:t>Paunesku</a:t>
            </a:r>
            <a:r>
              <a:rPr lang="en-US" sz="3600" b="1" dirty="0" smtClean="0">
                <a:solidFill>
                  <a:schemeClr val="tx1"/>
                </a:solidFill>
                <a:ea typeface="ＭＳ Ｐゴシック" pitchFamily="4" charset="-128"/>
                <a:cs typeface="ＭＳ Ｐゴシック" pitchFamily="4" charset="-128"/>
              </a:rPr>
              <a:t>, Gayle Woloschak</a:t>
            </a:r>
            <a:br>
              <a:rPr lang="en-US" sz="3600" b="1" dirty="0" smtClean="0">
                <a:solidFill>
                  <a:schemeClr val="tx1"/>
                </a:solidFill>
                <a:ea typeface="ＭＳ Ｐゴシック" pitchFamily="4" charset="-128"/>
                <a:cs typeface="ＭＳ Ｐゴシック" pitchFamily="4" charset="-128"/>
              </a:rPr>
            </a:br>
            <a:r>
              <a:rPr lang="en-US" sz="3600" dirty="0">
                <a:solidFill>
                  <a:schemeClr val="tx1"/>
                </a:solidFill>
                <a:ea typeface="ＭＳ Ｐゴシック" pitchFamily="4" charset="-128"/>
                <a:cs typeface="ＭＳ Ｐゴシック" pitchFamily="4" charset="-128"/>
              </a:rPr>
              <a:t>Northwestern University Feinberg School of Medicine, Chicago, IL</a:t>
            </a:r>
            <a:br>
              <a:rPr lang="en-US" sz="3600" dirty="0">
                <a:solidFill>
                  <a:schemeClr val="tx1"/>
                </a:solidFill>
                <a:ea typeface="ＭＳ Ｐゴシック" pitchFamily="4" charset="-128"/>
                <a:cs typeface="ＭＳ Ｐゴシック" pitchFamily="4" charset="-128"/>
              </a:rPr>
            </a:br>
            <a:r>
              <a:rPr lang="en-US" sz="3600" dirty="0" smtClean="0">
                <a:solidFill>
                  <a:schemeClr val="tx1"/>
                </a:solidFill>
                <a:ea typeface="ＭＳ Ｐゴシック" pitchFamily="4" charset="-128"/>
                <a:cs typeface="ＭＳ Ｐゴシック" pitchFamily="4" charset="-128"/>
              </a:rPr>
              <a:t>Department </a:t>
            </a:r>
            <a:r>
              <a:rPr lang="en-US" sz="3600" dirty="0">
                <a:solidFill>
                  <a:schemeClr val="tx1"/>
                </a:solidFill>
                <a:ea typeface="ＭＳ Ｐゴシック" pitchFamily="4" charset="-128"/>
                <a:cs typeface="ＭＳ Ｐゴシック" pitchFamily="4" charset="-128"/>
              </a:rPr>
              <a:t>of</a:t>
            </a:r>
            <a:r>
              <a:rPr lang="en-US" sz="3600" dirty="0" smtClean="0">
                <a:solidFill>
                  <a:schemeClr val="tx1"/>
                </a:solidFill>
                <a:ea typeface="ＭＳ Ｐゴシック" pitchFamily="4" charset="-128"/>
                <a:cs typeface="ＭＳ Ｐゴシック" pitchFamily="4" charset="-128"/>
              </a:rPr>
              <a:t> Radiation Oncology</a:t>
            </a:r>
            <a:endParaRPr lang="en-US" sz="3600" dirty="0">
              <a:solidFill>
                <a:schemeClr val="tx1"/>
              </a:solidFill>
              <a:ea typeface="ＭＳ Ｐゴシック" pitchFamily="4" charset="-128"/>
              <a:cs typeface="ＭＳ Ｐゴシック" pitchFamily="4" charset="-128"/>
            </a:endParaRPr>
          </a:p>
        </p:txBody>
      </p:sp>
      <p:sp>
        <p:nvSpPr>
          <p:cNvPr id="14341" name="Text Box 5"/>
          <p:cNvSpPr txBox="1">
            <a:spLocks noChangeArrowheads="1"/>
          </p:cNvSpPr>
          <p:nvPr/>
        </p:nvSpPr>
        <p:spPr bwMode="auto">
          <a:xfrm>
            <a:off x="152400" y="5562600"/>
            <a:ext cx="10134600" cy="11341563"/>
          </a:xfrm>
          <a:prstGeom prst="rect">
            <a:avLst/>
          </a:prstGeom>
          <a:noFill/>
          <a:ln w="9525">
            <a:noFill/>
            <a:miter lim="800000"/>
            <a:headEnd/>
            <a:tailEnd/>
          </a:ln>
        </p:spPr>
        <p:txBody>
          <a:bodyPr wrap="square" lIns="182880" tIns="182880" rIns="182880" bIns="182880">
            <a:prstTxWarp prst="textNoShape">
              <a:avLst/>
            </a:prstTxWarp>
            <a:spAutoFit/>
          </a:bodyPr>
          <a:lstStyle/>
          <a:p>
            <a:pPr algn="just"/>
            <a:r>
              <a:rPr lang="en-US" sz="2300" dirty="0" smtClean="0"/>
              <a:t>Ionizing </a:t>
            </a:r>
            <a:r>
              <a:rPr lang="en-US" sz="2300" dirty="0"/>
              <a:t>radiation is an unavoidable risk throughout our daily lives. Quantifying the risks associated with ionizing radiation exposure can improve current policies surrounding radiation safety to improve human health and potentially conserve resources. Radiation exposure from many sources, such as space and soil, is inevitable. Workers in the field have an additional risk associated with their increased exposures throughout their lives. The exact risks associated with different doses and dose rates of ionizing radiation are still being investigated around the world with much debate centered on the dose and dose rate effectiveness factor (DDREF). Because low dose/low dose rate radiation may have a small impact on health, it is difficult to measure these effects with enough statistical power to gain meaningful results. DDREF is used to extrapolate low dose/low dose rate effects given data on high dose and high dose rate effects through a linear quadratic model. One of the most important data sets for this type of study is derived from atomic bomb survivors that received acute exposures of radiation. Our lab has examined animal data that contained matched low and high dose rate radiation exposures and found that a dose rate effectiveness factor (DREF) calculated with a linear-linear model is more accurate and that low dose rate effects cannot be extrapolated from high dose rate effects. Using this method, we are now exploring the impact of fractionation compared to single dose exposures on life shortening and cancer specific death. We are exploiting the Janus Archives for our study. The Janus Archives contain data on over 40,000 mice with information on cause of death, lifespan, dose, dose rate, and number of fractions. The ten large-scale experiments within the archive had been designed so that they could all be compared to one another, which allows additional flexibility for an in-depth analysis on the effects of fractionated ionizing radiation exposure. By determining the consequences of fractionation, we can more accurately set safety protection for radiation workers. The influence these studies have on policy will help protect the population from the harmful effects of radiation exposure in the most efficient way.</a:t>
            </a:r>
          </a:p>
        </p:txBody>
      </p:sp>
      <p:sp>
        <p:nvSpPr>
          <p:cNvPr id="14342" name="TextBox 189"/>
          <p:cNvSpPr txBox="1">
            <a:spLocks noChangeArrowheads="1"/>
          </p:cNvSpPr>
          <p:nvPr/>
        </p:nvSpPr>
        <p:spPr bwMode="auto">
          <a:xfrm>
            <a:off x="22336125" y="16802101"/>
            <a:ext cx="211489" cy="344308"/>
          </a:xfrm>
          <a:prstGeom prst="rect">
            <a:avLst/>
          </a:prstGeom>
          <a:noFill/>
          <a:ln w="9525">
            <a:noFill/>
            <a:miter lim="800000"/>
            <a:headEnd/>
            <a:tailEnd/>
          </a:ln>
        </p:spPr>
        <p:txBody>
          <a:bodyPr wrap="none" lIns="66659" tIns="33329" rIns="66659" bIns="33329">
            <a:prstTxWarp prst="textNoShape">
              <a:avLst/>
            </a:prstTxWarp>
            <a:spAutoFit/>
          </a:bodyPr>
          <a:lstStyle/>
          <a:p>
            <a:pPr>
              <a:buFontTx/>
              <a:buChar char="-"/>
            </a:pPr>
            <a:endParaRPr lang="en-US" dirty="0"/>
          </a:p>
        </p:txBody>
      </p:sp>
      <p:sp>
        <p:nvSpPr>
          <p:cNvPr id="14566" name="TextBox 193"/>
          <p:cNvSpPr txBox="1">
            <a:spLocks noChangeArrowheads="1"/>
          </p:cNvSpPr>
          <p:nvPr/>
        </p:nvSpPr>
        <p:spPr bwMode="auto">
          <a:xfrm>
            <a:off x="21717000" y="27851993"/>
            <a:ext cx="9982200" cy="3847207"/>
          </a:xfrm>
          <a:prstGeom prst="rect">
            <a:avLst/>
          </a:prstGeom>
          <a:noFill/>
          <a:ln w="9525">
            <a:noFill/>
            <a:miter lim="800000"/>
            <a:headEnd/>
            <a:tailEnd/>
          </a:ln>
        </p:spPr>
        <p:txBody>
          <a:bodyPr wrap="square">
            <a:prstTxWarp prst="textNoShape">
              <a:avLst/>
            </a:prstTxWarp>
            <a:spAutoFit/>
          </a:bodyPr>
          <a:lstStyle/>
          <a:p>
            <a:pPr algn="just"/>
            <a:r>
              <a:rPr lang="en-US" sz="1600" dirty="0" smtClean="0">
                <a:latin typeface="+mn-lt"/>
                <a:cs typeface="Arial Black"/>
              </a:rPr>
              <a:t>This </a:t>
            </a:r>
            <a:r>
              <a:rPr lang="en-US" sz="1600" dirty="0" smtClean="0">
                <a:latin typeface="+mn-lt"/>
                <a:cs typeface="Arial Black"/>
              </a:rPr>
              <a:t>project is supported in part by NIH </a:t>
            </a:r>
            <a:r>
              <a:rPr lang="en-US" sz="1600" dirty="0" smtClean="0">
                <a:latin typeface="+mn-lt"/>
                <a:cs typeface="Arial Black"/>
              </a:rPr>
              <a:t>grant R01OH010469.</a:t>
            </a:r>
          </a:p>
          <a:p>
            <a:pPr algn="just"/>
            <a:endParaRPr lang="en-US" sz="1000" dirty="0" smtClean="0">
              <a:solidFill>
                <a:schemeClr val="tx2"/>
              </a:solidFill>
              <a:latin typeface="+mn-lt"/>
            </a:endParaRPr>
          </a:p>
          <a:p>
            <a:pPr algn="just"/>
            <a:r>
              <a:rPr lang="en-US" sz="1600" dirty="0" smtClean="0">
                <a:solidFill>
                  <a:schemeClr val="tx2"/>
                </a:solidFill>
                <a:latin typeface="+mn-lt"/>
                <a:cs typeface="Arial Black"/>
              </a:rPr>
              <a:t>References</a:t>
            </a:r>
          </a:p>
          <a:p>
            <a:pPr marL="342900" indent="-342900">
              <a:buFont typeface="+mj-lt"/>
              <a:buAutoNum type="arabicPeriod"/>
            </a:pPr>
            <a:r>
              <a:rPr lang="en-US" sz="1600" dirty="0" err="1" smtClean="0">
                <a:latin typeface="+mn-lt"/>
                <a:cs typeface="Arial Black"/>
              </a:rPr>
              <a:t>Mettler</a:t>
            </a:r>
            <a:r>
              <a:rPr lang="en-US" sz="1600" dirty="0" smtClean="0">
                <a:latin typeface="+mn-lt"/>
                <a:cs typeface="Arial Black"/>
              </a:rPr>
              <a:t> FA. Effective doses in radiology and diagnostic nuclear medicine: a catalog. Radiology. 2008</a:t>
            </a:r>
          </a:p>
          <a:p>
            <a:pPr marL="342900" indent="-342900">
              <a:buFont typeface="+mj-lt"/>
              <a:buAutoNum type="arabicPeriod"/>
            </a:pPr>
            <a:r>
              <a:rPr lang="en-US" sz="1600" dirty="0" smtClean="0">
                <a:latin typeface="+mn-lt"/>
                <a:cs typeface="Arial Black"/>
              </a:rPr>
              <a:t>Board on Radiation Effects Research Division on Earth and Life Studies National Research Council of the National Academies. Health risks from exposure to low levels of ionizing radiation: BEIR VII Phase 2. Washington, D.C.: National Academies Press; 2006</a:t>
            </a:r>
          </a:p>
          <a:p>
            <a:pPr marL="342900" indent="-342900">
              <a:buFont typeface="+mj-lt"/>
              <a:buAutoNum type="arabicPeriod"/>
            </a:pPr>
            <a:r>
              <a:rPr lang="en-US" sz="1600" dirty="0" smtClean="0">
                <a:latin typeface="+mn-lt"/>
                <a:cs typeface="Arial Black"/>
              </a:rPr>
              <a:t>UNSCEAR. Effects of ionizing radiation Annex A: Epidemiological studies of radiation and cancer. UNSCEAR 2006 Report to the General Assembly. 2006.</a:t>
            </a:r>
          </a:p>
          <a:p>
            <a:pPr marL="342900" indent="-342900">
              <a:buFont typeface="+mj-lt"/>
              <a:buAutoNum type="arabicPeriod"/>
            </a:pPr>
            <a:r>
              <a:rPr lang="en-US" sz="1600" dirty="0" smtClean="0">
                <a:latin typeface="+mn-lt"/>
                <a:cs typeface="Arial Black"/>
              </a:rPr>
              <a:t>UNSCEAR 2012 Report Annex B. Uncertainties in risk estimates for radiation-induced cancer. New York; 2012.</a:t>
            </a:r>
          </a:p>
          <a:p>
            <a:pPr marL="342900" indent="-342900">
              <a:buFont typeface="+mj-lt"/>
              <a:buAutoNum type="arabicPeriod"/>
            </a:pPr>
            <a:r>
              <a:rPr lang="en-US" sz="1600" dirty="0" smtClean="0">
                <a:latin typeface="+mn-lt"/>
                <a:cs typeface="Arial Black"/>
              </a:rPr>
              <a:t>ICRP Publication 99: Low-dose extrapolation of radiation-related cancer risk. Annals of the ICRP. 2005.</a:t>
            </a:r>
          </a:p>
          <a:p>
            <a:pPr marL="342900" indent="-342900">
              <a:buFont typeface="+mj-lt"/>
              <a:buAutoNum type="arabicPeriod"/>
            </a:pPr>
            <a:r>
              <a:rPr lang="en-US" sz="1600" dirty="0" smtClean="0">
                <a:latin typeface="+mn-lt"/>
                <a:cs typeface="Arial Black"/>
              </a:rPr>
              <a:t>National Council on Radiation Protection and Measurements. Influence of dose and its distribution in time on dose-response relationships for low-LET radiations. 1980</a:t>
            </a:r>
            <a:r>
              <a:rPr lang="en-US" sz="1600" dirty="0" smtClean="0">
                <a:latin typeface="+mn-lt"/>
                <a:cs typeface="Arial Black"/>
              </a:rPr>
              <a:t>. </a:t>
            </a:r>
          </a:p>
          <a:p>
            <a:pPr marL="342900" indent="-342900"/>
            <a:endParaRPr lang="en-US" sz="1000" dirty="0" smtClean="0">
              <a:latin typeface="+mn-lt"/>
              <a:cs typeface="Arial Black"/>
            </a:endParaRPr>
          </a:p>
          <a:p>
            <a:pPr marL="342900" indent="-342900"/>
            <a:r>
              <a:rPr lang="en-US" sz="1600" dirty="0" smtClean="0">
                <a:latin typeface="+mn-lt"/>
                <a:cs typeface="Arial Black"/>
              </a:rPr>
              <a:t>Code for analysis available </a:t>
            </a:r>
            <a:r>
              <a:rPr lang="en-US" sz="1600" dirty="0" smtClean="0">
                <a:latin typeface="+mn-lt"/>
                <a:cs typeface="Arial Black"/>
              </a:rPr>
              <a:t>at: </a:t>
            </a:r>
            <a:r>
              <a:rPr lang="en-US" sz="1600" b="1" dirty="0" smtClean="0">
                <a:solidFill>
                  <a:srgbClr val="0000FF"/>
                </a:solidFill>
                <a:latin typeface="+mn-lt"/>
                <a:cs typeface="Arial Black"/>
              </a:rPr>
              <a:t>https://</a:t>
            </a:r>
            <a:r>
              <a:rPr lang="en-US" sz="1600" b="1" dirty="0" err="1" smtClean="0">
                <a:solidFill>
                  <a:srgbClr val="0000FF"/>
                </a:solidFill>
                <a:latin typeface="+mn-lt"/>
                <a:cs typeface="Arial Black"/>
              </a:rPr>
              <a:t>github.com/aliazander/Thesis/tree/master/</a:t>
            </a:r>
            <a:r>
              <a:rPr lang="en-US" sz="1600" b="1" dirty="0" err="1" smtClean="0">
                <a:solidFill>
                  <a:srgbClr val="0000FF"/>
                </a:solidFill>
                <a:latin typeface="+mn-lt"/>
                <a:cs typeface="Arial Black"/>
              </a:rPr>
              <a:t>Janus</a:t>
            </a:r>
            <a:endParaRPr lang="en-US" sz="1600" b="1" dirty="0" smtClean="0">
              <a:solidFill>
                <a:srgbClr val="0000FF"/>
              </a:solidFill>
              <a:latin typeface="+mn-lt"/>
              <a:cs typeface="Arial Black"/>
            </a:endParaRPr>
          </a:p>
        </p:txBody>
      </p:sp>
      <p:sp>
        <p:nvSpPr>
          <p:cNvPr id="14346" name="Rectangle 152"/>
          <p:cNvSpPr>
            <a:spLocks noChangeArrowheads="1"/>
          </p:cNvSpPr>
          <p:nvPr/>
        </p:nvSpPr>
        <p:spPr bwMode="auto">
          <a:xfrm>
            <a:off x="21640800" y="4953001"/>
            <a:ext cx="10241280" cy="5562600"/>
          </a:xfrm>
          <a:prstGeom prst="rect">
            <a:avLst/>
          </a:prstGeom>
          <a:noFill/>
          <a:ln w="9525">
            <a:solidFill>
              <a:schemeClr val="accent2"/>
            </a:solidFill>
            <a:round/>
            <a:headEnd/>
            <a:tailEnd/>
          </a:ln>
        </p:spPr>
        <p:txBody>
          <a:bodyPr lIns="66659" tIns="33329" rIns="66659" bIns="33329">
            <a:prstTxWarp prst="textNoShape">
              <a:avLst/>
            </a:prstTxWarp>
          </a:bodyPr>
          <a:lstStyle/>
          <a:p>
            <a:endParaRPr lang="en-US"/>
          </a:p>
        </p:txBody>
      </p:sp>
      <p:sp>
        <p:nvSpPr>
          <p:cNvPr id="14348" name="Rectangle 160"/>
          <p:cNvSpPr>
            <a:spLocks noChangeArrowheads="1"/>
          </p:cNvSpPr>
          <p:nvPr/>
        </p:nvSpPr>
        <p:spPr bwMode="auto">
          <a:xfrm>
            <a:off x="10515600" y="4953000"/>
            <a:ext cx="10972800" cy="9829800"/>
          </a:xfrm>
          <a:prstGeom prst="rect">
            <a:avLst/>
          </a:prstGeom>
          <a:noFill/>
          <a:ln w="9525">
            <a:solidFill>
              <a:schemeClr val="accent2"/>
            </a:solidFill>
            <a:round/>
            <a:headEnd/>
            <a:tailEnd/>
          </a:ln>
        </p:spPr>
        <p:txBody>
          <a:bodyPr lIns="66659" tIns="33329" rIns="66659" bIns="33329">
            <a:prstTxWarp prst="textNoShape">
              <a:avLst/>
            </a:prstTxWarp>
          </a:bodyPr>
          <a:lstStyle/>
          <a:p>
            <a:endParaRPr lang="en-US"/>
          </a:p>
        </p:txBody>
      </p:sp>
      <p:sp>
        <p:nvSpPr>
          <p:cNvPr id="14353" name="Rectangle 160"/>
          <p:cNvSpPr>
            <a:spLocks noChangeArrowheads="1"/>
          </p:cNvSpPr>
          <p:nvPr/>
        </p:nvSpPr>
        <p:spPr bwMode="auto">
          <a:xfrm>
            <a:off x="10515600" y="14935201"/>
            <a:ext cx="10972800" cy="8381999"/>
          </a:xfrm>
          <a:prstGeom prst="rect">
            <a:avLst/>
          </a:prstGeom>
          <a:noFill/>
          <a:ln w="9525">
            <a:solidFill>
              <a:schemeClr val="accent2"/>
            </a:solidFill>
            <a:round/>
            <a:headEnd/>
            <a:tailEnd/>
          </a:ln>
        </p:spPr>
        <p:txBody>
          <a:bodyPr lIns="66659" tIns="33329" rIns="66659" bIns="33329">
            <a:prstTxWarp prst="textNoShape">
              <a:avLst/>
            </a:prstTxWarp>
          </a:bodyPr>
          <a:lstStyle/>
          <a:p>
            <a:endParaRPr lang="en-US"/>
          </a:p>
        </p:txBody>
      </p:sp>
      <p:sp>
        <p:nvSpPr>
          <p:cNvPr id="14356" name="Rectangle 160"/>
          <p:cNvSpPr>
            <a:spLocks noChangeArrowheads="1"/>
          </p:cNvSpPr>
          <p:nvPr/>
        </p:nvSpPr>
        <p:spPr bwMode="auto">
          <a:xfrm>
            <a:off x="132954" y="4953000"/>
            <a:ext cx="10241280" cy="11887200"/>
          </a:xfrm>
          <a:prstGeom prst="rect">
            <a:avLst/>
          </a:prstGeom>
          <a:noFill/>
          <a:ln w="9525">
            <a:solidFill>
              <a:schemeClr val="accent2"/>
            </a:solidFill>
            <a:round/>
            <a:headEnd/>
            <a:tailEnd/>
          </a:ln>
        </p:spPr>
        <p:txBody>
          <a:bodyPr lIns="66659" tIns="33329" rIns="66659" bIns="33329">
            <a:prstTxWarp prst="textNoShape">
              <a:avLst/>
            </a:prstTxWarp>
          </a:bodyPr>
          <a:lstStyle/>
          <a:p>
            <a:endParaRPr lang="en-US"/>
          </a:p>
        </p:txBody>
      </p:sp>
      <p:sp>
        <p:nvSpPr>
          <p:cNvPr id="14357" name="Rectangle 152"/>
          <p:cNvSpPr>
            <a:spLocks noChangeArrowheads="1"/>
          </p:cNvSpPr>
          <p:nvPr/>
        </p:nvSpPr>
        <p:spPr bwMode="auto">
          <a:xfrm>
            <a:off x="21640800" y="10668000"/>
            <a:ext cx="10241280" cy="12420600"/>
          </a:xfrm>
          <a:prstGeom prst="rect">
            <a:avLst/>
          </a:prstGeom>
          <a:noFill/>
          <a:ln w="9525">
            <a:solidFill>
              <a:schemeClr val="accent2"/>
            </a:solidFill>
            <a:round/>
            <a:headEnd/>
            <a:tailEnd/>
          </a:ln>
        </p:spPr>
        <p:txBody>
          <a:bodyPr lIns="66659" tIns="33329" rIns="66659" bIns="33329">
            <a:prstTxWarp prst="textNoShape">
              <a:avLst/>
            </a:prstTxWarp>
          </a:bodyPr>
          <a:lstStyle/>
          <a:p>
            <a:endParaRPr lang="en-US"/>
          </a:p>
        </p:txBody>
      </p:sp>
      <p:sp>
        <p:nvSpPr>
          <p:cNvPr id="14358" name="Rectangle 152"/>
          <p:cNvSpPr>
            <a:spLocks noChangeArrowheads="1"/>
          </p:cNvSpPr>
          <p:nvPr/>
        </p:nvSpPr>
        <p:spPr bwMode="auto">
          <a:xfrm>
            <a:off x="21640800" y="27127200"/>
            <a:ext cx="10241280" cy="4648200"/>
          </a:xfrm>
          <a:prstGeom prst="rect">
            <a:avLst/>
          </a:prstGeom>
          <a:noFill/>
          <a:ln w="9525">
            <a:solidFill>
              <a:schemeClr val="accent2"/>
            </a:solidFill>
            <a:round/>
            <a:headEnd/>
            <a:tailEnd/>
          </a:ln>
        </p:spPr>
        <p:txBody>
          <a:bodyPr lIns="66659" tIns="33329" rIns="66659" bIns="33329">
            <a:prstTxWarp prst="textNoShape">
              <a:avLst/>
            </a:prstTxWarp>
          </a:bodyPr>
          <a:lstStyle/>
          <a:p>
            <a:endParaRPr lang="en-US"/>
          </a:p>
        </p:txBody>
      </p:sp>
      <p:sp>
        <p:nvSpPr>
          <p:cNvPr id="14361" name="Rectangle 152"/>
          <p:cNvSpPr>
            <a:spLocks noChangeArrowheads="1"/>
          </p:cNvSpPr>
          <p:nvPr/>
        </p:nvSpPr>
        <p:spPr bwMode="auto">
          <a:xfrm>
            <a:off x="21640800" y="23241000"/>
            <a:ext cx="10241280" cy="3733800"/>
          </a:xfrm>
          <a:prstGeom prst="rect">
            <a:avLst/>
          </a:prstGeom>
          <a:noFill/>
          <a:ln w="9525">
            <a:solidFill>
              <a:schemeClr val="accent2"/>
            </a:solidFill>
            <a:round/>
            <a:headEnd/>
            <a:tailEnd/>
          </a:ln>
        </p:spPr>
        <p:txBody>
          <a:bodyPr lIns="66659" tIns="33329" rIns="66659" bIns="33329">
            <a:prstTxWarp prst="textNoShape">
              <a:avLst/>
            </a:prstTxWarp>
          </a:bodyPr>
          <a:lstStyle/>
          <a:p>
            <a:endParaRPr lang="en-US"/>
          </a:p>
        </p:txBody>
      </p:sp>
      <p:sp>
        <p:nvSpPr>
          <p:cNvPr id="14363" name="TextBox 10"/>
          <p:cNvSpPr txBox="1">
            <a:spLocks noChangeArrowheads="1"/>
          </p:cNvSpPr>
          <p:nvPr/>
        </p:nvSpPr>
        <p:spPr bwMode="auto">
          <a:xfrm>
            <a:off x="21808440" y="24092824"/>
            <a:ext cx="9966960" cy="2729576"/>
          </a:xfrm>
          <a:prstGeom prst="rect">
            <a:avLst/>
          </a:prstGeom>
          <a:noFill/>
          <a:ln w="9525">
            <a:noFill/>
            <a:miter lim="800000"/>
            <a:headEnd/>
            <a:tailEnd/>
          </a:ln>
        </p:spPr>
        <p:txBody>
          <a:bodyPr wrap="square" lIns="66659" tIns="33329" rIns="66659" bIns="33329">
            <a:prstTxWarp prst="textNoShape">
              <a:avLst/>
            </a:prstTxWarp>
            <a:spAutoFit/>
          </a:bodyPr>
          <a:lstStyle/>
          <a:p>
            <a:pPr marL="208312" indent="-208312" algn="just">
              <a:buFont typeface="Arial" pitchFamily="4" charset="0"/>
              <a:buChar char="•"/>
            </a:pPr>
            <a:r>
              <a:rPr lang="en-US" sz="2400" dirty="0" smtClean="0"/>
              <a:t>Janus experiments can be compared across studies for a more comprehensive analysis of how dose, dose rate, and fractionation </a:t>
            </a:r>
            <a:r>
              <a:rPr lang="en-US" sz="2400" dirty="0" smtClean="0"/>
              <a:t>influence mortality from specific causes of death. </a:t>
            </a:r>
            <a:endParaRPr lang="en-US" sz="2400" dirty="0" smtClean="0"/>
          </a:p>
          <a:p>
            <a:pPr marL="208312" indent="-208312" algn="just">
              <a:buFont typeface="Arial" pitchFamily="4" charset="0"/>
              <a:buChar char="•"/>
            </a:pPr>
            <a:endParaRPr lang="en-US" sz="1200" dirty="0" smtClean="0"/>
          </a:p>
          <a:p>
            <a:pPr marL="208312" indent="-208312" algn="just">
              <a:buFont typeface="Arial" pitchFamily="4" charset="0"/>
              <a:buChar char="•"/>
            </a:pPr>
            <a:r>
              <a:rPr lang="en-US" sz="2400" dirty="0" smtClean="0"/>
              <a:t>Lower </a:t>
            </a:r>
            <a:r>
              <a:rPr lang="en-US" sz="2400" dirty="0" smtClean="0"/>
              <a:t>dose rates and increased fractionation</a:t>
            </a:r>
            <a:r>
              <a:rPr lang="en-US" sz="2400" dirty="0" smtClean="0"/>
              <a:t> tends to decrease risk.</a:t>
            </a:r>
            <a:endParaRPr lang="en-US" sz="2400" dirty="0" smtClean="0"/>
          </a:p>
          <a:p>
            <a:pPr marL="208312" indent="-208312" algn="just"/>
            <a:endParaRPr lang="en-US" sz="1200" dirty="0" smtClean="0"/>
          </a:p>
          <a:p>
            <a:pPr marL="208312" indent="-208312" algn="just">
              <a:buFont typeface="Arial" pitchFamily="4" charset="0"/>
              <a:buChar char="•"/>
            </a:pPr>
            <a:r>
              <a:rPr lang="en-US" sz="2400" dirty="0" smtClean="0"/>
              <a:t>Next, we will focus on specific causes of death for more detailed analysis on fractionation, dose rate, and DREF estimates.</a:t>
            </a:r>
          </a:p>
        </p:txBody>
      </p:sp>
      <p:pic>
        <p:nvPicPr>
          <p:cNvPr id="14369" name="Picture 3"/>
          <p:cNvPicPr>
            <a:picLocks noChangeAspect="1"/>
          </p:cNvPicPr>
          <p:nvPr/>
        </p:nvPicPr>
        <p:blipFill>
          <a:blip r:embed="rId3"/>
          <a:srcRect/>
          <a:stretch>
            <a:fillRect/>
          </a:stretch>
        </p:blipFill>
        <p:spPr bwMode="auto">
          <a:xfrm>
            <a:off x="1074269" y="1676400"/>
            <a:ext cx="3726331" cy="2286000"/>
          </a:xfrm>
          <a:prstGeom prst="rect">
            <a:avLst/>
          </a:prstGeom>
          <a:noFill/>
          <a:ln w="9525">
            <a:noFill/>
            <a:miter lim="800000"/>
            <a:headEnd/>
            <a:tailEnd/>
          </a:ln>
        </p:spPr>
      </p:pic>
      <p:sp>
        <p:nvSpPr>
          <p:cNvPr id="227" name="Text Box 5"/>
          <p:cNvSpPr txBox="1">
            <a:spLocks noChangeArrowheads="1"/>
          </p:cNvSpPr>
          <p:nvPr/>
        </p:nvSpPr>
        <p:spPr bwMode="auto">
          <a:xfrm>
            <a:off x="171648" y="17678400"/>
            <a:ext cx="10115352" cy="19312241"/>
          </a:xfrm>
          <a:prstGeom prst="rect">
            <a:avLst/>
          </a:prstGeom>
          <a:noFill/>
          <a:ln w="9525">
            <a:noFill/>
            <a:miter lim="800000"/>
            <a:headEnd/>
            <a:tailEnd/>
          </a:ln>
        </p:spPr>
        <p:txBody>
          <a:bodyPr wrap="square" lIns="182880" tIns="182880" rIns="182880" bIns="182880">
            <a:prstTxWarp prst="textNoShape">
              <a:avLst/>
            </a:prstTxWarp>
            <a:spAutoFit/>
          </a:bodyPr>
          <a:lstStyle/>
          <a:p>
            <a:pPr algn="just" defTabSz="3047133" eaLnBrk="1" hangingPunct="1">
              <a:spcBef>
                <a:spcPct val="50000"/>
              </a:spcBef>
              <a:buFont typeface="Arial"/>
              <a:buChar char="•"/>
            </a:pPr>
            <a:r>
              <a:rPr lang="en-US" sz="2300" dirty="0" smtClean="0">
                <a:latin typeface="+mn-lt"/>
                <a:cs typeface="Arial Black"/>
              </a:rPr>
              <a:t> Humans </a:t>
            </a:r>
            <a:r>
              <a:rPr lang="en-US" sz="2300" dirty="0" smtClean="0">
                <a:latin typeface="+mn-lt"/>
                <a:cs typeface="Arial Black"/>
              </a:rPr>
              <a:t>are exposed to background levels of radiation every single day, typically less than 20 </a:t>
            </a:r>
            <a:r>
              <a:rPr lang="en-US" sz="2300" dirty="0" err="1" smtClean="0">
                <a:latin typeface="+mn-lt"/>
                <a:cs typeface="Arial Black"/>
              </a:rPr>
              <a:t>millisieverts</a:t>
            </a:r>
            <a:r>
              <a:rPr lang="en-US" sz="2300" dirty="0" smtClean="0">
                <a:latin typeface="+mn-lt"/>
                <a:cs typeface="Arial Black"/>
              </a:rPr>
              <a:t> at a time, accumulating to a few hundred </a:t>
            </a:r>
            <a:r>
              <a:rPr lang="en-US" sz="2300" dirty="0" err="1" smtClean="0">
                <a:latin typeface="+mn-lt"/>
                <a:cs typeface="Arial Black"/>
              </a:rPr>
              <a:t>millisieverts</a:t>
            </a:r>
            <a:r>
              <a:rPr lang="en-US" sz="2300" dirty="0" smtClean="0">
                <a:latin typeface="+mn-lt"/>
                <a:cs typeface="Arial Black"/>
              </a:rPr>
              <a:t> in a lifetime [1]</a:t>
            </a:r>
            <a:r>
              <a:rPr lang="en-US" sz="2300" dirty="0" smtClean="0">
                <a:latin typeface="+mn-lt"/>
              </a:rPr>
              <a:t>.</a:t>
            </a:r>
          </a:p>
          <a:p>
            <a:pPr algn="just">
              <a:buFont typeface="Arial"/>
              <a:buChar char="•"/>
            </a:pPr>
            <a:endParaRPr lang="en-US" sz="2400" dirty="0" smtClean="0">
              <a:latin typeface="+mn-lt"/>
            </a:endParaRPr>
          </a:p>
          <a:p>
            <a:pPr algn="just">
              <a:buFont typeface="Arial"/>
              <a:buChar char="•"/>
            </a:pPr>
            <a:endParaRPr lang="en-US" sz="2400" dirty="0" smtClean="0">
              <a:latin typeface="+mn-lt"/>
            </a:endParaRPr>
          </a:p>
          <a:p>
            <a:pPr algn="just">
              <a:buFont typeface="Arial"/>
              <a:buChar char="•"/>
            </a:pPr>
            <a:endParaRPr lang="en-US" sz="2400" dirty="0" smtClean="0">
              <a:latin typeface="+mn-lt"/>
            </a:endParaRPr>
          </a:p>
          <a:p>
            <a:pPr algn="just">
              <a:buFont typeface="Arial"/>
              <a:buChar char="•"/>
            </a:pPr>
            <a:endParaRPr lang="en-US" sz="2400" dirty="0" smtClean="0">
              <a:latin typeface="+mn-lt"/>
            </a:endParaRPr>
          </a:p>
          <a:p>
            <a:pPr algn="just">
              <a:buFont typeface="Arial"/>
              <a:buChar char="•"/>
            </a:pPr>
            <a:endParaRPr lang="en-US" sz="2400" dirty="0" smtClean="0">
              <a:latin typeface="+mn-lt"/>
            </a:endParaRPr>
          </a:p>
          <a:p>
            <a:pPr algn="just">
              <a:buFont typeface="Arial"/>
              <a:buChar char="•"/>
            </a:pPr>
            <a:endParaRPr lang="en-US" sz="2400" dirty="0" smtClean="0">
              <a:latin typeface="+mn-lt"/>
            </a:endParaRPr>
          </a:p>
          <a:p>
            <a:pPr algn="just">
              <a:buFont typeface="Arial"/>
              <a:buChar char="•"/>
            </a:pPr>
            <a:endParaRPr lang="en-US" sz="2400" dirty="0" smtClean="0">
              <a:latin typeface="+mn-lt"/>
            </a:endParaRPr>
          </a:p>
          <a:p>
            <a:pPr algn="just">
              <a:buFont typeface="Arial"/>
              <a:buChar char="•"/>
            </a:pPr>
            <a:endParaRPr lang="en-US" sz="2400" dirty="0" smtClean="0">
              <a:latin typeface="+mn-lt"/>
            </a:endParaRPr>
          </a:p>
          <a:p>
            <a:pPr algn="just">
              <a:buFont typeface="Arial"/>
              <a:buChar char="•"/>
            </a:pPr>
            <a:endParaRPr lang="en-US" sz="2400" dirty="0" smtClean="0">
              <a:latin typeface="+mn-lt"/>
            </a:endParaRPr>
          </a:p>
          <a:p>
            <a:pPr algn="just">
              <a:buFont typeface="Arial"/>
              <a:buChar char="•"/>
            </a:pPr>
            <a:endParaRPr lang="en-US" sz="2400" dirty="0" smtClean="0">
              <a:latin typeface="+mn-lt"/>
            </a:endParaRPr>
          </a:p>
          <a:p>
            <a:pPr algn="just">
              <a:buFont typeface="Arial"/>
              <a:buChar char="•"/>
            </a:pPr>
            <a:endParaRPr lang="en-US" sz="2400" dirty="0" smtClean="0">
              <a:latin typeface="+mn-lt"/>
            </a:endParaRPr>
          </a:p>
          <a:p>
            <a:pPr algn="just"/>
            <a:endParaRPr lang="en-US" sz="2400" dirty="0" smtClean="0">
              <a:latin typeface="+mn-lt"/>
            </a:endParaRPr>
          </a:p>
          <a:p>
            <a:pPr algn="just"/>
            <a:endParaRPr lang="en-US" dirty="0" smtClean="0">
              <a:latin typeface="+mn-lt"/>
            </a:endParaRPr>
          </a:p>
          <a:p>
            <a:pPr algn="just"/>
            <a:endParaRPr lang="en-US" sz="900" dirty="0" smtClean="0">
              <a:latin typeface="+mn-lt"/>
              <a:cs typeface="Arial Black"/>
            </a:endParaRPr>
          </a:p>
          <a:p>
            <a:pPr algn="just">
              <a:buFont typeface="Arial"/>
              <a:buChar char="•"/>
            </a:pPr>
            <a:r>
              <a:rPr lang="en-US" sz="2400" dirty="0" smtClean="0">
                <a:latin typeface="+mn-lt"/>
                <a:cs typeface="Arial Black"/>
              </a:rPr>
              <a:t> </a:t>
            </a:r>
            <a:r>
              <a:rPr lang="en-US" sz="2400" dirty="0" smtClean="0">
                <a:latin typeface="+mn-lt"/>
                <a:cs typeface="Arial Black"/>
              </a:rPr>
              <a:t>The </a:t>
            </a:r>
            <a:r>
              <a:rPr lang="en-US" sz="2400" dirty="0" smtClean="0">
                <a:latin typeface="+mn-lt"/>
                <a:cs typeface="Arial Black"/>
              </a:rPr>
              <a:t>DDREF quantifies the fold change in risk between acute and protracted radiation exposures.</a:t>
            </a:r>
            <a:r>
              <a:rPr lang="en-US" sz="2400" dirty="0" smtClean="0">
                <a:latin typeface="+mn-lt"/>
                <a:cs typeface="Arial Black"/>
              </a:rPr>
              <a:t> </a:t>
            </a:r>
          </a:p>
          <a:p>
            <a:pPr algn="just"/>
            <a:endParaRPr lang="en-US" sz="1600" dirty="0" smtClean="0">
              <a:latin typeface="+mn-lt"/>
            </a:endParaRPr>
          </a:p>
          <a:p>
            <a:pPr algn="just">
              <a:buFont typeface="Arial"/>
              <a:buChar char="•"/>
            </a:pPr>
            <a:r>
              <a:rPr lang="en-US" sz="2400" dirty="0" smtClean="0">
                <a:latin typeface="+mn-lt"/>
              </a:rPr>
              <a:t> </a:t>
            </a:r>
            <a:r>
              <a:rPr lang="en-US" sz="2400" dirty="0" smtClean="0">
                <a:latin typeface="+mn-lt"/>
                <a:cs typeface="Arial Black"/>
              </a:rPr>
              <a:t>The latest report from the United States Nuclear Regulatory Commission (NRC) used a linear-quadratic statistical model of atomic bomb survivor data to estimate a 3-12% increase in lethal cancer cases per </a:t>
            </a:r>
            <a:r>
              <a:rPr lang="en-US" sz="2400" dirty="0" err="1" smtClean="0">
                <a:latin typeface="+mn-lt"/>
                <a:cs typeface="Arial Black"/>
              </a:rPr>
              <a:t>Sievert</a:t>
            </a:r>
            <a:r>
              <a:rPr lang="en-US" sz="2400" dirty="0" smtClean="0">
                <a:latin typeface="+mn-lt"/>
                <a:cs typeface="Arial Black"/>
              </a:rPr>
              <a:t> of low dose rate or protracted ionizing radiation [2]</a:t>
            </a:r>
            <a:r>
              <a:rPr lang="en-US" sz="2400" dirty="0" smtClean="0">
                <a:latin typeface="+mn-lt"/>
                <a:cs typeface="Arial Black"/>
              </a:rPr>
              <a:t>.</a:t>
            </a:r>
          </a:p>
          <a:p>
            <a:pPr algn="just"/>
            <a:endParaRPr lang="en-US" sz="1600" dirty="0" smtClean="0">
              <a:latin typeface="+mn-lt"/>
              <a:cs typeface="Arial Black"/>
            </a:endParaRPr>
          </a:p>
          <a:p>
            <a:pPr algn="just">
              <a:buFont typeface="Arial"/>
              <a:buChar char="•"/>
            </a:pPr>
            <a:r>
              <a:rPr lang="en-US" sz="2400" dirty="0" smtClean="0">
                <a:latin typeface="+mn-lt"/>
                <a:cs typeface="Arial Black"/>
              </a:rPr>
              <a:t> The importance of clinical fractionation is well studied for increasing therapeutic index, however, the effects of fractionation with low doses are unknown.</a:t>
            </a:r>
          </a:p>
          <a:p>
            <a:pPr algn="just"/>
            <a:endParaRPr lang="en-US" sz="2400" dirty="0" smtClean="0">
              <a:latin typeface="+mn-lt"/>
              <a:cs typeface="Arial Black"/>
            </a:endParaRPr>
          </a:p>
          <a:p>
            <a:pPr algn="just">
              <a:buFont typeface="Arial"/>
              <a:buChar char="•"/>
            </a:pPr>
            <a:endParaRPr lang="en-US" sz="2400" dirty="0" smtClean="0">
              <a:latin typeface="+mn-lt"/>
            </a:endParaRP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a:p>
        </p:txBody>
      </p:sp>
      <p:sp>
        <p:nvSpPr>
          <p:cNvPr id="228" name="Rectangle 160"/>
          <p:cNvSpPr>
            <a:spLocks noChangeArrowheads="1"/>
          </p:cNvSpPr>
          <p:nvPr/>
        </p:nvSpPr>
        <p:spPr bwMode="auto">
          <a:xfrm>
            <a:off x="113903" y="16992600"/>
            <a:ext cx="10241280" cy="14782800"/>
          </a:xfrm>
          <a:prstGeom prst="rect">
            <a:avLst/>
          </a:prstGeom>
          <a:noFill/>
          <a:ln w="9525">
            <a:solidFill>
              <a:schemeClr val="accent2"/>
            </a:solidFill>
            <a:round/>
            <a:headEnd/>
            <a:tailEnd/>
          </a:ln>
        </p:spPr>
        <p:txBody>
          <a:bodyPr lIns="66659" tIns="33329" rIns="66659" bIns="33329">
            <a:prstTxWarp prst="textNoShape">
              <a:avLst/>
            </a:prstTxWarp>
          </a:bodyPr>
          <a:lstStyle/>
          <a:p>
            <a:endParaRPr lang="en-US"/>
          </a:p>
        </p:txBody>
      </p:sp>
      <p:pic>
        <p:nvPicPr>
          <p:cNvPr id="240" name="Picture 3"/>
          <p:cNvPicPr>
            <a:picLocks noChangeAspect="1"/>
          </p:cNvPicPr>
          <p:nvPr/>
        </p:nvPicPr>
        <p:blipFill>
          <a:blip r:embed="rId3"/>
          <a:srcRect/>
          <a:stretch>
            <a:fillRect/>
          </a:stretch>
        </p:blipFill>
        <p:spPr bwMode="auto">
          <a:xfrm>
            <a:off x="27203400" y="1676400"/>
            <a:ext cx="3726331" cy="2286000"/>
          </a:xfrm>
          <a:prstGeom prst="rect">
            <a:avLst/>
          </a:prstGeom>
          <a:noFill/>
          <a:ln w="9525">
            <a:noFill/>
            <a:miter lim="800000"/>
            <a:headEnd/>
            <a:tailEnd/>
          </a:ln>
        </p:spPr>
      </p:pic>
      <p:pic>
        <p:nvPicPr>
          <p:cNvPr id="241" name="Picture 240" descr="Source_of_radiation.png"/>
          <p:cNvPicPr>
            <a:picLocks noChangeAspect="1"/>
          </p:cNvPicPr>
          <p:nvPr/>
        </p:nvPicPr>
        <p:blipFill>
          <a:blip r:embed="rId4"/>
          <a:stretch>
            <a:fillRect/>
          </a:stretch>
        </p:blipFill>
        <p:spPr>
          <a:xfrm>
            <a:off x="1295400" y="19106566"/>
            <a:ext cx="6564022" cy="3829634"/>
          </a:xfrm>
          <a:prstGeom prst="rect">
            <a:avLst/>
          </a:prstGeom>
          <a:ln>
            <a:noFill/>
          </a:ln>
        </p:spPr>
      </p:pic>
      <p:sp>
        <p:nvSpPr>
          <p:cNvPr id="242" name="Text Box 289"/>
          <p:cNvSpPr txBox="1">
            <a:spLocks noChangeArrowheads="1"/>
          </p:cNvSpPr>
          <p:nvPr/>
        </p:nvSpPr>
        <p:spPr bwMode="auto">
          <a:xfrm>
            <a:off x="304800" y="22860000"/>
            <a:ext cx="9902952" cy="762000"/>
          </a:xfrm>
          <a:prstGeom prst="rect">
            <a:avLst/>
          </a:prstGeom>
          <a:no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b="1" dirty="0" smtClean="0">
                <a:solidFill>
                  <a:srgbClr val="333399"/>
                </a:solidFill>
                <a:latin typeface="+mn-lt"/>
                <a:cs typeface="Arial Black"/>
              </a:rPr>
              <a:t>Figure 1</a:t>
            </a:r>
            <a:r>
              <a:rPr lang="en-US" dirty="0" smtClean="0">
                <a:solidFill>
                  <a:srgbClr val="333399"/>
                </a:solidFill>
                <a:latin typeface="+mn-lt"/>
                <a:cs typeface="Arial Black"/>
              </a:rPr>
              <a:t>: </a:t>
            </a:r>
            <a:r>
              <a:rPr lang="en-US" dirty="0" smtClean="0">
                <a:solidFill>
                  <a:srgbClr val="000000"/>
                </a:solidFill>
                <a:latin typeface="+mn-lt"/>
                <a:cs typeface="Arial Black"/>
              </a:rPr>
              <a:t>Sources of radiation exposure in the United States. Figure adapted from US National </a:t>
            </a:r>
            <a:r>
              <a:rPr lang="en-US" dirty="0" smtClean="0">
                <a:solidFill>
                  <a:srgbClr val="000000"/>
                </a:solidFill>
                <a:latin typeface="+mn-lt"/>
                <a:cs typeface="Arial Black"/>
              </a:rPr>
              <a:t>Research </a:t>
            </a:r>
            <a:r>
              <a:rPr lang="en-US" dirty="0" smtClean="0">
                <a:solidFill>
                  <a:srgbClr val="000000"/>
                </a:solidFill>
                <a:latin typeface="+mn-lt"/>
                <a:cs typeface="Arial Black"/>
              </a:rPr>
              <a:t>Council (NRC</a:t>
            </a:r>
            <a:r>
              <a:rPr lang="en-US" dirty="0" smtClean="0">
                <a:solidFill>
                  <a:srgbClr val="000000"/>
                </a:solidFill>
                <a:latin typeface="+mn-lt"/>
                <a:cs typeface="Arial Black"/>
              </a:rPr>
              <a:t>).</a:t>
            </a:r>
          </a:p>
          <a:p>
            <a:pPr algn="just"/>
            <a:endParaRPr lang="en-US" dirty="0" smtClean="0">
              <a:solidFill>
                <a:srgbClr val="000000"/>
              </a:solidFill>
              <a:latin typeface="+mn-lt"/>
              <a:cs typeface="Arial Black"/>
            </a:endParaRPr>
          </a:p>
          <a:p>
            <a:pPr algn="just"/>
            <a:endParaRPr lang="en-US" dirty="0">
              <a:latin typeface="Arial Black"/>
              <a:cs typeface="Arial Black"/>
            </a:endParaRPr>
          </a:p>
        </p:txBody>
      </p:sp>
      <p:graphicFrame>
        <p:nvGraphicFramePr>
          <p:cNvPr id="246" name="Table 245"/>
          <p:cNvGraphicFramePr>
            <a:graphicFrameLocks noGrp="1"/>
          </p:cNvGraphicFramePr>
          <p:nvPr/>
        </p:nvGraphicFramePr>
        <p:xfrm>
          <a:off x="304800" y="27721560"/>
          <a:ext cx="9829800" cy="2682240"/>
        </p:xfrm>
        <a:graphic>
          <a:graphicData uri="http://schemas.openxmlformats.org/drawingml/2006/table">
            <a:tbl>
              <a:tblPr firstRow="1" bandRow="1">
                <a:tableStyleId>{2A488322-F2BA-4B5B-9748-0D474271808F}</a:tableStyleId>
              </a:tblPr>
              <a:tblGrid>
                <a:gridCol w="6934200"/>
                <a:gridCol w="2895600"/>
              </a:tblGrid>
              <a:tr h="332740">
                <a:tc>
                  <a:txBody>
                    <a:bodyPr/>
                    <a:lstStyle/>
                    <a:p>
                      <a:r>
                        <a:rPr lang="en-US" sz="2000" dirty="0" smtClean="0"/>
                        <a:t>Research Institution</a:t>
                      </a:r>
                      <a:endParaRPr lang="en-US" sz="2000" dirty="0"/>
                    </a:p>
                  </a:txBody>
                  <a:tcPr/>
                </a:tc>
                <a:tc>
                  <a:txBody>
                    <a:bodyPr/>
                    <a:lstStyle/>
                    <a:p>
                      <a:r>
                        <a:rPr lang="en-US" sz="2000" dirty="0" smtClean="0"/>
                        <a:t>DDREF Value</a:t>
                      </a:r>
                      <a:endParaRPr lang="en-US" sz="2000" dirty="0"/>
                    </a:p>
                  </a:txBody>
                  <a:tcPr/>
                </a:tc>
              </a:tr>
              <a:tr h="332740">
                <a:tc>
                  <a:txBody>
                    <a:bodyPr/>
                    <a:lstStyle/>
                    <a:p>
                      <a:r>
                        <a:rPr lang="en-US" sz="2000" dirty="0" smtClean="0"/>
                        <a:t>United Nations</a:t>
                      </a:r>
                      <a:r>
                        <a:rPr lang="en-US" sz="2000" baseline="0" dirty="0" smtClean="0"/>
                        <a:t> Scientific Committee on the Effects of Atomic Radiation (UNSCEAR)</a:t>
                      </a:r>
                      <a:endParaRPr lang="en-US" sz="2000" dirty="0"/>
                    </a:p>
                  </a:txBody>
                  <a:tcPr/>
                </a:tc>
                <a:tc>
                  <a:txBody>
                    <a:bodyPr/>
                    <a:lstStyle/>
                    <a:p>
                      <a:r>
                        <a:rPr lang="en-US" sz="2000" dirty="0" smtClean="0"/>
                        <a:t>1.2-2.85 (2006)</a:t>
                      </a:r>
                    </a:p>
                    <a:p>
                      <a:r>
                        <a:rPr lang="en-US" sz="2000" dirty="0" smtClean="0"/>
                        <a:t>N/A (2012)</a:t>
                      </a:r>
                      <a:endParaRPr lang="en-US" sz="2000" dirty="0"/>
                    </a:p>
                  </a:txBody>
                  <a:tcPr/>
                </a:tc>
              </a:tr>
              <a:tr h="332740">
                <a:tc>
                  <a:txBody>
                    <a:bodyPr/>
                    <a:lstStyle/>
                    <a:p>
                      <a:r>
                        <a:rPr lang="en-US" sz="2000" dirty="0" smtClean="0"/>
                        <a:t>French Academy</a:t>
                      </a:r>
                      <a:endParaRPr lang="en-US" sz="2000" dirty="0"/>
                    </a:p>
                  </a:txBody>
                  <a:tcPr/>
                </a:tc>
                <a:tc>
                  <a:txBody>
                    <a:bodyPr/>
                    <a:lstStyle/>
                    <a:p>
                      <a:r>
                        <a:rPr lang="en-US" sz="2000" dirty="0" smtClean="0"/>
                        <a:t>Very high</a:t>
                      </a:r>
                      <a:endParaRPr lang="en-US" sz="2000" dirty="0"/>
                    </a:p>
                  </a:txBody>
                  <a:tcPr/>
                </a:tc>
              </a:tr>
              <a:tr h="332740">
                <a:tc>
                  <a:txBody>
                    <a:bodyPr/>
                    <a:lstStyle/>
                    <a:p>
                      <a:r>
                        <a:rPr lang="en-US" sz="2000" dirty="0" smtClean="0"/>
                        <a:t>NRC</a:t>
                      </a:r>
                      <a:endParaRPr lang="en-US" sz="2000" dirty="0"/>
                    </a:p>
                  </a:txBody>
                  <a:tcPr/>
                </a:tc>
                <a:tc>
                  <a:txBody>
                    <a:bodyPr/>
                    <a:lstStyle/>
                    <a:p>
                      <a:r>
                        <a:rPr lang="en-US" sz="2000" dirty="0" smtClean="0"/>
                        <a:t>1.5</a:t>
                      </a:r>
                      <a:endParaRPr lang="en-US" sz="2000" dirty="0"/>
                    </a:p>
                  </a:txBody>
                  <a:tcPr/>
                </a:tc>
              </a:tr>
              <a:tr h="332740">
                <a:tc>
                  <a:txBody>
                    <a:bodyPr/>
                    <a:lstStyle/>
                    <a:p>
                      <a:r>
                        <a:rPr lang="en-US" sz="2000" dirty="0" smtClean="0"/>
                        <a:t>International Commission on Radiological Protection (ICRP)</a:t>
                      </a:r>
                      <a:endParaRPr lang="en-US" sz="2000" dirty="0"/>
                    </a:p>
                  </a:txBody>
                  <a:tcPr/>
                </a:tc>
                <a:tc>
                  <a:txBody>
                    <a:bodyPr/>
                    <a:lstStyle/>
                    <a:p>
                      <a:r>
                        <a:rPr lang="en-US" sz="2000" dirty="0" smtClean="0"/>
                        <a:t>2.0</a:t>
                      </a:r>
                      <a:endParaRPr lang="en-US" sz="2000" dirty="0"/>
                    </a:p>
                  </a:txBody>
                  <a:tcPr/>
                </a:tc>
              </a:tr>
              <a:tr h="332740">
                <a:tc>
                  <a:txBody>
                    <a:bodyPr/>
                    <a:lstStyle/>
                    <a:p>
                      <a:r>
                        <a:rPr lang="en-US" sz="2000" dirty="0" smtClean="0"/>
                        <a:t>National Council on Radiation Protection (NCRP)</a:t>
                      </a:r>
                      <a:endParaRPr lang="en-US" sz="2000" dirty="0"/>
                    </a:p>
                  </a:txBody>
                  <a:tcPr/>
                </a:tc>
                <a:tc>
                  <a:txBody>
                    <a:bodyPr/>
                    <a:lstStyle/>
                    <a:p>
                      <a:r>
                        <a:rPr lang="en-US" sz="2000" dirty="0" smtClean="0"/>
                        <a:t>2.0-10.0</a:t>
                      </a:r>
                      <a:endParaRPr lang="en-US" sz="2000" dirty="0"/>
                    </a:p>
                  </a:txBody>
                  <a:tcPr/>
                </a:tc>
              </a:tr>
            </a:tbl>
          </a:graphicData>
        </a:graphic>
      </p:graphicFrame>
      <p:sp>
        <p:nvSpPr>
          <p:cNvPr id="248" name="Text Box 289"/>
          <p:cNvSpPr txBox="1">
            <a:spLocks noChangeArrowheads="1"/>
          </p:cNvSpPr>
          <p:nvPr/>
        </p:nvSpPr>
        <p:spPr bwMode="auto">
          <a:xfrm>
            <a:off x="304800" y="30480000"/>
            <a:ext cx="9906000" cy="1143000"/>
          </a:xfrm>
          <a:prstGeom prst="rect">
            <a:avLst/>
          </a:prstGeom>
          <a:no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b="1" dirty="0" smtClean="0">
                <a:solidFill>
                  <a:srgbClr val="333399"/>
                </a:solidFill>
                <a:latin typeface="+mn-lt"/>
                <a:cs typeface="Arial Black"/>
              </a:rPr>
              <a:t>Table 1:</a:t>
            </a:r>
            <a:r>
              <a:rPr lang="en-US" dirty="0" smtClean="0">
                <a:solidFill>
                  <a:srgbClr val="000000"/>
                </a:solidFill>
                <a:latin typeface="+mn-lt"/>
                <a:cs typeface="Arial Black"/>
              </a:rPr>
              <a:t> DDREF values at different national and international research institutions and protection agencies [2-6</a:t>
            </a:r>
            <a:r>
              <a:rPr lang="en-US" dirty="0" smtClean="0">
                <a:solidFill>
                  <a:srgbClr val="000000"/>
                </a:solidFill>
                <a:latin typeface="+mn-lt"/>
                <a:cs typeface="Arial Black"/>
              </a:rPr>
              <a:t>]. </a:t>
            </a:r>
            <a:r>
              <a:rPr lang="en-US" dirty="0" smtClean="0">
                <a:latin typeface="+mn-lt"/>
                <a:cs typeface="Arial Black"/>
              </a:rPr>
              <a:t>The large range of confidence from the NRC and the additional mixed reports from other research institutions</a:t>
            </a:r>
            <a:r>
              <a:rPr lang="en-US" dirty="0" smtClean="0">
                <a:latin typeface="+mn-lt"/>
                <a:cs typeface="Arial Black"/>
              </a:rPr>
              <a:t> clearly </a:t>
            </a:r>
            <a:r>
              <a:rPr lang="en-US" dirty="0" smtClean="0">
                <a:latin typeface="+mn-lt"/>
                <a:cs typeface="Arial Black"/>
              </a:rPr>
              <a:t>demonstrates the need for further studies</a:t>
            </a:r>
            <a:r>
              <a:rPr lang="en-US" dirty="0" smtClean="0">
                <a:latin typeface="+mn-lt"/>
              </a:rPr>
              <a:t>. </a:t>
            </a:r>
          </a:p>
          <a:p>
            <a:pPr algn="just"/>
            <a:endParaRPr lang="en-US" dirty="0">
              <a:solidFill>
                <a:srgbClr val="000000"/>
              </a:solidFill>
              <a:latin typeface="+mn-lt"/>
              <a:cs typeface="Arial Black"/>
            </a:endParaRPr>
          </a:p>
        </p:txBody>
      </p:sp>
      <p:sp>
        <p:nvSpPr>
          <p:cNvPr id="249" name="Text Box 5"/>
          <p:cNvSpPr txBox="1">
            <a:spLocks noChangeArrowheads="1"/>
          </p:cNvSpPr>
          <p:nvPr/>
        </p:nvSpPr>
        <p:spPr bwMode="auto">
          <a:xfrm>
            <a:off x="10515600" y="4953000"/>
            <a:ext cx="9734352" cy="861774"/>
          </a:xfrm>
          <a:prstGeom prst="rect">
            <a:avLst/>
          </a:prstGeom>
          <a:noFill/>
          <a:ln w="9525">
            <a:noFill/>
            <a:miter lim="800000"/>
            <a:headEnd/>
            <a:tailEnd/>
          </a:ln>
        </p:spPr>
        <p:txBody>
          <a:bodyPr wrap="square" lIns="182880" tIns="182880" rIns="182880" bIns="182880">
            <a:prstTxWarp prst="textNoShape">
              <a:avLst/>
            </a:prstTxWarp>
            <a:spAutoFit/>
          </a:bodyPr>
          <a:lstStyle/>
          <a:p>
            <a:pPr algn="just" defTabSz="3047133" eaLnBrk="1" hangingPunct="1">
              <a:spcBef>
                <a:spcPct val="50000"/>
              </a:spcBef>
            </a:pPr>
            <a:r>
              <a:rPr lang="en-US" sz="3200" b="1" dirty="0" smtClean="0"/>
              <a:t>Data Selection</a:t>
            </a:r>
          </a:p>
        </p:txBody>
      </p:sp>
      <p:graphicFrame>
        <p:nvGraphicFramePr>
          <p:cNvPr id="250" name="Table 249"/>
          <p:cNvGraphicFramePr>
            <a:graphicFrameLocks noGrp="1"/>
          </p:cNvGraphicFramePr>
          <p:nvPr/>
        </p:nvGraphicFramePr>
        <p:xfrm>
          <a:off x="10668000" y="5867400"/>
          <a:ext cx="10668000" cy="5013960"/>
        </p:xfrm>
        <a:graphic>
          <a:graphicData uri="http://schemas.openxmlformats.org/drawingml/2006/table">
            <a:tbl>
              <a:tblPr firstRow="1" bandRow="1">
                <a:tableStyleId>{85BE263C-DBD7-4A20-BB59-AAB30ACAA65A}</a:tableStyleId>
              </a:tblPr>
              <a:tblGrid>
                <a:gridCol w="3556000"/>
                <a:gridCol w="5130800"/>
                <a:gridCol w="1981200"/>
              </a:tblGrid>
              <a:tr h="370840">
                <a:tc>
                  <a:txBody>
                    <a:bodyPr/>
                    <a:lstStyle/>
                    <a:p>
                      <a:r>
                        <a:rPr lang="en-US" sz="2000" dirty="0" smtClean="0"/>
                        <a:t>Data</a:t>
                      </a:r>
                      <a:r>
                        <a:rPr lang="en-US" sz="2000" baseline="0" dirty="0" smtClean="0"/>
                        <a:t> removed</a:t>
                      </a:r>
                      <a:endParaRPr lang="en-US" sz="2000" dirty="0"/>
                    </a:p>
                  </a:txBody>
                  <a:tcPr/>
                </a:tc>
                <a:tc>
                  <a:txBody>
                    <a:bodyPr/>
                    <a:lstStyle/>
                    <a:p>
                      <a:r>
                        <a:rPr lang="en-US" sz="2000" dirty="0" smtClean="0"/>
                        <a:t>Reasoning</a:t>
                      </a:r>
                      <a:endParaRPr lang="en-US" sz="2000" dirty="0"/>
                    </a:p>
                  </a:txBody>
                  <a:tcPr/>
                </a:tc>
                <a:tc>
                  <a:txBody>
                    <a:bodyPr/>
                    <a:lstStyle/>
                    <a:p>
                      <a:r>
                        <a:rPr lang="en-US" sz="2000" dirty="0" smtClean="0"/>
                        <a:t>Total # of mice</a:t>
                      </a:r>
                      <a:endParaRPr lang="en-US" sz="2000" dirty="0"/>
                    </a:p>
                  </a:txBody>
                  <a:tcPr/>
                </a:tc>
              </a:tr>
              <a:tr h="370840">
                <a:tc>
                  <a:txBody>
                    <a:bodyPr/>
                    <a:lstStyle/>
                    <a:p>
                      <a:r>
                        <a:rPr lang="en-US" sz="1800" dirty="0" smtClean="0"/>
                        <a:t>-</a:t>
                      </a:r>
                      <a:endParaRPr lang="en-US" sz="1800" dirty="0"/>
                    </a:p>
                  </a:txBody>
                  <a:tcPr/>
                </a:tc>
                <a:tc>
                  <a:txBody>
                    <a:bodyPr/>
                    <a:lstStyle/>
                    <a:p>
                      <a:r>
                        <a:rPr lang="en-US" sz="1800" dirty="0" smtClean="0"/>
                        <a:t>-</a:t>
                      </a:r>
                      <a:endParaRPr lang="en-US" sz="1800" dirty="0"/>
                    </a:p>
                  </a:txBody>
                  <a:tcPr/>
                </a:tc>
                <a:tc>
                  <a:txBody>
                    <a:bodyPr/>
                    <a:lstStyle/>
                    <a:p>
                      <a:r>
                        <a:rPr lang="en-US" sz="1800" dirty="0" smtClean="0"/>
                        <a:t>50110</a:t>
                      </a:r>
                      <a:endParaRPr lang="en-US" sz="1800" dirty="0"/>
                    </a:p>
                  </a:txBody>
                  <a:tcPr/>
                </a:tc>
              </a:tr>
              <a:tr h="370840">
                <a:tc>
                  <a:txBody>
                    <a:bodyPr/>
                    <a:lstStyle/>
                    <a:p>
                      <a:r>
                        <a:rPr lang="en-US" sz="1800" dirty="0" smtClean="0"/>
                        <a:t>JM11</a:t>
                      </a:r>
                      <a:endParaRPr lang="en-US" sz="1800" dirty="0"/>
                    </a:p>
                  </a:txBody>
                  <a:tcPr/>
                </a:tc>
                <a:tc>
                  <a:txBody>
                    <a:bodyPr/>
                    <a:lstStyle/>
                    <a:p>
                      <a:r>
                        <a:rPr lang="en-US" sz="1800" dirty="0" smtClean="0"/>
                        <a:t>Not a true</a:t>
                      </a:r>
                      <a:r>
                        <a:rPr lang="en-US" sz="1800" baseline="0" dirty="0" smtClean="0"/>
                        <a:t> data set</a:t>
                      </a:r>
                      <a:endParaRPr lang="en-US" sz="1800" dirty="0"/>
                    </a:p>
                  </a:txBody>
                  <a:tcPr/>
                </a:tc>
                <a:tc>
                  <a:txBody>
                    <a:bodyPr/>
                    <a:lstStyle/>
                    <a:p>
                      <a:r>
                        <a:rPr lang="en-US" sz="1800" dirty="0" smtClean="0"/>
                        <a:t>49225</a:t>
                      </a:r>
                      <a:endParaRPr lang="en-US" sz="1800" dirty="0"/>
                    </a:p>
                  </a:txBody>
                  <a:tcPr/>
                </a:tc>
              </a:tr>
              <a:tr h="370840">
                <a:tc>
                  <a:txBody>
                    <a:bodyPr/>
                    <a:lstStyle/>
                    <a:p>
                      <a:r>
                        <a:rPr lang="en-US" sz="1800" dirty="0" smtClean="0"/>
                        <a:t>JM10</a:t>
                      </a:r>
                    </a:p>
                  </a:txBody>
                  <a:tcPr/>
                </a:tc>
                <a:tc>
                  <a:txBody>
                    <a:bodyPr/>
                    <a:lstStyle/>
                    <a:p>
                      <a:r>
                        <a:rPr lang="en-US" sz="1800" dirty="0" smtClean="0"/>
                        <a:t>Different</a:t>
                      </a:r>
                      <a:r>
                        <a:rPr lang="en-US" sz="1800" baseline="0" dirty="0" smtClean="0"/>
                        <a:t> species - </a:t>
                      </a:r>
                      <a:r>
                        <a:rPr lang="en-US" sz="1800" baseline="0" dirty="0" err="1" smtClean="0"/>
                        <a:t>peromyscus</a:t>
                      </a:r>
                      <a:endParaRPr lang="en-US" sz="1800" dirty="0"/>
                    </a:p>
                  </a:txBody>
                  <a:tcPr/>
                </a:tc>
                <a:tc>
                  <a:txBody>
                    <a:bodyPr/>
                    <a:lstStyle/>
                    <a:p>
                      <a:r>
                        <a:rPr lang="en-US" sz="1800" dirty="0" smtClean="0"/>
                        <a:t>46835</a:t>
                      </a:r>
                      <a:endParaRPr lang="en-US" sz="1800" dirty="0"/>
                    </a:p>
                  </a:txBody>
                  <a:tcPr/>
                </a:tc>
              </a:tr>
              <a:tr h="370840">
                <a:tc>
                  <a:txBody>
                    <a:bodyPr/>
                    <a:lstStyle/>
                    <a:p>
                      <a:r>
                        <a:rPr lang="en-US" sz="1800" dirty="0" smtClean="0"/>
                        <a:t>Neutron irradiated</a:t>
                      </a:r>
                      <a:r>
                        <a:rPr lang="en-US" sz="1800" baseline="0" dirty="0" smtClean="0"/>
                        <a:t> mice</a:t>
                      </a:r>
                      <a:endParaRPr lang="en-US" sz="1800" dirty="0"/>
                    </a:p>
                  </a:txBody>
                  <a:tcPr/>
                </a:tc>
                <a:tc>
                  <a:txBody>
                    <a:bodyPr/>
                    <a:lstStyle/>
                    <a:p>
                      <a:r>
                        <a:rPr lang="en-US" sz="1800" dirty="0" smtClean="0"/>
                        <a:t>Beyond the scope of our project</a:t>
                      </a:r>
                      <a:endParaRPr lang="en-US" sz="1800" dirty="0"/>
                    </a:p>
                  </a:txBody>
                  <a:tcPr/>
                </a:tc>
                <a:tc>
                  <a:txBody>
                    <a:bodyPr/>
                    <a:lstStyle/>
                    <a:p>
                      <a:r>
                        <a:rPr lang="en-US" sz="1800" dirty="0" smtClean="0"/>
                        <a:t>25425</a:t>
                      </a:r>
                      <a:endParaRPr lang="en-US" sz="1800" dirty="0"/>
                    </a:p>
                  </a:txBody>
                  <a:tcPr/>
                </a:tc>
              </a:tr>
              <a:tr h="370840">
                <a:tc>
                  <a:txBody>
                    <a:bodyPr/>
                    <a:lstStyle/>
                    <a:p>
                      <a:r>
                        <a:rPr lang="en-US" sz="1800" dirty="0" smtClean="0"/>
                        <a:t>JM14</a:t>
                      </a:r>
                      <a:r>
                        <a:rPr lang="en-US" sz="1800" baseline="0" dirty="0" smtClean="0"/>
                        <a:t> m</a:t>
                      </a:r>
                      <a:r>
                        <a:rPr lang="en-US" sz="1800" dirty="0" smtClean="0"/>
                        <a:t>ice treate</a:t>
                      </a:r>
                      <a:r>
                        <a:rPr lang="en-US" sz="1800" baseline="0" dirty="0" smtClean="0"/>
                        <a:t>d with </a:t>
                      </a:r>
                      <a:r>
                        <a:rPr lang="en-US" sz="1800" baseline="0" dirty="0" err="1" smtClean="0"/>
                        <a:t>radioprotectors</a:t>
                      </a:r>
                      <a:endParaRPr lang="en-US" sz="1800" dirty="0"/>
                    </a:p>
                  </a:txBody>
                  <a:tcPr/>
                </a:tc>
                <a:tc>
                  <a:txBody>
                    <a:bodyPr/>
                    <a:lstStyle/>
                    <a:p>
                      <a:r>
                        <a:rPr lang="en-US" sz="1800" dirty="0" smtClean="0"/>
                        <a:t>Beyond</a:t>
                      </a:r>
                      <a:r>
                        <a:rPr lang="en-US" sz="1800" baseline="0" dirty="0" smtClean="0"/>
                        <a:t> the scope of our project</a:t>
                      </a:r>
                      <a:endParaRPr lang="en-US" sz="1800" dirty="0"/>
                    </a:p>
                  </a:txBody>
                  <a:tcPr/>
                </a:tc>
                <a:tc>
                  <a:txBody>
                    <a:bodyPr/>
                    <a:lstStyle/>
                    <a:p>
                      <a:r>
                        <a:rPr lang="en-US" sz="1800" dirty="0" smtClean="0"/>
                        <a:t>24225</a:t>
                      </a:r>
                      <a:endParaRPr lang="en-US" sz="1800" dirty="0"/>
                    </a:p>
                  </a:txBody>
                  <a:tcPr/>
                </a:tc>
              </a:tr>
              <a:tr h="370840">
                <a:tc>
                  <a:txBody>
                    <a:bodyPr/>
                    <a:lstStyle/>
                    <a:p>
                      <a:r>
                        <a:rPr lang="en-US" sz="1800" dirty="0" smtClean="0"/>
                        <a:t>Breeder mice</a:t>
                      </a:r>
                      <a:endParaRPr lang="en-US" sz="1800" dirty="0"/>
                    </a:p>
                  </a:txBody>
                  <a:tcPr/>
                </a:tc>
                <a:tc>
                  <a:txBody>
                    <a:bodyPr/>
                    <a:lstStyle/>
                    <a:p>
                      <a:r>
                        <a:rPr lang="en-US" sz="1800" dirty="0" smtClean="0"/>
                        <a:t>Held under different conditions</a:t>
                      </a:r>
                      <a:endParaRPr lang="en-US" sz="1800" dirty="0"/>
                    </a:p>
                  </a:txBody>
                  <a:tcPr/>
                </a:tc>
                <a:tc>
                  <a:txBody>
                    <a:bodyPr/>
                    <a:lstStyle/>
                    <a:p>
                      <a:r>
                        <a:rPr lang="en-US" sz="1800" dirty="0" smtClean="0"/>
                        <a:t>24107</a:t>
                      </a:r>
                      <a:endParaRPr lang="en-US" sz="1800" dirty="0"/>
                    </a:p>
                  </a:txBody>
                  <a:tcPr/>
                </a:tc>
              </a:tr>
              <a:tr h="370840">
                <a:tc>
                  <a:txBody>
                    <a:bodyPr/>
                    <a:lstStyle/>
                    <a:p>
                      <a:r>
                        <a:rPr lang="en-US" sz="1800" dirty="0" smtClean="0"/>
                        <a:t>JM2 mice</a:t>
                      </a:r>
                      <a:endParaRPr lang="en-US" sz="1800" dirty="0"/>
                    </a:p>
                  </a:txBody>
                  <a:tcPr/>
                </a:tc>
                <a:tc>
                  <a:txBody>
                    <a:bodyPr/>
                    <a:lstStyle/>
                    <a:p>
                      <a:r>
                        <a:rPr lang="en-US" sz="1800" dirty="0" smtClean="0"/>
                        <a:t>Held under different conditions</a:t>
                      </a:r>
                      <a:endParaRPr lang="en-US" sz="1800" dirty="0"/>
                    </a:p>
                  </a:txBody>
                  <a:tcPr/>
                </a:tc>
                <a:tc>
                  <a:txBody>
                    <a:bodyPr/>
                    <a:lstStyle/>
                    <a:p>
                      <a:r>
                        <a:rPr lang="en-US" sz="1800" dirty="0" smtClean="0"/>
                        <a:t>17317</a:t>
                      </a:r>
                      <a:endParaRPr lang="en-US" sz="1800" dirty="0"/>
                    </a:p>
                  </a:txBody>
                  <a:tcPr/>
                </a:tc>
              </a:tr>
              <a:tr h="370840">
                <a:tc>
                  <a:txBody>
                    <a:bodyPr/>
                    <a:lstStyle/>
                    <a:p>
                      <a:r>
                        <a:rPr lang="en-US" sz="1800" dirty="0" smtClean="0"/>
                        <a:t>COD – removal</a:t>
                      </a:r>
                      <a:r>
                        <a:rPr lang="en-US" sz="1800" baseline="0" dirty="0" smtClean="0"/>
                        <a:t> to another experiment</a:t>
                      </a:r>
                      <a:endParaRPr lang="en-US" sz="1800" dirty="0"/>
                    </a:p>
                  </a:txBody>
                  <a:tcPr/>
                </a:tc>
                <a:tc>
                  <a:txBody>
                    <a:bodyPr/>
                    <a:lstStyle/>
                    <a:p>
                      <a:r>
                        <a:rPr lang="en-US" sz="1800" dirty="0" smtClean="0"/>
                        <a:t>Mice listed under different experiment, do not want to double count</a:t>
                      </a:r>
                      <a:endParaRPr lang="en-US" sz="1800" dirty="0"/>
                    </a:p>
                  </a:txBody>
                  <a:tcPr/>
                </a:tc>
                <a:tc>
                  <a:txBody>
                    <a:bodyPr/>
                    <a:lstStyle/>
                    <a:p>
                      <a:r>
                        <a:rPr lang="en-US" sz="1800" dirty="0" smtClean="0"/>
                        <a:t>15137</a:t>
                      </a:r>
                      <a:endParaRPr lang="en-US" sz="1800" dirty="0"/>
                    </a:p>
                  </a:txBody>
                  <a:tcPr/>
                </a:tc>
              </a:tr>
              <a:tr h="370840">
                <a:tc>
                  <a:txBody>
                    <a:bodyPr/>
                    <a:lstStyle/>
                    <a:p>
                      <a:r>
                        <a:rPr lang="en-US" sz="1800" dirty="0" smtClean="0"/>
                        <a:t>JM12</a:t>
                      </a:r>
                      <a:r>
                        <a:rPr lang="en-US" sz="1800" baseline="0" dirty="0" smtClean="0"/>
                        <a:t> mice</a:t>
                      </a:r>
                      <a:endParaRPr lang="en-US" sz="1800" dirty="0"/>
                    </a:p>
                  </a:txBody>
                  <a:tcPr/>
                </a:tc>
                <a:tc>
                  <a:txBody>
                    <a:bodyPr/>
                    <a:lstStyle/>
                    <a:p>
                      <a:r>
                        <a:rPr lang="en-US" sz="1800" dirty="0" smtClean="0"/>
                        <a:t>Controls</a:t>
                      </a:r>
                      <a:r>
                        <a:rPr lang="en-US" sz="1800" baseline="0" dirty="0" smtClean="0"/>
                        <a:t> analysis showed significant difference</a:t>
                      </a:r>
                      <a:endParaRPr lang="en-US" sz="1800" dirty="0"/>
                    </a:p>
                  </a:txBody>
                  <a:tcPr/>
                </a:tc>
                <a:tc>
                  <a:txBody>
                    <a:bodyPr/>
                    <a:lstStyle/>
                    <a:p>
                      <a:r>
                        <a:rPr lang="en-US" sz="1800" dirty="0" smtClean="0"/>
                        <a:t>15017</a:t>
                      </a:r>
                    </a:p>
                  </a:txBody>
                  <a:tcPr/>
                </a:tc>
              </a:tr>
              <a:tr h="370840">
                <a:tc>
                  <a:txBody>
                    <a:bodyPr/>
                    <a:lstStyle/>
                    <a:p>
                      <a:r>
                        <a:rPr lang="en-US" sz="1800" dirty="0" smtClean="0"/>
                        <a:t>JM3 mice</a:t>
                      </a:r>
                      <a:endParaRPr lang="en-US" sz="1800" dirty="0"/>
                    </a:p>
                  </a:txBody>
                  <a:tcPr/>
                </a:tc>
                <a:tc>
                  <a:txBody>
                    <a:bodyPr/>
                    <a:lstStyle/>
                    <a:p>
                      <a:pPr marL="0" marR="0" indent="0" algn="l" defTabSz="333298" rtl="0" eaLnBrk="1" fontAlgn="auto" latinLnBrk="0" hangingPunct="1">
                        <a:lnSpc>
                          <a:spcPct val="100000"/>
                        </a:lnSpc>
                        <a:spcBef>
                          <a:spcPts val="0"/>
                        </a:spcBef>
                        <a:spcAft>
                          <a:spcPts val="0"/>
                        </a:spcAft>
                        <a:buClrTx/>
                        <a:buSzTx/>
                        <a:buFontTx/>
                        <a:buNone/>
                        <a:tabLst/>
                        <a:defRPr/>
                      </a:pPr>
                      <a:r>
                        <a:rPr lang="en-US" sz="1800" dirty="0" smtClean="0"/>
                        <a:t>Controls</a:t>
                      </a:r>
                      <a:r>
                        <a:rPr lang="en-US" sz="1800" baseline="0" dirty="0" smtClean="0"/>
                        <a:t> analysis showed significant difference</a:t>
                      </a:r>
                      <a:endParaRPr lang="en-US" sz="1800" dirty="0" smtClean="0"/>
                    </a:p>
                  </a:txBody>
                  <a:tcPr/>
                </a:tc>
                <a:tc>
                  <a:txBody>
                    <a:bodyPr/>
                    <a:lstStyle/>
                    <a:p>
                      <a:r>
                        <a:rPr lang="en-US" sz="1800" dirty="0" smtClean="0"/>
                        <a:t>13423</a:t>
                      </a:r>
                    </a:p>
                  </a:txBody>
                  <a:tcPr/>
                </a:tc>
              </a:tr>
              <a:tr h="370840">
                <a:tc>
                  <a:txBody>
                    <a:bodyPr/>
                    <a:lstStyle/>
                    <a:p>
                      <a:r>
                        <a:rPr lang="en-US" sz="1800" dirty="0" smtClean="0"/>
                        <a:t>Mice irradiated with 300 fractions</a:t>
                      </a:r>
                      <a:endParaRPr lang="en-US" sz="1800" dirty="0"/>
                    </a:p>
                  </a:txBody>
                  <a:tcPr/>
                </a:tc>
                <a:tc>
                  <a:txBody>
                    <a:bodyPr/>
                    <a:lstStyle/>
                    <a:p>
                      <a:pPr marL="0" marR="0" indent="0" algn="l" defTabSz="333298" rtl="0" eaLnBrk="1" fontAlgn="auto" latinLnBrk="0" hangingPunct="1">
                        <a:lnSpc>
                          <a:spcPct val="100000"/>
                        </a:lnSpc>
                        <a:spcBef>
                          <a:spcPts val="0"/>
                        </a:spcBef>
                        <a:spcAft>
                          <a:spcPts val="0"/>
                        </a:spcAft>
                        <a:buClrTx/>
                        <a:buSzTx/>
                        <a:buFontTx/>
                        <a:buNone/>
                        <a:tabLst/>
                        <a:defRPr/>
                      </a:pPr>
                      <a:r>
                        <a:rPr lang="en-US" sz="1800" dirty="0" smtClean="0"/>
                        <a:t>Controls</a:t>
                      </a:r>
                      <a:r>
                        <a:rPr lang="en-US" sz="1800" baseline="0" dirty="0" smtClean="0"/>
                        <a:t> analysis showed significant difference</a:t>
                      </a:r>
                      <a:endParaRPr lang="en-US" sz="1800" dirty="0" smtClean="0"/>
                    </a:p>
                  </a:txBody>
                  <a:tcPr/>
                </a:tc>
                <a:tc>
                  <a:txBody>
                    <a:bodyPr/>
                    <a:lstStyle/>
                    <a:p>
                      <a:r>
                        <a:rPr lang="en-US" sz="1800" dirty="0" smtClean="0"/>
                        <a:t>12898</a:t>
                      </a:r>
                    </a:p>
                  </a:txBody>
                  <a:tcPr/>
                </a:tc>
              </a:tr>
            </a:tbl>
          </a:graphicData>
        </a:graphic>
      </p:graphicFrame>
      <p:graphicFrame>
        <p:nvGraphicFramePr>
          <p:cNvPr id="251" name="Table 250"/>
          <p:cNvGraphicFramePr>
            <a:graphicFrameLocks noGrp="1"/>
          </p:cNvGraphicFramePr>
          <p:nvPr/>
        </p:nvGraphicFramePr>
        <p:xfrm>
          <a:off x="10668000" y="12222480"/>
          <a:ext cx="10668000" cy="1950720"/>
        </p:xfrm>
        <a:graphic>
          <a:graphicData uri="http://schemas.openxmlformats.org/drawingml/2006/table">
            <a:tbl>
              <a:tblPr firstRow="1" bandRow="1">
                <a:tableStyleId>{2A488322-F2BA-4B5B-9748-0D474271808F}</a:tableStyleId>
              </a:tblPr>
              <a:tblGrid>
                <a:gridCol w="3886200"/>
                <a:gridCol w="1371600"/>
                <a:gridCol w="3962400"/>
                <a:gridCol w="1447800"/>
              </a:tblGrid>
              <a:tr h="487680">
                <a:tc>
                  <a:txBody>
                    <a:bodyPr/>
                    <a:lstStyle/>
                    <a:p>
                      <a:r>
                        <a:rPr lang="en-US" sz="2000" dirty="0" smtClean="0"/>
                        <a:t>Mice Censored</a:t>
                      </a:r>
                      <a:endParaRPr lang="en-US" sz="2000" dirty="0"/>
                    </a:p>
                  </a:txBody>
                  <a:tcPr/>
                </a:tc>
                <a:tc>
                  <a:txBody>
                    <a:bodyPr/>
                    <a:lstStyle/>
                    <a:p>
                      <a:r>
                        <a:rPr lang="en-US" sz="2000" dirty="0" smtClean="0"/>
                        <a:t># of mice</a:t>
                      </a:r>
                      <a:endParaRPr lang="en-US" sz="2000" dirty="0"/>
                    </a:p>
                  </a:txBody>
                  <a:tcPr>
                    <a:lnR w="6350" cap="flat" cmpd="sng" algn="ctr">
                      <a:solidFill>
                        <a:srgbClr val="000000"/>
                      </a:solidFill>
                      <a:prstDash val="solid"/>
                      <a:round/>
                      <a:headEnd type="none" w="med" len="med"/>
                      <a:tailEnd type="none" w="med" len="med"/>
                    </a:lnR>
                  </a:tcPr>
                </a:tc>
                <a:tc>
                  <a:txBody>
                    <a:bodyPr/>
                    <a:lstStyle/>
                    <a:p>
                      <a:pPr marL="0" marR="0" indent="0" algn="l" defTabSz="333298" rtl="0" eaLnBrk="1" fontAlgn="auto" latinLnBrk="0" hangingPunct="1">
                        <a:lnSpc>
                          <a:spcPct val="100000"/>
                        </a:lnSpc>
                        <a:spcBef>
                          <a:spcPts val="0"/>
                        </a:spcBef>
                        <a:spcAft>
                          <a:spcPts val="0"/>
                        </a:spcAft>
                        <a:buClrTx/>
                        <a:buSzTx/>
                        <a:buFontTx/>
                        <a:buNone/>
                        <a:tabLst/>
                        <a:defRPr/>
                      </a:pPr>
                      <a:r>
                        <a:rPr lang="en-US" sz="2000" dirty="0" smtClean="0"/>
                        <a:t>Mice Censored</a:t>
                      </a:r>
                    </a:p>
                  </a:txBody>
                  <a:tcPr>
                    <a:lnL w="6350" cap="flat" cmpd="sng" algn="ctr">
                      <a:solidFill>
                        <a:srgbClr val="000000"/>
                      </a:solidFill>
                      <a:prstDash val="solid"/>
                      <a:round/>
                      <a:headEnd type="none" w="med" len="med"/>
                      <a:tailEnd type="none" w="med" len="med"/>
                    </a:lnL>
                  </a:tcPr>
                </a:tc>
                <a:tc>
                  <a:txBody>
                    <a:bodyPr/>
                    <a:lstStyle/>
                    <a:p>
                      <a:pPr marL="0" marR="0" indent="0" algn="l" defTabSz="333298" rtl="0" eaLnBrk="1" fontAlgn="auto" latinLnBrk="0" hangingPunct="1">
                        <a:lnSpc>
                          <a:spcPct val="100000"/>
                        </a:lnSpc>
                        <a:spcBef>
                          <a:spcPts val="0"/>
                        </a:spcBef>
                        <a:spcAft>
                          <a:spcPts val="0"/>
                        </a:spcAft>
                        <a:buClrTx/>
                        <a:buSzTx/>
                        <a:buFontTx/>
                        <a:buNone/>
                        <a:tabLst/>
                        <a:defRPr/>
                      </a:pPr>
                      <a:r>
                        <a:rPr lang="en-US" sz="2000" dirty="0" smtClean="0"/>
                        <a:t># of mice</a:t>
                      </a:r>
                    </a:p>
                  </a:txBody>
                  <a:tcPr/>
                </a:tc>
              </a:tr>
              <a:tr h="327123">
                <a:tc>
                  <a:txBody>
                    <a:bodyPr/>
                    <a:lstStyle/>
                    <a:p>
                      <a:r>
                        <a:rPr lang="en-US" sz="1800" dirty="0" smtClean="0"/>
                        <a:t>COD –</a:t>
                      </a:r>
                      <a:r>
                        <a:rPr lang="en-US" sz="1800" baseline="0" dirty="0" smtClean="0"/>
                        <a:t> Accidental death</a:t>
                      </a:r>
                      <a:endParaRPr lang="en-US" sz="1800" dirty="0"/>
                    </a:p>
                  </a:txBody>
                  <a:tcPr/>
                </a:tc>
                <a:tc>
                  <a:txBody>
                    <a:bodyPr/>
                    <a:lstStyle/>
                    <a:p>
                      <a:r>
                        <a:rPr lang="en-US" sz="1800" dirty="0" smtClean="0"/>
                        <a:t>47</a:t>
                      </a:r>
                      <a:endParaRPr lang="en-US" sz="1800" dirty="0"/>
                    </a:p>
                  </a:txBody>
                  <a:tcPr>
                    <a:lnR w="6350" cap="flat" cmpd="sng" algn="ctr">
                      <a:solidFill>
                        <a:srgbClr val="000000"/>
                      </a:solidFill>
                      <a:prstDash val="solid"/>
                      <a:round/>
                      <a:headEnd type="none" w="med" len="med"/>
                      <a:tailEnd type="none" w="med" len="med"/>
                    </a:lnR>
                  </a:tcPr>
                </a:tc>
                <a:tc>
                  <a:txBody>
                    <a:bodyPr/>
                    <a:lstStyle/>
                    <a:p>
                      <a:pPr marL="0" marR="0" indent="0" algn="l" defTabSz="333298" rtl="0" eaLnBrk="1" fontAlgn="auto" latinLnBrk="0" hangingPunct="1">
                        <a:lnSpc>
                          <a:spcPct val="100000"/>
                        </a:lnSpc>
                        <a:spcBef>
                          <a:spcPts val="0"/>
                        </a:spcBef>
                        <a:spcAft>
                          <a:spcPts val="0"/>
                        </a:spcAft>
                        <a:buClrTx/>
                        <a:buSzTx/>
                        <a:buFontTx/>
                        <a:buNone/>
                        <a:tabLst/>
                        <a:defRPr/>
                      </a:pPr>
                      <a:r>
                        <a:rPr lang="en-US" sz="1800" dirty="0" smtClean="0"/>
                        <a:t>COD</a:t>
                      </a:r>
                      <a:r>
                        <a:rPr lang="en-US" sz="1800" baseline="0" dirty="0" smtClean="0"/>
                        <a:t> - Missing</a:t>
                      </a:r>
                      <a:endParaRPr lang="en-US" sz="1800" dirty="0" smtClean="0"/>
                    </a:p>
                  </a:txBody>
                  <a:tcPr>
                    <a:lnL w="6350" cap="flat" cmpd="sng" algn="ctr">
                      <a:solidFill>
                        <a:srgbClr val="000000"/>
                      </a:solidFill>
                      <a:prstDash val="solid"/>
                      <a:round/>
                      <a:headEnd type="none" w="med" len="med"/>
                      <a:tailEnd type="none" w="med" len="med"/>
                    </a:lnL>
                  </a:tcPr>
                </a:tc>
                <a:tc>
                  <a:txBody>
                    <a:bodyPr/>
                    <a:lstStyle/>
                    <a:p>
                      <a:r>
                        <a:rPr lang="en-US" sz="1800" dirty="0" smtClean="0"/>
                        <a:t>29</a:t>
                      </a:r>
                      <a:endParaRPr lang="en-US" sz="1800" dirty="0"/>
                    </a:p>
                  </a:txBody>
                  <a:tcPr/>
                </a:tc>
              </a:tr>
              <a:tr h="327123">
                <a:tc>
                  <a:txBody>
                    <a:bodyPr/>
                    <a:lstStyle/>
                    <a:p>
                      <a:r>
                        <a:rPr lang="en-US" sz="1800" dirty="0" smtClean="0"/>
                        <a:t>COD – Escaped during irradiation</a:t>
                      </a:r>
                      <a:endParaRPr lang="en-US" sz="1800" dirty="0"/>
                    </a:p>
                  </a:txBody>
                  <a:tcPr/>
                </a:tc>
                <a:tc>
                  <a:txBody>
                    <a:bodyPr/>
                    <a:lstStyle/>
                    <a:p>
                      <a:r>
                        <a:rPr lang="en-US" sz="1800" dirty="0" smtClean="0"/>
                        <a:t>8</a:t>
                      </a:r>
                      <a:endParaRPr lang="en-US" sz="1800" dirty="0"/>
                    </a:p>
                  </a:txBody>
                  <a:tcPr>
                    <a:lnR w="6350" cap="flat" cmpd="sng" algn="ctr">
                      <a:solidFill>
                        <a:srgbClr val="000000"/>
                      </a:solidFill>
                      <a:prstDash val="solid"/>
                      <a:round/>
                      <a:headEnd type="none" w="med" len="med"/>
                      <a:tailEnd type="none" w="med" len="med"/>
                    </a:lnR>
                  </a:tcPr>
                </a:tc>
                <a:tc>
                  <a:txBody>
                    <a:bodyPr/>
                    <a:lstStyle/>
                    <a:p>
                      <a:pPr marL="0" marR="0" indent="0" algn="l" defTabSz="333298" rtl="0" eaLnBrk="1" fontAlgn="auto" latinLnBrk="0" hangingPunct="1">
                        <a:lnSpc>
                          <a:spcPct val="100000"/>
                        </a:lnSpc>
                        <a:spcBef>
                          <a:spcPts val="0"/>
                        </a:spcBef>
                        <a:spcAft>
                          <a:spcPts val="0"/>
                        </a:spcAft>
                        <a:buClrTx/>
                        <a:buSzTx/>
                        <a:buFontTx/>
                        <a:buNone/>
                        <a:tabLst/>
                        <a:defRPr/>
                      </a:pPr>
                      <a:r>
                        <a:rPr lang="en-US" sz="1800" dirty="0" smtClean="0"/>
                        <a:t>COD – Sacrifice, programmed</a:t>
                      </a:r>
                    </a:p>
                  </a:txBody>
                  <a:tcPr>
                    <a:lnL w="6350" cap="flat" cmpd="sng" algn="ctr">
                      <a:solidFill>
                        <a:srgbClr val="000000"/>
                      </a:solidFill>
                      <a:prstDash val="solid"/>
                      <a:round/>
                      <a:headEnd type="none" w="med" len="med"/>
                      <a:tailEnd type="none" w="med" len="med"/>
                    </a:lnL>
                  </a:tcPr>
                </a:tc>
                <a:tc>
                  <a:txBody>
                    <a:bodyPr/>
                    <a:lstStyle/>
                    <a:p>
                      <a:r>
                        <a:rPr lang="en-US" sz="1800" dirty="0" smtClean="0"/>
                        <a:t>19</a:t>
                      </a:r>
                      <a:endParaRPr lang="en-US" sz="1800" dirty="0"/>
                    </a:p>
                  </a:txBody>
                  <a:tcPr/>
                </a:tc>
              </a:tr>
              <a:tr h="327123">
                <a:tc>
                  <a:txBody>
                    <a:bodyPr/>
                    <a:lstStyle/>
                    <a:p>
                      <a:r>
                        <a:rPr lang="en-US" sz="1800" dirty="0" smtClean="0"/>
                        <a:t>COD - Discarded</a:t>
                      </a:r>
                      <a:endParaRPr lang="en-US" sz="1800" dirty="0"/>
                    </a:p>
                  </a:txBody>
                  <a:tcPr/>
                </a:tc>
                <a:tc>
                  <a:txBody>
                    <a:bodyPr/>
                    <a:lstStyle/>
                    <a:p>
                      <a:r>
                        <a:rPr lang="en-US" sz="1800" dirty="0" smtClean="0"/>
                        <a:t>207</a:t>
                      </a:r>
                      <a:endParaRPr lang="en-US" sz="1800" dirty="0"/>
                    </a:p>
                  </a:txBody>
                  <a:tcPr>
                    <a:lnR w="6350" cap="flat" cmpd="sng" algn="ctr">
                      <a:solidFill>
                        <a:srgbClr val="000000"/>
                      </a:solidFill>
                      <a:prstDash val="solid"/>
                      <a:round/>
                      <a:headEnd type="none" w="med" len="med"/>
                      <a:tailEnd type="none" w="med" len="med"/>
                    </a:lnR>
                  </a:tcPr>
                </a:tc>
                <a:tc>
                  <a:txBody>
                    <a:bodyPr/>
                    <a:lstStyle/>
                    <a:p>
                      <a:pPr marL="0" marR="0" indent="0" algn="l" defTabSz="333298" rtl="0" eaLnBrk="1" fontAlgn="auto" latinLnBrk="0" hangingPunct="1">
                        <a:lnSpc>
                          <a:spcPct val="100000"/>
                        </a:lnSpc>
                        <a:spcBef>
                          <a:spcPts val="0"/>
                        </a:spcBef>
                        <a:spcAft>
                          <a:spcPts val="0"/>
                        </a:spcAft>
                        <a:buClrTx/>
                        <a:buSzTx/>
                        <a:buFontTx/>
                        <a:buNone/>
                        <a:tabLst/>
                        <a:defRPr/>
                      </a:pPr>
                      <a:r>
                        <a:rPr lang="en-US" sz="1800" dirty="0" smtClean="0"/>
                        <a:t>No lethal disease listed</a:t>
                      </a:r>
                    </a:p>
                  </a:txBody>
                  <a:tcPr>
                    <a:lnL w="6350" cap="flat" cmpd="sng" algn="ctr">
                      <a:solidFill>
                        <a:srgbClr val="000000"/>
                      </a:solidFill>
                      <a:prstDash val="solid"/>
                      <a:round/>
                      <a:headEnd type="none" w="med" len="med"/>
                      <a:tailEnd type="none" w="med" len="med"/>
                    </a:lnL>
                  </a:tcPr>
                </a:tc>
                <a:tc>
                  <a:txBody>
                    <a:bodyPr/>
                    <a:lstStyle/>
                    <a:p>
                      <a:r>
                        <a:rPr lang="en-US" sz="1800" dirty="0" smtClean="0"/>
                        <a:t>936</a:t>
                      </a:r>
                      <a:endParaRPr lang="en-US" sz="1800" dirty="0"/>
                    </a:p>
                  </a:txBody>
                  <a:tcPr/>
                </a:tc>
              </a:tr>
              <a:tr h="327123">
                <a:tc>
                  <a:txBody>
                    <a:bodyPr/>
                    <a:lstStyle/>
                    <a:p>
                      <a:r>
                        <a:rPr lang="en-US" sz="1800" dirty="0" smtClean="0"/>
                        <a:t>COD</a:t>
                      </a:r>
                      <a:r>
                        <a:rPr lang="en-US" sz="1800" baseline="0" dirty="0" smtClean="0"/>
                        <a:t> – Improper irradiation</a:t>
                      </a:r>
                      <a:endParaRPr lang="en-US" sz="1800" dirty="0"/>
                    </a:p>
                  </a:txBody>
                  <a:tcPr/>
                </a:tc>
                <a:tc>
                  <a:txBody>
                    <a:bodyPr/>
                    <a:lstStyle/>
                    <a:p>
                      <a:r>
                        <a:rPr lang="en-US" sz="1800" dirty="0" smtClean="0"/>
                        <a:t>77</a:t>
                      </a:r>
                      <a:endParaRPr lang="en-US" sz="1800" dirty="0"/>
                    </a:p>
                  </a:txBody>
                  <a:tcPr>
                    <a:lnR w="6350" cap="flat" cmpd="sng" algn="ctr">
                      <a:solidFill>
                        <a:srgbClr val="000000"/>
                      </a:solidFill>
                      <a:prstDash val="solid"/>
                      <a:round/>
                      <a:headEnd type="none" w="med" len="med"/>
                      <a:tailEnd type="none" w="med" len="med"/>
                    </a:lnR>
                  </a:tcPr>
                </a:tc>
                <a:tc>
                  <a:txBody>
                    <a:bodyPr/>
                    <a:lstStyle/>
                    <a:p>
                      <a:endParaRPr lang="en-US" sz="1800" dirty="0"/>
                    </a:p>
                  </a:txBody>
                  <a:tcPr>
                    <a:lnL w="6350" cap="flat" cmpd="sng" algn="ctr">
                      <a:solidFill>
                        <a:srgbClr val="000000"/>
                      </a:solidFill>
                      <a:prstDash val="solid"/>
                      <a:round/>
                      <a:headEnd type="none" w="med" len="med"/>
                      <a:tailEnd type="none" w="med" len="med"/>
                    </a:lnL>
                  </a:tcPr>
                </a:tc>
                <a:tc>
                  <a:txBody>
                    <a:bodyPr/>
                    <a:lstStyle/>
                    <a:p>
                      <a:endParaRPr lang="en-US" sz="1800" dirty="0"/>
                    </a:p>
                  </a:txBody>
                  <a:tcPr/>
                </a:tc>
              </a:tr>
            </a:tbl>
          </a:graphicData>
        </a:graphic>
      </p:graphicFrame>
      <p:graphicFrame>
        <p:nvGraphicFramePr>
          <p:cNvPr id="254" name="Table 253"/>
          <p:cNvGraphicFramePr>
            <a:graphicFrameLocks noGrp="1"/>
          </p:cNvGraphicFramePr>
          <p:nvPr/>
        </p:nvGraphicFramePr>
        <p:xfrm>
          <a:off x="18745200" y="16306800"/>
          <a:ext cx="1905000" cy="2768759"/>
        </p:xfrm>
        <a:graphic>
          <a:graphicData uri="http://schemas.openxmlformats.org/drawingml/2006/table">
            <a:tbl>
              <a:tblPr firstRow="1" bandRow="1">
                <a:tableStyleId>{2D5ABB26-0587-4C30-8999-92F81FD0307C}</a:tableStyleId>
              </a:tblPr>
              <a:tblGrid>
                <a:gridCol w="907143"/>
                <a:gridCol w="997857"/>
              </a:tblGrid>
              <a:tr h="421799">
                <a:tc>
                  <a:txBody>
                    <a:bodyPr/>
                    <a:lstStyle/>
                    <a:p>
                      <a:r>
                        <a:rPr lang="en-US" sz="1600" dirty="0" smtClean="0"/>
                        <a:t>Factor</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smtClean="0"/>
                        <a:t>P-value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743">
                <a:tc>
                  <a:txBody>
                    <a:bodyPr/>
                    <a:lstStyle/>
                    <a:p>
                      <a:r>
                        <a:rPr lang="en-US" sz="1600" dirty="0" err="1" smtClean="0"/>
                        <a:t>sexM</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0.708</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expt7</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0.701</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expt8</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0.447</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expt9</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0.603</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expt13</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0.447</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expt14</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0.294</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Global</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smtClean="0"/>
                        <a:t>0.850</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55" name="Picture 254" descr="Survival-expt-controls.png"/>
          <p:cNvPicPr>
            <a:picLocks noChangeAspect="1"/>
          </p:cNvPicPr>
          <p:nvPr/>
        </p:nvPicPr>
        <p:blipFill>
          <a:blip r:embed="rId5"/>
          <a:stretch>
            <a:fillRect/>
          </a:stretch>
        </p:blipFill>
        <p:spPr>
          <a:xfrm>
            <a:off x="10896600" y="16078200"/>
            <a:ext cx="7315200" cy="3657600"/>
          </a:xfrm>
          <a:prstGeom prst="rect">
            <a:avLst/>
          </a:prstGeom>
        </p:spPr>
      </p:pic>
      <p:pic>
        <p:nvPicPr>
          <p:cNvPr id="256" name="Picture 255" descr="Residuals-expt-controls.png"/>
          <p:cNvPicPr>
            <a:picLocks noChangeAspect="1"/>
          </p:cNvPicPr>
          <p:nvPr/>
        </p:nvPicPr>
        <p:blipFill>
          <a:blip r:embed="rId6"/>
          <a:stretch>
            <a:fillRect/>
          </a:stretch>
        </p:blipFill>
        <p:spPr>
          <a:xfrm>
            <a:off x="11201400" y="20040600"/>
            <a:ext cx="3657600" cy="2743200"/>
          </a:xfrm>
          <a:prstGeom prst="rect">
            <a:avLst/>
          </a:prstGeom>
        </p:spPr>
      </p:pic>
      <p:pic>
        <p:nvPicPr>
          <p:cNvPr id="257" name="Picture 256" descr="Survival-fractions-controls.png"/>
          <p:cNvPicPr>
            <a:picLocks noChangeAspect="1"/>
          </p:cNvPicPr>
          <p:nvPr/>
        </p:nvPicPr>
        <p:blipFill>
          <a:blip r:embed="rId7"/>
          <a:stretch>
            <a:fillRect/>
          </a:stretch>
        </p:blipFill>
        <p:spPr>
          <a:xfrm>
            <a:off x="10896600" y="24688800"/>
            <a:ext cx="7315200" cy="3657600"/>
          </a:xfrm>
          <a:prstGeom prst="rect">
            <a:avLst/>
          </a:prstGeom>
        </p:spPr>
      </p:pic>
      <p:graphicFrame>
        <p:nvGraphicFramePr>
          <p:cNvPr id="258" name="Table 257"/>
          <p:cNvGraphicFramePr>
            <a:graphicFrameLocks noGrp="1"/>
          </p:cNvGraphicFramePr>
          <p:nvPr/>
        </p:nvGraphicFramePr>
        <p:xfrm>
          <a:off x="18745200" y="25227121"/>
          <a:ext cx="2362200" cy="2433479"/>
        </p:xfrm>
        <a:graphic>
          <a:graphicData uri="http://schemas.openxmlformats.org/drawingml/2006/table">
            <a:tbl>
              <a:tblPr firstRow="1" bandRow="1">
                <a:tableStyleId>{2D5ABB26-0587-4C30-8999-92F81FD0307C}</a:tableStyleId>
              </a:tblPr>
              <a:tblGrid>
                <a:gridCol w="1417320"/>
                <a:gridCol w="944880"/>
              </a:tblGrid>
              <a:tr h="421799">
                <a:tc>
                  <a:txBody>
                    <a:bodyPr/>
                    <a:lstStyle/>
                    <a:p>
                      <a:r>
                        <a:rPr lang="en-US" sz="1600" dirty="0" smtClean="0"/>
                        <a:t>Factor</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smtClean="0"/>
                        <a:t>P-value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743">
                <a:tc>
                  <a:txBody>
                    <a:bodyPr/>
                    <a:lstStyle/>
                    <a:p>
                      <a:r>
                        <a:rPr lang="en-US" sz="1600" dirty="0" err="1" smtClean="0"/>
                        <a:t>sexM</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0.235</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Fractions1</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0.208</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126841">
                <a:tc>
                  <a:txBody>
                    <a:bodyPr/>
                    <a:lstStyle/>
                    <a:p>
                      <a:pPr marL="0" marR="0" indent="0" algn="l" defTabSz="333298" rtl="0" eaLnBrk="1" fontAlgn="auto" latinLnBrk="0" hangingPunct="1">
                        <a:lnSpc>
                          <a:spcPct val="100000"/>
                        </a:lnSpc>
                        <a:spcBef>
                          <a:spcPts val="0"/>
                        </a:spcBef>
                        <a:spcAft>
                          <a:spcPts val="0"/>
                        </a:spcAft>
                        <a:buClrTx/>
                        <a:buSzTx/>
                        <a:buFontTx/>
                        <a:buNone/>
                        <a:tabLst/>
                        <a:defRPr/>
                      </a:pPr>
                      <a:r>
                        <a:rPr lang="en-US" sz="1600" dirty="0" smtClean="0"/>
                        <a:t>Fractions24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0.307</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Fractions60</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0.277</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Fractions120</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0.202</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Global</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smtClean="0"/>
                        <a:t>0.286</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59" name="Picture 258" descr="Residuals-fractions-controls.png"/>
          <p:cNvPicPr>
            <a:picLocks noChangeAspect="1"/>
          </p:cNvPicPr>
          <p:nvPr/>
        </p:nvPicPr>
        <p:blipFill>
          <a:blip r:embed="rId8"/>
          <a:stretch>
            <a:fillRect/>
          </a:stretch>
        </p:blipFill>
        <p:spPr>
          <a:xfrm>
            <a:off x="11201400" y="28727400"/>
            <a:ext cx="3657600" cy="2743200"/>
          </a:xfrm>
          <a:prstGeom prst="rect">
            <a:avLst/>
          </a:prstGeom>
        </p:spPr>
      </p:pic>
      <p:pic>
        <p:nvPicPr>
          <p:cNvPr id="264" name="Picture 263" descr="Percent-COD.png"/>
          <p:cNvPicPr>
            <a:picLocks noChangeAspect="1"/>
          </p:cNvPicPr>
          <p:nvPr/>
        </p:nvPicPr>
        <p:blipFill>
          <a:blip r:embed="rId9"/>
          <a:srcRect l="5028" t="10417" b="12500"/>
          <a:stretch>
            <a:fillRect/>
          </a:stretch>
        </p:blipFill>
        <p:spPr>
          <a:xfrm>
            <a:off x="21717000" y="6553200"/>
            <a:ext cx="3921212" cy="2560320"/>
          </a:xfrm>
          <a:prstGeom prst="rect">
            <a:avLst/>
          </a:prstGeom>
        </p:spPr>
      </p:pic>
      <p:pic>
        <p:nvPicPr>
          <p:cNvPr id="265" name="Picture 264" descr="Age-vs-cod-treatment.png"/>
          <p:cNvPicPr>
            <a:picLocks noChangeAspect="1"/>
          </p:cNvPicPr>
          <p:nvPr/>
        </p:nvPicPr>
        <p:blipFill>
          <a:blip r:embed="rId10"/>
          <a:stretch>
            <a:fillRect/>
          </a:stretch>
        </p:blipFill>
        <p:spPr>
          <a:xfrm>
            <a:off x="25831800" y="5791200"/>
            <a:ext cx="5920740" cy="3383280"/>
          </a:xfrm>
          <a:prstGeom prst="rect">
            <a:avLst/>
          </a:prstGeom>
        </p:spPr>
      </p:pic>
      <p:pic>
        <p:nvPicPr>
          <p:cNvPr id="267" name="Picture 266" descr="Residuals-dose-rate-jm8.png"/>
          <p:cNvPicPr>
            <a:picLocks noChangeAspect="1"/>
          </p:cNvPicPr>
          <p:nvPr/>
        </p:nvPicPr>
        <p:blipFill>
          <a:blip r:embed="rId11"/>
          <a:stretch>
            <a:fillRect/>
          </a:stretch>
        </p:blipFill>
        <p:spPr>
          <a:xfrm>
            <a:off x="22326600" y="15849600"/>
            <a:ext cx="3657600" cy="2743200"/>
          </a:xfrm>
          <a:prstGeom prst="rect">
            <a:avLst/>
          </a:prstGeom>
        </p:spPr>
      </p:pic>
      <p:pic>
        <p:nvPicPr>
          <p:cNvPr id="268" name="Picture 267" descr="Age-vs-dose-fractions-boxplot-no8.png"/>
          <p:cNvPicPr>
            <a:picLocks noChangeAspect="1"/>
          </p:cNvPicPr>
          <p:nvPr/>
        </p:nvPicPr>
        <p:blipFill>
          <a:blip r:embed="rId12"/>
          <a:stretch>
            <a:fillRect/>
          </a:stretch>
        </p:blipFill>
        <p:spPr>
          <a:xfrm>
            <a:off x="21793200" y="19278600"/>
            <a:ext cx="7315200" cy="3657600"/>
          </a:xfrm>
          <a:prstGeom prst="rect">
            <a:avLst/>
          </a:prstGeom>
        </p:spPr>
      </p:pic>
      <p:sp>
        <p:nvSpPr>
          <p:cNvPr id="270" name="Text Box 289"/>
          <p:cNvSpPr txBox="1">
            <a:spLocks noChangeArrowheads="1"/>
          </p:cNvSpPr>
          <p:nvPr/>
        </p:nvSpPr>
        <p:spPr bwMode="auto">
          <a:xfrm>
            <a:off x="10668000" y="10820400"/>
            <a:ext cx="10668000" cy="990600"/>
          </a:xfrm>
          <a:prstGeom prst="rect">
            <a:avLst/>
          </a:prstGeom>
          <a:noFill/>
          <a:ln w="57150" cmpd="thinThick">
            <a:noFill/>
            <a:miter lim="800000"/>
            <a:headEnd/>
            <a:tailEnd/>
          </a:ln>
        </p:spPr>
        <p:txBody>
          <a:bodyPr lIns="195064" tIns="182880" rIns="195064" bIns="182880"/>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b="1" dirty="0" smtClean="0">
                <a:solidFill>
                  <a:srgbClr val="333399"/>
                </a:solidFill>
                <a:latin typeface="+mn-lt"/>
                <a:cs typeface="Arial Black"/>
              </a:rPr>
              <a:t>Table</a:t>
            </a:r>
            <a:r>
              <a:rPr lang="en-US" b="1" dirty="0" smtClean="0">
                <a:solidFill>
                  <a:srgbClr val="333399"/>
                </a:solidFill>
                <a:latin typeface="+mn-lt"/>
                <a:cs typeface="Arial Black"/>
              </a:rPr>
              <a:t> 2:</a:t>
            </a:r>
            <a:r>
              <a:rPr lang="en-US" dirty="0" smtClean="0">
                <a:latin typeface="+mn-lt"/>
              </a:rPr>
              <a:t> Description of mice that were removed from our analysis, the reasoning behind their removal, and the total number of mice after each stage of filtering data. The original number includes all mice from 11 Janus experiments.</a:t>
            </a:r>
            <a:r>
              <a:rPr lang="en-US" dirty="0" smtClean="0">
                <a:latin typeface="+mn-lt"/>
              </a:rPr>
              <a:t> </a:t>
            </a:r>
            <a:endParaRPr lang="en-US" dirty="0" smtClean="0">
              <a:latin typeface="+mn-lt"/>
            </a:endParaRPr>
          </a:p>
          <a:p>
            <a:pPr algn="just"/>
            <a:endParaRPr lang="en-US" dirty="0">
              <a:solidFill>
                <a:srgbClr val="000000"/>
              </a:solidFill>
              <a:latin typeface="+mn-lt"/>
              <a:cs typeface="Arial Black"/>
            </a:endParaRPr>
          </a:p>
        </p:txBody>
      </p:sp>
      <p:sp>
        <p:nvSpPr>
          <p:cNvPr id="271" name="Text Box 289"/>
          <p:cNvSpPr txBox="1">
            <a:spLocks noChangeArrowheads="1"/>
          </p:cNvSpPr>
          <p:nvPr/>
        </p:nvSpPr>
        <p:spPr bwMode="auto">
          <a:xfrm>
            <a:off x="10668000" y="14097000"/>
            <a:ext cx="10668000" cy="685800"/>
          </a:xfrm>
          <a:prstGeom prst="rect">
            <a:avLst/>
          </a:prstGeom>
          <a:noFill/>
          <a:ln w="57150" cmpd="thinThick">
            <a:noFill/>
            <a:miter lim="800000"/>
            <a:headEnd/>
            <a:tailEnd/>
          </a:ln>
        </p:spPr>
        <p:txBody>
          <a:bodyPr lIns="195064" tIns="182880" rIns="195064" bIns="182880"/>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b="1" dirty="0" smtClean="0">
                <a:solidFill>
                  <a:srgbClr val="333399"/>
                </a:solidFill>
                <a:latin typeface="+mn-lt"/>
                <a:cs typeface="Arial Black"/>
              </a:rPr>
              <a:t>Table</a:t>
            </a:r>
            <a:r>
              <a:rPr lang="en-US" b="1" dirty="0" smtClean="0">
                <a:solidFill>
                  <a:srgbClr val="333399"/>
                </a:solidFill>
                <a:latin typeface="+mn-lt"/>
                <a:cs typeface="Arial Black"/>
              </a:rPr>
              <a:t> 3:</a:t>
            </a:r>
            <a:r>
              <a:rPr lang="en-US" dirty="0" smtClean="0">
                <a:solidFill>
                  <a:srgbClr val="333399"/>
                </a:solidFill>
                <a:latin typeface="+mn-lt"/>
              </a:rPr>
              <a:t> </a:t>
            </a:r>
            <a:r>
              <a:rPr lang="en-US" dirty="0" smtClean="0">
                <a:latin typeface="+mn-lt"/>
              </a:rPr>
              <a:t>Description of mice that were censored and the total number of mice in each category.</a:t>
            </a:r>
            <a:endParaRPr lang="en-US" dirty="0">
              <a:solidFill>
                <a:srgbClr val="000000"/>
              </a:solidFill>
              <a:latin typeface="+mn-lt"/>
              <a:cs typeface="Arial Black"/>
            </a:endParaRPr>
          </a:p>
        </p:txBody>
      </p:sp>
      <p:sp>
        <p:nvSpPr>
          <p:cNvPr id="272" name="Text Box 5"/>
          <p:cNvSpPr txBox="1">
            <a:spLocks noChangeArrowheads="1"/>
          </p:cNvSpPr>
          <p:nvPr/>
        </p:nvSpPr>
        <p:spPr bwMode="auto">
          <a:xfrm>
            <a:off x="10515600" y="14935200"/>
            <a:ext cx="9734352" cy="861774"/>
          </a:xfrm>
          <a:prstGeom prst="rect">
            <a:avLst/>
          </a:prstGeom>
          <a:noFill/>
          <a:ln w="9525">
            <a:noFill/>
            <a:miter lim="800000"/>
            <a:headEnd/>
            <a:tailEnd/>
          </a:ln>
        </p:spPr>
        <p:txBody>
          <a:bodyPr wrap="square" lIns="182880" tIns="182880" rIns="182880" bIns="182880">
            <a:prstTxWarp prst="textNoShape">
              <a:avLst/>
            </a:prstTxWarp>
            <a:spAutoFit/>
          </a:bodyPr>
          <a:lstStyle/>
          <a:p>
            <a:pPr algn="just" defTabSz="3047133" eaLnBrk="1" hangingPunct="1">
              <a:spcBef>
                <a:spcPct val="50000"/>
              </a:spcBef>
            </a:pPr>
            <a:r>
              <a:rPr lang="en-US" sz="3200" b="1" dirty="0" smtClean="0"/>
              <a:t>Controls analysis - experiment</a:t>
            </a:r>
          </a:p>
        </p:txBody>
      </p:sp>
      <p:sp>
        <p:nvSpPr>
          <p:cNvPr id="273" name="Text Box 289"/>
          <p:cNvSpPr txBox="1">
            <a:spLocks noChangeArrowheads="1"/>
          </p:cNvSpPr>
          <p:nvPr/>
        </p:nvSpPr>
        <p:spPr bwMode="auto">
          <a:xfrm>
            <a:off x="15011400" y="19888200"/>
            <a:ext cx="6477000" cy="3200400"/>
          </a:xfrm>
          <a:prstGeom prst="rect">
            <a:avLst/>
          </a:prstGeom>
          <a:noFill/>
          <a:ln w="57150" cmpd="thinThick">
            <a:noFill/>
            <a:miter lim="800000"/>
            <a:headEnd/>
            <a:tailEnd/>
          </a:ln>
        </p:spPr>
        <p:txBody>
          <a:bodyPr lIns="195064" tIns="182880" rIns="195064" bIns="182880"/>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b="1" dirty="0" smtClean="0">
                <a:solidFill>
                  <a:schemeClr val="accent2"/>
                </a:solidFill>
                <a:latin typeface="+mn-lt"/>
                <a:cs typeface="Arial Black"/>
              </a:rPr>
              <a:t>Figure</a:t>
            </a:r>
            <a:r>
              <a:rPr lang="en-US" b="1" dirty="0" smtClean="0">
                <a:solidFill>
                  <a:schemeClr val="accent2"/>
                </a:solidFill>
                <a:latin typeface="+mn-lt"/>
                <a:cs typeface="Arial Black"/>
              </a:rPr>
              <a:t> 2:</a:t>
            </a:r>
            <a:r>
              <a:rPr lang="en-US" dirty="0" smtClean="0">
                <a:latin typeface="+mn-lt"/>
              </a:rPr>
              <a:t> </a:t>
            </a:r>
            <a:r>
              <a:rPr lang="en-US" b="1" dirty="0" smtClean="0">
                <a:latin typeface="+mn-lt"/>
              </a:rPr>
              <a:t>(A</a:t>
            </a:r>
            <a:r>
              <a:rPr lang="en-US" b="1" dirty="0" smtClean="0">
                <a:latin typeface="+mn-lt"/>
              </a:rPr>
              <a:t>)</a:t>
            </a:r>
            <a:r>
              <a:rPr lang="en-US" dirty="0" smtClean="0">
                <a:latin typeface="+mn-lt"/>
              </a:rPr>
              <a:t> Survival curves using all data filtered above with a total dose of 0Gy. A Cox Proportional Hazard model was used with age as a time scale and stratified by sex and experiment. The overall model was significant due to sex, but individual experiments were not significantly different from one another. </a:t>
            </a:r>
            <a:r>
              <a:rPr lang="en-US" b="1" dirty="0" smtClean="0">
                <a:latin typeface="+mn-lt"/>
              </a:rPr>
              <a:t>(B)</a:t>
            </a:r>
            <a:r>
              <a:rPr lang="en-US" dirty="0" smtClean="0">
                <a:latin typeface="+mn-lt"/>
              </a:rPr>
              <a:t> Results from the </a:t>
            </a:r>
            <a:r>
              <a:rPr lang="en-US" dirty="0" err="1" smtClean="0">
                <a:latin typeface="+mn-lt"/>
              </a:rPr>
              <a:t>Schoenfeld</a:t>
            </a:r>
            <a:r>
              <a:rPr lang="en-US" dirty="0" smtClean="0">
                <a:latin typeface="+mn-lt"/>
              </a:rPr>
              <a:t> Residuals Test used to test for independence between residuals and time. No significance indicates that the proportional hazards assumption is supported. </a:t>
            </a:r>
            <a:r>
              <a:rPr lang="en-US" b="1" dirty="0" smtClean="0">
                <a:latin typeface="+mn-lt"/>
              </a:rPr>
              <a:t>(C)</a:t>
            </a:r>
            <a:r>
              <a:rPr lang="en-US" dirty="0" smtClean="0">
                <a:latin typeface="+mn-lt"/>
              </a:rPr>
              <a:t> Deviance residuals plotted for each point to test for influential observations.  </a:t>
            </a:r>
            <a:endParaRPr lang="en-US" dirty="0" smtClean="0">
              <a:latin typeface="+mn-lt"/>
            </a:endParaRPr>
          </a:p>
          <a:p>
            <a:pPr algn="just"/>
            <a:endParaRPr lang="en-US" dirty="0">
              <a:solidFill>
                <a:srgbClr val="000000"/>
              </a:solidFill>
              <a:latin typeface="+mn-lt"/>
              <a:cs typeface="Arial Black"/>
            </a:endParaRPr>
          </a:p>
        </p:txBody>
      </p:sp>
      <p:sp>
        <p:nvSpPr>
          <p:cNvPr id="274" name="TextBox 273"/>
          <p:cNvSpPr txBox="1"/>
          <p:nvPr/>
        </p:nvSpPr>
        <p:spPr>
          <a:xfrm>
            <a:off x="10744200" y="15773400"/>
            <a:ext cx="609600" cy="369332"/>
          </a:xfrm>
          <a:prstGeom prst="rect">
            <a:avLst/>
          </a:prstGeom>
          <a:noFill/>
        </p:spPr>
        <p:txBody>
          <a:bodyPr wrap="square" rtlCol="0">
            <a:spAutoFit/>
          </a:bodyPr>
          <a:lstStyle/>
          <a:p>
            <a:r>
              <a:rPr lang="en-US" b="1" dirty="0" smtClean="0"/>
              <a:t>A</a:t>
            </a:r>
            <a:endParaRPr lang="en-US" b="1" dirty="0"/>
          </a:p>
        </p:txBody>
      </p:sp>
      <p:sp>
        <p:nvSpPr>
          <p:cNvPr id="275" name="TextBox 274"/>
          <p:cNvSpPr txBox="1"/>
          <p:nvPr/>
        </p:nvSpPr>
        <p:spPr>
          <a:xfrm>
            <a:off x="18135600" y="15773400"/>
            <a:ext cx="609600" cy="369332"/>
          </a:xfrm>
          <a:prstGeom prst="rect">
            <a:avLst/>
          </a:prstGeom>
          <a:noFill/>
        </p:spPr>
        <p:txBody>
          <a:bodyPr wrap="square" rtlCol="0">
            <a:spAutoFit/>
          </a:bodyPr>
          <a:lstStyle/>
          <a:p>
            <a:r>
              <a:rPr lang="en-US" b="1" dirty="0" smtClean="0"/>
              <a:t>B</a:t>
            </a:r>
            <a:endParaRPr lang="en-US" b="1" dirty="0"/>
          </a:p>
        </p:txBody>
      </p:sp>
      <p:sp>
        <p:nvSpPr>
          <p:cNvPr id="276" name="TextBox 275"/>
          <p:cNvSpPr txBox="1"/>
          <p:nvPr/>
        </p:nvSpPr>
        <p:spPr>
          <a:xfrm>
            <a:off x="10744200" y="19735800"/>
            <a:ext cx="609600" cy="369332"/>
          </a:xfrm>
          <a:prstGeom prst="rect">
            <a:avLst/>
          </a:prstGeom>
          <a:noFill/>
        </p:spPr>
        <p:txBody>
          <a:bodyPr wrap="square" rtlCol="0">
            <a:spAutoFit/>
          </a:bodyPr>
          <a:lstStyle/>
          <a:p>
            <a:r>
              <a:rPr lang="en-US" b="1" dirty="0" smtClean="0"/>
              <a:t>C</a:t>
            </a:r>
            <a:endParaRPr lang="en-US" b="1" dirty="0"/>
          </a:p>
        </p:txBody>
      </p:sp>
      <p:sp>
        <p:nvSpPr>
          <p:cNvPr id="277" name="Text Box 289"/>
          <p:cNvSpPr txBox="1">
            <a:spLocks noChangeArrowheads="1"/>
          </p:cNvSpPr>
          <p:nvPr/>
        </p:nvSpPr>
        <p:spPr bwMode="auto">
          <a:xfrm>
            <a:off x="15011400" y="28575000"/>
            <a:ext cx="6477000" cy="3048000"/>
          </a:xfrm>
          <a:prstGeom prst="rect">
            <a:avLst/>
          </a:prstGeom>
          <a:noFill/>
          <a:ln w="57150" cmpd="thinThick">
            <a:noFill/>
            <a:miter lim="800000"/>
            <a:headEnd/>
            <a:tailEnd/>
          </a:ln>
        </p:spPr>
        <p:txBody>
          <a:bodyPr lIns="195064" tIns="182880" rIns="195064" bIns="182880"/>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b="1" dirty="0" smtClean="0">
                <a:solidFill>
                  <a:schemeClr val="accent2"/>
                </a:solidFill>
                <a:cs typeface="Arial Black"/>
              </a:rPr>
              <a:t>Figure</a:t>
            </a:r>
            <a:r>
              <a:rPr lang="en-US" b="1" dirty="0" smtClean="0">
                <a:solidFill>
                  <a:schemeClr val="accent2"/>
                </a:solidFill>
                <a:cs typeface="Arial Black"/>
              </a:rPr>
              <a:t> 3:</a:t>
            </a:r>
            <a:r>
              <a:rPr lang="en-US" dirty="0" smtClean="0"/>
              <a:t> </a:t>
            </a:r>
            <a:r>
              <a:rPr lang="en-US" b="1" dirty="0" smtClean="0"/>
              <a:t>(A)</a:t>
            </a:r>
            <a:r>
              <a:rPr lang="en-US" dirty="0" smtClean="0"/>
              <a:t> Survival curves using all data filtered above with a total dose of 0Gy. A Cox Proportional Hazard model was used with age as a time scale and stratified by sex and</a:t>
            </a:r>
            <a:r>
              <a:rPr lang="en-US" dirty="0" smtClean="0"/>
              <a:t> fractions. </a:t>
            </a:r>
            <a:r>
              <a:rPr lang="en-US" dirty="0" smtClean="0"/>
              <a:t>The overall model was significant due to sex, but individual</a:t>
            </a:r>
            <a:r>
              <a:rPr lang="en-US" dirty="0" smtClean="0"/>
              <a:t> fractions </a:t>
            </a:r>
            <a:r>
              <a:rPr lang="en-US" dirty="0" smtClean="0"/>
              <a:t>were not significantly different from one another. </a:t>
            </a:r>
            <a:r>
              <a:rPr lang="en-US" b="1" dirty="0" smtClean="0"/>
              <a:t>(B)</a:t>
            </a:r>
            <a:r>
              <a:rPr lang="en-US" dirty="0" smtClean="0"/>
              <a:t> Results from the </a:t>
            </a:r>
            <a:r>
              <a:rPr lang="en-US" dirty="0" err="1" smtClean="0"/>
              <a:t>Schoenfeld</a:t>
            </a:r>
            <a:r>
              <a:rPr lang="en-US" dirty="0" smtClean="0"/>
              <a:t> Residuals Test used to test for independence between residuals and time. No significance indicates that the proportional hazards assumption is supported. </a:t>
            </a:r>
            <a:r>
              <a:rPr lang="en-US" b="1" dirty="0" smtClean="0"/>
              <a:t>(C)</a:t>
            </a:r>
            <a:r>
              <a:rPr lang="en-US" dirty="0" smtClean="0"/>
              <a:t> Deviance residuals plotted for each point to test for influential observations.  </a:t>
            </a:r>
          </a:p>
          <a:p>
            <a:pPr algn="just"/>
            <a:r>
              <a:rPr lang="en-US" dirty="0" smtClean="0">
                <a:latin typeface="+mn-lt"/>
              </a:rPr>
              <a:t> </a:t>
            </a:r>
            <a:r>
              <a:rPr lang="en-US" dirty="0" smtClean="0">
                <a:latin typeface="+mn-lt"/>
              </a:rPr>
              <a:t> </a:t>
            </a:r>
            <a:endParaRPr lang="en-US" dirty="0" smtClean="0">
              <a:latin typeface="+mn-lt"/>
            </a:endParaRPr>
          </a:p>
          <a:p>
            <a:pPr algn="just"/>
            <a:endParaRPr lang="en-US" dirty="0">
              <a:solidFill>
                <a:srgbClr val="000000"/>
              </a:solidFill>
              <a:latin typeface="+mn-lt"/>
              <a:cs typeface="Arial Black"/>
            </a:endParaRPr>
          </a:p>
        </p:txBody>
      </p:sp>
      <p:sp>
        <p:nvSpPr>
          <p:cNvPr id="278" name="Rectangle 160"/>
          <p:cNvSpPr>
            <a:spLocks noChangeArrowheads="1"/>
          </p:cNvSpPr>
          <p:nvPr/>
        </p:nvSpPr>
        <p:spPr bwMode="auto">
          <a:xfrm>
            <a:off x="10515600" y="23469600"/>
            <a:ext cx="10972800" cy="8305800"/>
          </a:xfrm>
          <a:prstGeom prst="rect">
            <a:avLst/>
          </a:prstGeom>
          <a:noFill/>
          <a:ln w="9525">
            <a:solidFill>
              <a:schemeClr val="accent2"/>
            </a:solidFill>
            <a:round/>
            <a:headEnd/>
            <a:tailEnd/>
          </a:ln>
        </p:spPr>
        <p:txBody>
          <a:bodyPr lIns="66659" tIns="33329" rIns="66659" bIns="33329">
            <a:prstTxWarp prst="textNoShape">
              <a:avLst/>
            </a:prstTxWarp>
          </a:bodyPr>
          <a:lstStyle/>
          <a:p>
            <a:endParaRPr lang="en-US"/>
          </a:p>
        </p:txBody>
      </p:sp>
      <p:sp>
        <p:nvSpPr>
          <p:cNvPr id="279" name="Text Box 5"/>
          <p:cNvSpPr txBox="1">
            <a:spLocks noChangeArrowheads="1"/>
          </p:cNvSpPr>
          <p:nvPr/>
        </p:nvSpPr>
        <p:spPr bwMode="auto">
          <a:xfrm>
            <a:off x="10515600" y="23469600"/>
            <a:ext cx="9734352" cy="861774"/>
          </a:xfrm>
          <a:prstGeom prst="rect">
            <a:avLst/>
          </a:prstGeom>
          <a:noFill/>
          <a:ln w="9525">
            <a:noFill/>
            <a:miter lim="800000"/>
            <a:headEnd/>
            <a:tailEnd/>
          </a:ln>
        </p:spPr>
        <p:txBody>
          <a:bodyPr wrap="square" lIns="182880" tIns="182880" rIns="182880" bIns="182880">
            <a:prstTxWarp prst="textNoShape">
              <a:avLst/>
            </a:prstTxWarp>
            <a:spAutoFit/>
          </a:bodyPr>
          <a:lstStyle/>
          <a:p>
            <a:pPr algn="just" defTabSz="3047133" eaLnBrk="1" hangingPunct="1">
              <a:spcBef>
                <a:spcPct val="50000"/>
              </a:spcBef>
            </a:pPr>
            <a:r>
              <a:rPr lang="en-US" sz="3200" b="1" dirty="0" smtClean="0"/>
              <a:t>Controls analysis - fractions</a:t>
            </a:r>
          </a:p>
        </p:txBody>
      </p:sp>
      <p:sp>
        <p:nvSpPr>
          <p:cNvPr id="280" name="TextBox 279"/>
          <p:cNvSpPr txBox="1"/>
          <p:nvPr/>
        </p:nvSpPr>
        <p:spPr>
          <a:xfrm>
            <a:off x="10896600" y="24319468"/>
            <a:ext cx="609600" cy="369332"/>
          </a:xfrm>
          <a:prstGeom prst="rect">
            <a:avLst/>
          </a:prstGeom>
          <a:noFill/>
        </p:spPr>
        <p:txBody>
          <a:bodyPr wrap="square" rtlCol="0">
            <a:spAutoFit/>
          </a:bodyPr>
          <a:lstStyle/>
          <a:p>
            <a:r>
              <a:rPr lang="en-US" b="1" dirty="0" smtClean="0"/>
              <a:t>A</a:t>
            </a:r>
            <a:endParaRPr lang="en-US" b="1" dirty="0"/>
          </a:p>
        </p:txBody>
      </p:sp>
      <p:sp>
        <p:nvSpPr>
          <p:cNvPr id="281" name="TextBox 280"/>
          <p:cNvSpPr txBox="1"/>
          <p:nvPr/>
        </p:nvSpPr>
        <p:spPr>
          <a:xfrm>
            <a:off x="18135600" y="24307800"/>
            <a:ext cx="609600" cy="369332"/>
          </a:xfrm>
          <a:prstGeom prst="rect">
            <a:avLst/>
          </a:prstGeom>
          <a:noFill/>
        </p:spPr>
        <p:txBody>
          <a:bodyPr wrap="square" rtlCol="0">
            <a:spAutoFit/>
          </a:bodyPr>
          <a:lstStyle/>
          <a:p>
            <a:r>
              <a:rPr lang="en-US" b="1" dirty="0" smtClean="0"/>
              <a:t>B</a:t>
            </a:r>
            <a:endParaRPr lang="en-US" b="1" dirty="0"/>
          </a:p>
        </p:txBody>
      </p:sp>
      <p:sp>
        <p:nvSpPr>
          <p:cNvPr id="282" name="TextBox 281"/>
          <p:cNvSpPr txBox="1"/>
          <p:nvPr/>
        </p:nvSpPr>
        <p:spPr>
          <a:xfrm>
            <a:off x="10744200" y="28270200"/>
            <a:ext cx="609600" cy="369332"/>
          </a:xfrm>
          <a:prstGeom prst="rect">
            <a:avLst/>
          </a:prstGeom>
          <a:noFill/>
        </p:spPr>
        <p:txBody>
          <a:bodyPr wrap="square" rtlCol="0">
            <a:spAutoFit/>
          </a:bodyPr>
          <a:lstStyle/>
          <a:p>
            <a:r>
              <a:rPr lang="en-US" b="1" dirty="0" smtClean="0"/>
              <a:t>C</a:t>
            </a:r>
            <a:endParaRPr lang="en-US" b="1" dirty="0"/>
          </a:p>
        </p:txBody>
      </p:sp>
      <p:sp>
        <p:nvSpPr>
          <p:cNvPr id="283" name="Text Box 5"/>
          <p:cNvSpPr txBox="1">
            <a:spLocks noChangeArrowheads="1"/>
          </p:cNvSpPr>
          <p:nvPr/>
        </p:nvSpPr>
        <p:spPr bwMode="auto">
          <a:xfrm>
            <a:off x="21640800" y="4953000"/>
            <a:ext cx="9734352" cy="861774"/>
          </a:xfrm>
          <a:prstGeom prst="rect">
            <a:avLst/>
          </a:prstGeom>
          <a:noFill/>
          <a:ln w="9525">
            <a:noFill/>
            <a:miter lim="800000"/>
            <a:headEnd/>
            <a:tailEnd/>
          </a:ln>
        </p:spPr>
        <p:txBody>
          <a:bodyPr wrap="square" lIns="182880" tIns="182880" rIns="182880" bIns="182880">
            <a:prstTxWarp prst="textNoShape">
              <a:avLst/>
            </a:prstTxWarp>
            <a:spAutoFit/>
          </a:bodyPr>
          <a:lstStyle/>
          <a:p>
            <a:pPr algn="just" defTabSz="3047133" eaLnBrk="1" hangingPunct="1">
              <a:spcBef>
                <a:spcPct val="50000"/>
              </a:spcBef>
            </a:pPr>
            <a:r>
              <a:rPr lang="en-US" sz="3200" b="1" dirty="0" smtClean="0"/>
              <a:t>Descriptive analysis</a:t>
            </a:r>
          </a:p>
        </p:txBody>
      </p:sp>
      <p:sp>
        <p:nvSpPr>
          <p:cNvPr id="284" name="Text Box 289"/>
          <p:cNvSpPr txBox="1">
            <a:spLocks noChangeArrowheads="1"/>
          </p:cNvSpPr>
          <p:nvPr/>
        </p:nvSpPr>
        <p:spPr bwMode="auto">
          <a:xfrm>
            <a:off x="21717000" y="9067800"/>
            <a:ext cx="10058400" cy="1295400"/>
          </a:xfrm>
          <a:prstGeom prst="rect">
            <a:avLst/>
          </a:prstGeom>
          <a:noFill/>
          <a:ln w="57150" cmpd="thinThick">
            <a:noFill/>
            <a:miter lim="800000"/>
            <a:headEnd/>
            <a:tailEnd/>
          </a:ln>
        </p:spPr>
        <p:txBody>
          <a:bodyPr lIns="195064" tIns="182880" rIns="195064" bIns="182880"/>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b="1" dirty="0" smtClean="0">
                <a:solidFill>
                  <a:srgbClr val="333399"/>
                </a:solidFill>
                <a:latin typeface="+mn-lt"/>
                <a:cs typeface="Arial Black"/>
              </a:rPr>
              <a:t>Figure</a:t>
            </a:r>
            <a:r>
              <a:rPr lang="en-US" b="1" dirty="0" smtClean="0">
                <a:solidFill>
                  <a:srgbClr val="333399"/>
                </a:solidFill>
                <a:latin typeface="+mn-lt"/>
                <a:cs typeface="Arial Black"/>
              </a:rPr>
              <a:t> 4</a:t>
            </a:r>
            <a:r>
              <a:rPr lang="en-US" dirty="0" smtClean="0">
                <a:solidFill>
                  <a:srgbClr val="333399"/>
                </a:solidFill>
                <a:latin typeface="+mn-lt"/>
                <a:cs typeface="Arial Black"/>
              </a:rPr>
              <a:t>: </a:t>
            </a:r>
            <a:r>
              <a:rPr lang="en-US" b="1" dirty="0" smtClean="0">
                <a:solidFill>
                  <a:srgbClr val="000000"/>
                </a:solidFill>
                <a:latin typeface="+mn-lt"/>
                <a:cs typeface="Arial Black"/>
              </a:rPr>
              <a:t>(A) </a:t>
            </a:r>
            <a:r>
              <a:rPr lang="en-US" dirty="0" smtClean="0">
                <a:solidFill>
                  <a:srgbClr val="000000"/>
                </a:solidFill>
                <a:latin typeface="+mn-lt"/>
                <a:cs typeface="Arial Black"/>
              </a:rPr>
              <a:t>Pie chart representing the causes of death due to lymphoma, tumors, non-tumors or cause of death unknown (CDU). </a:t>
            </a:r>
            <a:r>
              <a:rPr lang="en-US" b="1" dirty="0" smtClean="0">
                <a:solidFill>
                  <a:srgbClr val="000000"/>
                </a:solidFill>
                <a:latin typeface="+mn-lt"/>
                <a:cs typeface="Arial Black"/>
              </a:rPr>
              <a:t>(B)</a:t>
            </a:r>
            <a:r>
              <a:rPr lang="en-US" dirty="0" smtClean="0">
                <a:solidFill>
                  <a:srgbClr val="000000"/>
                </a:solidFill>
                <a:latin typeface="+mn-lt"/>
                <a:cs typeface="Arial Black"/>
              </a:rPr>
              <a:t> Age at death plotted against the four main causes of death and separated out by irradiation treatment condition. Censored mice were excluded from this graph.</a:t>
            </a:r>
            <a:endParaRPr lang="en-US" dirty="0" smtClean="0">
              <a:solidFill>
                <a:srgbClr val="000000"/>
              </a:solidFill>
              <a:latin typeface="+mn-lt"/>
              <a:cs typeface="Arial Black"/>
            </a:endParaRPr>
          </a:p>
          <a:p>
            <a:pPr algn="just"/>
            <a:endParaRPr lang="en-US" dirty="0" smtClean="0">
              <a:solidFill>
                <a:srgbClr val="000000"/>
              </a:solidFill>
              <a:latin typeface="+mn-lt"/>
              <a:cs typeface="Arial Black"/>
            </a:endParaRPr>
          </a:p>
          <a:p>
            <a:pPr algn="just"/>
            <a:endParaRPr lang="en-US" dirty="0">
              <a:latin typeface="Arial Black"/>
              <a:cs typeface="Arial Black"/>
            </a:endParaRPr>
          </a:p>
        </p:txBody>
      </p:sp>
      <p:sp>
        <p:nvSpPr>
          <p:cNvPr id="285" name="Text Box 5"/>
          <p:cNvSpPr txBox="1">
            <a:spLocks noChangeArrowheads="1"/>
          </p:cNvSpPr>
          <p:nvPr/>
        </p:nvSpPr>
        <p:spPr bwMode="auto">
          <a:xfrm>
            <a:off x="21640800" y="27127200"/>
            <a:ext cx="9734352" cy="861774"/>
          </a:xfrm>
          <a:prstGeom prst="rect">
            <a:avLst/>
          </a:prstGeom>
          <a:noFill/>
          <a:ln w="9525">
            <a:noFill/>
            <a:miter lim="800000"/>
            <a:headEnd/>
            <a:tailEnd/>
          </a:ln>
        </p:spPr>
        <p:txBody>
          <a:bodyPr wrap="square" lIns="182880" tIns="182880" rIns="182880" bIns="182880">
            <a:prstTxWarp prst="textNoShape">
              <a:avLst/>
            </a:prstTxWarp>
            <a:spAutoFit/>
          </a:bodyPr>
          <a:lstStyle/>
          <a:p>
            <a:pPr algn="just" defTabSz="3047133" eaLnBrk="1" hangingPunct="1">
              <a:spcBef>
                <a:spcPct val="50000"/>
              </a:spcBef>
            </a:pPr>
            <a:r>
              <a:rPr lang="en-US" sz="3200" b="1" dirty="0" smtClean="0"/>
              <a:t>Acknowledgments</a:t>
            </a:r>
          </a:p>
        </p:txBody>
      </p:sp>
      <p:sp>
        <p:nvSpPr>
          <p:cNvPr id="286" name="Text Box 5"/>
          <p:cNvSpPr txBox="1">
            <a:spLocks noChangeArrowheads="1"/>
          </p:cNvSpPr>
          <p:nvPr/>
        </p:nvSpPr>
        <p:spPr bwMode="auto">
          <a:xfrm>
            <a:off x="21640800" y="23241000"/>
            <a:ext cx="9734352" cy="861774"/>
          </a:xfrm>
          <a:prstGeom prst="rect">
            <a:avLst/>
          </a:prstGeom>
          <a:noFill/>
          <a:ln w="9525">
            <a:noFill/>
            <a:miter lim="800000"/>
            <a:headEnd/>
            <a:tailEnd/>
          </a:ln>
        </p:spPr>
        <p:txBody>
          <a:bodyPr wrap="square" lIns="182880" tIns="182880" rIns="182880" bIns="182880">
            <a:prstTxWarp prst="textNoShape">
              <a:avLst/>
            </a:prstTxWarp>
            <a:spAutoFit/>
          </a:bodyPr>
          <a:lstStyle/>
          <a:p>
            <a:pPr algn="just" defTabSz="3047133" eaLnBrk="1" hangingPunct="1">
              <a:spcBef>
                <a:spcPct val="50000"/>
              </a:spcBef>
            </a:pPr>
            <a:r>
              <a:rPr lang="en-US" sz="3200" b="1" dirty="0" smtClean="0"/>
              <a:t>Conclusions and futures directions</a:t>
            </a:r>
          </a:p>
        </p:txBody>
      </p:sp>
      <p:sp>
        <p:nvSpPr>
          <p:cNvPr id="287" name="Text Box 5"/>
          <p:cNvSpPr txBox="1">
            <a:spLocks noChangeArrowheads="1"/>
          </p:cNvSpPr>
          <p:nvPr/>
        </p:nvSpPr>
        <p:spPr bwMode="auto">
          <a:xfrm>
            <a:off x="21640800" y="10720626"/>
            <a:ext cx="9734352" cy="861774"/>
          </a:xfrm>
          <a:prstGeom prst="rect">
            <a:avLst/>
          </a:prstGeom>
          <a:noFill/>
          <a:ln w="9525">
            <a:noFill/>
            <a:miter lim="800000"/>
            <a:headEnd/>
            <a:tailEnd/>
          </a:ln>
        </p:spPr>
        <p:txBody>
          <a:bodyPr wrap="square" lIns="182880" tIns="182880" rIns="182880" bIns="182880">
            <a:prstTxWarp prst="textNoShape">
              <a:avLst/>
            </a:prstTxWarp>
            <a:spAutoFit/>
          </a:bodyPr>
          <a:lstStyle/>
          <a:p>
            <a:pPr algn="just" defTabSz="3047133" eaLnBrk="1" hangingPunct="1">
              <a:spcBef>
                <a:spcPct val="50000"/>
              </a:spcBef>
            </a:pPr>
            <a:r>
              <a:rPr lang="en-US" sz="3200" b="1" dirty="0" smtClean="0"/>
              <a:t>Preliminary dose rate </a:t>
            </a:r>
            <a:r>
              <a:rPr lang="en-US" sz="3200" b="1" dirty="0" smtClean="0"/>
              <a:t>and fractionation</a:t>
            </a:r>
            <a:r>
              <a:rPr lang="en-US" sz="3200" b="1" dirty="0" smtClean="0"/>
              <a:t> </a:t>
            </a:r>
            <a:r>
              <a:rPr lang="en-US" sz="3200" b="1" dirty="0" smtClean="0"/>
              <a:t>a</a:t>
            </a:r>
            <a:r>
              <a:rPr lang="en-US" sz="3200" b="1" dirty="0" smtClean="0"/>
              <a:t>nalysis</a:t>
            </a:r>
          </a:p>
        </p:txBody>
      </p:sp>
      <p:graphicFrame>
        <p:nvGraphicFramePr>
          <p:cNvPr id="288" name="Table 287"/>
          <p:cNvGraphicFramePr>
            <a:graphicFrameLocks noGrp="1"/>
          </p:cNvGraphicFramePr>
          <p:nvPr/>
        </p:nvGraphicFramePr>
        <p:xfrm>
          <a:off x="29108400" y="12532201"/>
          <a:ext cx="2514600" cy="2098199"/>
        </p:xfrm>
        <a:graphic>
          <a:graphicData uri="http://schemas.openxmlformats.org/drawingml/2006/table">
            <a:tbl>
              <a:tblPr firstRow="1" bandRow="1">
                <a:tableStyleId>{2D5ABB26-0587-4C30-8999-92F81FD0307C}</a:tableStyleId>
              </a:tblPr>
              <a:tblGrid>
                <a:gridCol w="1600200"/>
                <a:gridCol w="914400"/>
              </a:tblGrid>
              <a:tr h="421799">
                <a:tc>
                  <a:txBody>
                    <a:bodyPr/>
                    <a:lstStyle/>
                    <a:p>
                      <a:r>
                        <a:rPr lang="en-US" sz="1600" dirty="0" smtClean="0"/>
                        <a:t>Factor</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smtClean="0"/>
                        <a:t>P-value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743">
                <a:tc>
                  <a:txBody>
                    <a:bodyPr/>
                    <a:lstStyle/>
                    <a:p>
                      <a:r>
                        <a:rPr lang="en-US" sz="1600" dirty="0" err="1" smtClean="0"/>
                        <a:t>sexM</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0.361</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Dose-rate</a:t>
                      </a:r>
                      <a:r>
                        <a:rPr lang="en-US" sz="1600" baseline="0" dirty="0" smtClean="0"/>
                        <a:t> 88.8</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0.676</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Dose-rate 222</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0.870</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Dose-rate 408</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c>
                  <a:txBody>
                    <a:bodyPr/>
                    <a:lstStyle/>
                    <a:p>
                      <a:r>
                        <a:rPr lang="en-US" sz="1600" dirty="0" smtClean="0"/>
                        <a:t>0.865</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3175" cap="flat" cmpd="sng" algn="ctr">
                      <a:solidFill>
                        <a:srgbClr val="808080">
                          <a:lumMod val="40000"/>
                          <a:lumOff val="60000"/>
                        </a:srgbClr>
                      </a:solidFill>
                      <a:prstDash val="solid"/>
                      <a:round/>
                      <a:headEnd type="none" w="med" len="med"/>
                      <a:tailEnd type="none" w="med" len="med"/>
                    </a:lnB>
                  </a:tcPr>
                </a:tc>
              </a:tr>
              <a:tr h="320743">
                <a:tc>
                  <a:txBody>
                    <a:bodyPr/>
                    <a:lstStyle/>
                    <a:p>
                      <a:r>
                        <a:rPr lang="en-US" sz="1600" dirty="0" smtClean="0"/>
                        <a:t>Global</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smtClean="0"/>
                        <a:t>0.898</a:t>
                      </a:r>
                      <a:endParaRPr lang="en-US"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808080">
                          <a:lumMod val="40000"/>
                          <a:lumOff val="60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89" name="TextBox 288"/>
          <p:cNvSpPr txBox="1"/>
          <p:nvPr/>
        </p:nvSpPr>
        <p:spPr>
          <a:xfrm>
            <a:off x="21793200" y="11582400"/>
            <a:ext cx="609600" cy="369332"/>
          </a:xfrm>
          <a:prstGeom prst="rect">
            <a:avLst/>
          </a:prstGeom>
          <a:noFill/>
        </p:spPr>
        <p:txBody>
          <a:bodyPr wrap="square" rtlCol="0">
            <a:spAutoFit/>
          </a:bodyPr>
          <a:lstStyle/>
          <a:p>
            <a:r>
              <a:rPr lang="en-US" b="1" dirty="0" smtClean="0"/>
              <a:t>A</a:t>
            </a:r>
            <a:endParaRPr lang="en-US" b="1" dirty="0"/>
          </a:p>
        </p:txBody>
      </p:sp>
      <p:sp>
        <p:nvSpPr>
          <p:cNvPr id="290" name="TextBox 289"/>
          <p:cNvSpPr txBox="1"/>
          <p:nvPr/>
        </p:nvSpPr>
        <p:spPr>
          <a:xfrm>
            <a:off x="28803600" y="11582400"/>
            <a:ext cx="609600" cy="369332"/>
          </a:xfrm>
          <a:prstGeom prst="rect">
            <a:avLst/>
          </a:prstGeom>
          <a:noFill/>
        </p:spPr>
        <p:txBody>
          <a:bodyPr wrap="square" rtlCol="0">
            <a:spAutoFit/>
          </a:bodyPr>
          <a:lstStyle/>
          <a:p>
            <a:r>
              <a:rPr lang="en-US" b="1" dirty="0" smtClean="0"/>
              <a:t>B</a:t>
            </a:r>
            <a:endParaRPr lang="en-US" b="1" dirty="0"/>
          </a:p>
        </p:txBody>
      </p:sp>
      <p:sp>
        <p:nvSpPr>
          <p:cNvPr id="291" name="TextBox 290"/>
          <p:cNvSpPr txBox="1"/>
          <p:nvPr/>
        </p:nvSpPr>
        <p:spPr>
          <a:xfrm>
            <a:off x="21793200" y="5791200"/>
            <a:ext cx="609600" cy="369332"/>
          </a:xfrm>
          <a:prstGeom prst="rect">
            <a:avLst/>
          </a:prstGeom>
          <a:noFill/>
        </p:spPr>
        <p:txBody>
          <a:bodyPr wrap="square" rtlCol="0">
            <a:spAutoFit/>
          </a:bodyPr>
          <a:lstStyle/>
          <a:p>
            <a:r>
              <a:rPr lang="en-US" b="1" dirty="0" smtClean="0"/>
              <a:t>A</a:t>
            </a:r>
            <a:endParaRPr lang="en-US" b="1" dirty="0"/>
          </a:p>
        </p:txBody>
      </p:sp>
      <p:sp>
        <p:nvSpPr>
          <p:cNvPr id="292" name="TextBox 291"/>
          <p:cNvSpPr txBox="1"/>
          <p:nvPr/>
        </p:nvSpPr>
        <p:spPr>
          <a:xfrm>
            <a:off x="25298400" y="5791200"/>
            <a:ext cx="609600" cy="369332"/>
          </a:xfrm>
          <a:prstGeom prst="rect">
            <a:avLst/>
          </a:prstGeom>
          <a:noFill/>
        </p:spPr>
        <p:txBody>
          <a:bodyPr wrap="square" rtlCol="0">
            <a:spAutoFit/>
          </a:bodyPr>
          <a:lstStyle/>
          <a:p>
            <a:r>
              <a:rPr lang="en-US" b="1" dirty="0" smtClean="0"/>
              <a:t>B</a:t>
            </a:r>
            <a:endParaRPr lang="en-US" b="1" dirty="0"/>
          </a:p>
        </p:txBody>
      </p:sp>
      <p:sp>
        <p:nvSpPr>
          <p:cNvPr id="293" name="TextBox 292"/>
          <p:cNvSpPr txBox="1"/>
          <p:nvPr/>
        </p:nvSpPr>
        <p:spPr>
          <a:xfrm>
            <a:off x="21793200" y="15544800"/>
            <a:ext cx="609600" cy="369332"/>
          </a:xfrm>
          <a:prstGeom prst="rect">
            <a:avLst/>
          </a:prstGeom>
          <a:noFill/>
        </p:spPr>
        <p:txBody>
          <a:bodyPr wrap="square" rtlCol="0">
            <a:spAutoFit/>
          </a:bodyPr>
          <a:lstStyle/>
          <a:p>
            <a:r>
              <a:rPr lang="en-US" b="1" dirty="0" smtClean="0"/>
              <a:t>C</a:t>
            </a:r>
            <a:endParaRPr lang="en-US" b="1" dirty="0"/>
          </a:p>
        </p:txBody>
      </p:sp>
      <p:sp>
        <p:nvSpPr>
          <p:cNvPr id="294" name="TextBox 293"/>
          <p:cNvSpPr txBox="1"/>
          <p:nvPr/>
        </p:nvSpPr>
        <p:spPr>
          <a:xfrm>
            <a:off x="21793200" y="19050000"/>
            <a:ext cx="609600" cy="369332"/>
          </a:xfrm>
          <a:prstGeom prst="rect">
            <a:avLst/>
          </a:prstGeom>
          <a:noFill/>
        </p:spPr>
        <p:txBody>
          <a:bodyPr wrap="square" rtlCol="0">
            <a:spAutoFit/>
          </a:bodyPr>
          <a:lstStyle/>
          <a:p>
            <a:r>
              <a:rPr lang="en-US" b="1" dirty="0" smtClean="0"/>
              <a:t>D</a:t>
            </a:r>
            <a:endParaRPr lang="en-US" b="1" dirty="0"/>
          </a:p>
        </p:txBody>
      </p:sp>
      <p:sp>
        <p:nvSpPr>
          <p:cNvPr id="299" name="Text Box 289"/>
          <p:cNvSpPr txBox="1">
            <a:spLocks noChangeArrowheads="1"/>
          </p:cNvSpPr>
          <p:nvPr/>
        </p:nvSpPr>
        <p:spPr bwMode="auto">
          <a:xfrm>
            <a:off x="26136600" y="15544800"/>
            <a:ext cx="5562600" cy="4191000"/>
          </a:xfrm>
          <a:prstGeom prst="rect">
            <a:avLst/>
          </a:prstGeom>
          <a:noFill/>
          <a:ln w="57150" cmpd="thinThick">
            <a:noFill/>
            <a:miter lim="800000"/>
            <a:headEnd/>
            <a:tailEnd/>
          </a:ln>
        </p:spPr>
        <p:txBody>
          <a:bodyPr lIns="195064" tIns="97532" rIns="195064" bIns="195064"/>
          <a:lstStyle>
            <a:lvl1pPr eaLnBrk="0" hangingPunct="0">
              <a:defRPr>
                <a:solidFill>
                  <a:schemeClr val="tx1"/>
                </a:solidFill>
                <a:latin typeface="Arial" charset="0"/>
                <a:ea typeface="ＭＳ Ｐゴシック" charset="0"/>
                <a:cs typeface="Arial" charset="0"/>
              </a:defRPr>
            </a:lvl1pPr>
            <a:lvl2pPr marL="569913" indent="-188913"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just"/>
            <a:r>
              <a:rPr lang="en-US" b="1" dirty="0" smtClean="0">
                <a:solidFill>
                  <a:schemeClr val="accent2"/>
                </a:solidFill>
                <a:latin typeface="+mn-lt"/>
                <a:cs typeface="Arial Black"/>
              </a:rPr>
              <a:t>Figure</a:t>
            </a:r>
            <a:r>
              <a:rPr lang="en-US" b="1" dirty="0" smtClean="0">
                <a:solidFill>
                  <a:schemeClr val="accent2"/>
                </a:solidFill>
                <a:latin typeface="+mn-lt"/>
                <a:cs typeface="Arial Black"/>
              </a:rPr>
              <a:t> 5:</a:t>
            </a:r>
            <a:r>
              <a:rPr lang="en-US" dirty="0" smtClean="0">
                <a:latin typeface="+mn-lt"/>
              </a:rPr>
              <a:t> </a:t>
            </a:r>
            <a:r>
              <a:rPr lang="en-US" b="1" dirty="0" smtClean="0">
                <a:latin typeface="+mn-lt"/>
              </a:rPr>
              <a:t>(A</a:t>
            </a:r>
            <a:r>
              <a:rPr lang="en-US" b="1" dirty="0" smtClean="0">
                <a:latin typeface="+mn-lt"/>
              </a:rPr>
              <a:t>)</a:t>
            </a:r>
            <a:r>
              <a:rPr lang="en-US" dirty="0" smtClean="0">
                <a:latin typeface="+mn-lt"/>
              </a:rPr>
              <a:t> Survival curves using data only from experiment 8. Mice were treated </a:t>
            </a:r>
            <a:r>
              <a:rPr lang="en-US" dirty="0" smtClean="0">
                <a:latin typeface="+mn-lt"/>
              </a:rPr>
              <a:t>weekly at the dose rate listed until death</a:t>
            </a:r>
            <a:r>
              <a:rPr lang="en-US" dirty="0" smtClean="0">
                <a:latin typeface="+mn-lt"/>
              </a:rPr>
              <a:t>. A Cox Proportional Hazard model was used with age as a time scale and stratified by sex and dose rate. The overall model and changes in dose rate were significant, while sex was not significant. Compared to a dose rate of 0 </a:t>
            </a:r>
            <a:r>
              <a:rPr lang="en-US" dirty="0" err="1" smtClean="0">
                <a:latin typeface="+mn-lt"/>
              </a:rPr>
              <a:t>mGy</a:t>
            </a:r>
            <a:r>
              <a:rPr lang="en-US" dirty="0" smtClean="0">
                <a:latin typeface="+mn-lt"/>
              </a:rPr>
              <a:t>/hr, the hazard rates increased by 31%, 62%, and 85% for 88.8, 222, and 408 </a:t>
            </a:r>
            <a:r>
              <a:rPr lang="en-US" dirty="0" err="1" smtClean="0">
                <a:latin typeface="+mn-lt"/>
              </a:rPr>
              <a:t>mGy</a:t>
            </a:r>
            <a:r>
              <a:rPr lang="en-US" dirty="0" smtClean="0">
                <a:latin typeface="+mn-lt"/>
              </a:rPr>
              <a:t>/hr, respectively. </a:t>
            </a:r>
            <a:r>
              <a:rPr lang="en-US" b="1" dirty="0" smtClean="0">
                <a:latin typeface="+mn-lt"/>
              </a:rPr>
              <a:t>(B)</a:t>
            </a:r>
            <a:r>
              <a:rPr lang="en-US" dirty="0" smtClean="0">
                <a:latin typeface="+mn-lt"/>
              </a:rPr>
              <a:t> Results from the </a:t>
            </a:r>
            <a:r>
              <a:rPr lang="en-US" dirty="0" err="1" smtClean="0">
                <a:latin typeface="+mn-lt"/>
              </a:rPr>
              <a:t>Schoenfeld</a:t>
            </a:r>
            <a:r>
              <a:rPr lang="en-US" dirty="0" smtClean="0">
                <a:latin typeface="+mn-lt"/>
              </a:rPr>
              <a:t> Residuals Test used to test for independence between residuals and time. </a:t>
            </a:r>
            <a:r>
              <a:rPr lang="en-US" b="1" dirty="0" smtClean="0">
                <a:latin typeface="+mn-lt"/>
              </a:rPr>
              <a:t>(C)</a:t>
            </a:r>
            <a:r>
              <a:rPr lang="en-US" dirty="0" smtClean="0">
                <a:latin typeface="+mn-lt"/>
              </a:rPr>
              <a:t> Deviance </a:t>
            </a:r>
            <a:r>
              <a:rPr lang="en-US" dirty="0" smtClean="0"/>
              <a:t>residuals plotted for each point to test for</a:t>
            </a:r>
            <a:r>
              <a:rPr lang="en-US" dirty="0" smtClean="0"/>
              <a:t> </a:t>
            </a:r>
          </a:p>
          <a:p>
            <a:pPr algn="just"/>
            <a:endParaRPr lang="en-US" dirty="0" smtClean="0">
              <a:latin typeface="+mn-lt"/>
            </a:endParaRPr>
          </a:p>
          <a:p>
            <a:pPr algn="just"/>
            <a:endParaRPr lang="en-US" dirty="0" smtClean="0">
              <a:latin typeface="+mn-lt"/>
            </a:endParaRPr>
          </a:p>
          <a:p>
            <a:pPr algn="just"/>
            <a:endParaRPr lang="en-US" dirty="0">
              <a:solidFill>
                <a:srgbClr val="000000"/>
              </a:solidFill>
              <a:latin typeface="+mn-lt"/>
              <a:cs typeface="Arial Black"/>
            </a:endParaRPr>
          </a:p>
        </p:txBody>
      </p:sp>
      <p:sp>
        <p:nvSpPr>
          <p:cNvPr id="301" name="TextBox 300"/>
          <p:cNvSpPr txBox="1"/>
          <p:nvPr/>
        </p:nvSpPr>
        <p:spPr>
          <a:xfrm>
            <a:off x="29184600" y="19126200"/>
            <a:ext cx="2514600" cy="3462487"/>
          </a:xfrm>
          <a:prstGeom prst="rect">
            <a:avLst/>
          </a:prstGeom>
          <a:noFill/>
        </p:spPr>
        <p:txBody>
          <a:bodyPr wrap="square" lIns="182880" tIns="91440" rIns="182880" rtlCol="0">
            <a:spAutoFit/>
          </a:bodyPr>
          <a:lstStyle/>
          <a:p>
            <a:pPr algn="just"/>
            <a:r>
              <a:rPr lang="en-US" dirty="0" smtClean="0"/>
              <a:t>influential observations. </a:t>
            </a:r>
            <a:r>
              <a:rPr lang="en-US" b="1" dirty="0" smtClean="0"/>
              <a:t>(D)</a:t>
            </a:r>
            <a:r>
              <a:rPr lang="en-US" dirty="0" smtClean="0"/>
              <a:t> Age vs. dose group stratified by fractions for all</a:t>
            </a:r>
            <a:r>
              <a:rPr lang="en-US" dirty="0" smtClean="0"/>
              <a:t> non-censored data. The trend shows a decrease in age at death as dose increases and an increase in age at death as the number of fractions increase. </a:t>
            </a:r>
            <a:endParaRPr lang="en-US" dirty="0"/>
          </a:p>
        </p:txBody>
      </p:sp>
      <p:pic>
        <p:nvPicPr>
          <p:cNvPr id="302" name="Picture 301" descr="Survival-JM8-Dose-Rate.png"/>
          <p:cNvPicPr>
            <a:picLocks noChangeAspect="1"/>
          </p:cNvPicPr>
          <p:nvPr/>
        </p:nvPicPr>
        <p:blipFill>
          <a:blip r:embed="rId13"/>
          <a:stretch>
            <a:fillRect/>
          </a:stretch>
        </p:blipFill>
        <p:spPr>
          <a:xfrm>
            <a:off x="21717000" y="11887200"/>
            <a:ext cx="7315200" cy="3657600"/>
          </a:xfrm>
          <a:prstGeom prst="rect">
            <a:avLst/>
          </a:prstGeom>
        </p:spPr>
      </p:pic>
      <p:sp>
        <p:nvSpPr>
          <p:cNvPr id="303" name="Text Box 5"/>
          <p:cNvSpPr txBox="1">
            <a:spLocks noChangeArrowheads="1"/>
          </p:cNvSpPr>
          <p:nvPr/>
        </p:nvSpPr>
        <p:spPr bwMode="auto">
          <a:xfrm>
            <a:off x="152400" y="4953000"/>
            <a:ext cx="9734352" cy="861774"/>
          </a:xfrm>
          <a:prstGeom prst="rect">
            <a:avLst/>
          </a:prstGeom>
          <a:noFill/>
          <a:ln w="9525">
            <a:noFill/>
            <a:miter lim="800000"/>
            <a:headEnd/>
            <a:tailEnd/>
          </a:ln>
        </p:spPr>
        <p:txBody>
          <a:bodyPr wrap="square" lIns="182880" tIns="182880" rIns="182880" bIns="182880">
            <a:prstTxWarp prst="textNoShape">
              <a:avLst/>
            </a:prstTxWarp>
            <a:spAutoFit/>
          </a:bodyPr>
          <a:lstStyle/>
          <a:p>
            <a:pPr algn="just" defTabSz="3047133" eaLnBrk="1" hangingPunct="1">
              <a:spcBef>
                <a:spcPct val="50000"/>
              </a:spcBef>
            </a:pPr>
            <a:r>
              <a:rPr lang="en-US" sz="3200" b="1" dirty="0" smtClean="0"/>
              <a:t>Abstract</a:t>
            </a:r>
          </a:p>
        </p:txBody>
      </p:sp>
      <p:sp>
        <p:nvSpPr>
          <p:cNvPr id="304" name="Text Box 5"/>
          <p:cNvSpPr txBox="1">
            <a:spLocks noChangeArrowheads="1"/>
          </p:cNvSpPr>
          <p:nvPr/>
        </p:nvSpPr>
        <p:spPr bwMode="auto">
          <a:xfrm>
            <a:off x="95448" y="17045226"/>
            <a:ext cx="9734352" cy="861774"/>
          </a:xfrm>
          <a:prstGeom prst="rect">
            <a:avLst/>
          </a:prstGeom>
          <a:noFill/>
          <a:ln w="9525">
            <a:noFill/>
            <a:miter lim="800000"/>
            <a:headEnd/>
            <a:tailEnd/>
          </a:ln>
        </p:spPr>
        <p:txBody>
          <a:bodyPr wrap="square" lIns="182880" tIns="182880" rIns="182880" bIns="182880">
            <a:prstTxWarp prst="textNoShape">
              <a:avLst/>
            </a:prstTxWarp>
            <a:spAutoFit/>
          </a:bodyPr>
          <a:lstStyle/>
          <a:p>
            <a:pPr algn="just" defTabSz="3047133" eaLnBrk="1" hangingPunct="1">
              <a:spcBef>
                <a:spcPct val="50000"/>
              </a:spcBef>
            </a:pPr>
            <a:r>
              <a:rPr lang="en-US" sz="3200" b="1" dirty="0" smtClean="0"/>
              <a:t>Background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16010</TotalTime>
  <Words>1696</Words>
  <Application>Microsoft Macintosh PowerPoint</Application>
  <PresentationFormat>Custom</PresentationFormat>
  <Paragraphs>203</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Default Design</vt:lpstr>
      <vt:lpstr>How Fractionation Affects Ionizing Radiation Risks and DREF estimations Alia Zander, Benjamin Haley, Tatjana Paunesku, Gayle Woloschak Northwestern University Feinberg School of Medicine, Chicago, IL Department of Radiation Oncology</vt:lpstr>
    </vt:vector>
  </TitlesOfParts>
  <Company>Northwestern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Molecular Genetics of Diabetes and Obesity The Bass Lab</dc:title>
  <dc:creator>Debbie Fenner</dc:creator>
  <cp:lastModifiedBy>Gayle Woloschak</cp:lastModifiedBy>
  <cp:revision>234</cp:revision>
  <cp:lastPrinted>2017-10-12T16:08:17Z</cp:lastPrinted>
  <dcterms:created xsi:type="dcterms:W3CDTF">2017-10-05T16:45:28Z</dcterms:created>
  <dcterms:modified xsi:type="dcterms:W3CDTF">2017-10-12T17:04:38Z</dcterms:modified>
</cp:coreProperties>
</file>