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ECD4-FD19-480F-A496-DFECE4A46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3162B-C783-419A-BF78-8D8B68C5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149B-EF13-4900-9E9B-97F92339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C1D2-C818-41AD-9FF5-A342EC10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2BB9-E93A-44A0-B847-F590043B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8D37-8A99-4FDE-9DCB-8480A99A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A3FE8-6738-434A-B064-F2BE5EC2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4633-50F6-4713-99B4-719961F6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2266-452B-499B-9A15-FD734FC6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9C17-2F00-46A8-9641-DFA76D6E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36F32-6496-4222-9570-63155994E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7837-F2B8-40B2-8891-BFB5655F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35BA-99A7-4CD5-ABB7-FCF547BD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43F7-BACB-4FF9-9ACC-28C6FCCA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BD62-B04C-4E53-B8A8-D8D05FB0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D31-D626-4FEF-9399-45D195A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91CD-3973-486F-92EF-B9DAA015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A18E-300E-4CD6-A18D-3C52D42D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F80A-552B-41B9-A4C9-5D4523A3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AA4F-BE00-4DBC-95B3-9C0CD3C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F96-385F-4BD9-AB5D-60220998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EF6C-CDCD-47D4-8AF1-B08ED472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C73E-285A-4B65-8AD3-16FF40CC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1B1F-071B-4679-894F-2DFFEE23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7A27-7AEC-46C3-B9E3-7598DDA1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D8FD-9555-44F4-B725-08882A0C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36B4-4A48-4822-94D5-5E760C0C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BF5A-29CF-42A6-BB99-E094D04F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6411-F6D6-4C90-AA3F-3F3784BB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5ADA-A7F8-416C-9AF5-C18E410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7A619-6E0B-4544-8607-A7585351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27AB-C3E7-402C-8055-E90FEB77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42AA-486D-4056-8D26-3A540678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F7A5-59AF-4084-A9AA-560033E2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E956E-8D31-45A7-AE17-7AEE5C08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40CFA-5545-45AB-ADD3-734F07F2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8758-8D06-4653-893E-A338914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04A9D-8196-4654-B7AA-71E70209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339AC-AA5B-421C-A2A6-F66B44D5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7996-CC8A-487A-A861-810675DF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04149-6032-45B2-B668-784E4C3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4ACFA-AEFF-4F51-8381-973EB2B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D7DC0-57C0-4128-BE01-4F4661A7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ACBE3-D7F6-417A-8EA7-83D3F4E4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B38B-2FA1-4671-B2BA-7173757A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3DC28-CFA2-4802-B578-8443E3E8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E30-2F0F-4240-8F2B-86A5F4E4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3275-254F-4FE2-9E5B-9322C9C1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3EF84-1745-48FE-8FFB-8258B3A2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CDAC-2301-4872-A251-F91B83D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8842-7612-4FF6-B2B6-CD94C3D0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4C4AF-292F-40DE-92BA-F163A17E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3AEF-0BDB-45D1-8751-809536A5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2970-0175-47D3-B948-8E8F67C0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9A59-8898-42CD-BC08-8CAFEC00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DDD73-CA50-446A-9C56-29670D9F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D102-2DA2-4C94-8277-0DC19110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1F10-0617-4E53-9192-4CF130E3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F071-7EAE-48F4-9CAD-C3C42C30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2E031-FD76-4FA1-B8D9-718539E2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03EF-62E4-4F5A-9B59-AB766A34E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C177-FF6B-469F-AAA2-CDAE34431F9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8347-E2BD-4A75-BCB3-DD95DE77A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CBF7-3B0C-4E52-8408-36570CD19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85A7-B05F-4204-AACA-16F1C7B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DB52-E786-4262-9397-F4B244BB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3667"/>
            <a:ext cx="9144000" cy="23960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Factory</a:t>
            </a:r>
            <a:b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</a:br>
            <a:r>
              <a:rPr lang="en-US" b="1" dirty="0">
                <a:solidFill>
                  <a:schemeClr val="accent6"/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&amp;</a:t>
            </a:r>
            <a:b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Abstract Factory </a:t>
            </a:r>
            <a:br>
              <a:rPr lang="en-US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</a:br>
            <a:br>
              <a:rPr lang="en-US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</a:br>
            <a:r>
              <a:rPr lang="en-US" sz="2700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Design Pattern</a:t>
            </a:r>
            <a:endParaRPr lang="en-US" dirty="0">
              <a:latin typeface="Alibaba" panose="00000500000000000000" pitchFamily="2" charset="-78"/>
              <a:ea typeface="Alibaba" panose="00000500000000000000" pitchFamily="2" charset="-78"/>
              <a:cs typeface="Alibab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452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32-B189-4686-93BA-8E6B8D7F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3989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Factory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00823-2A41-46E9-8D33-5C37A87F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64797"/>
              </p:ext>
            </p:extLst>
          </p:nvPr>
        </p:nvGraphicFramePr>
        <p:xfrm>
          <a:off x="488949" y="2324088"/>
          <a:ext cx="3911601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935">
                  <a:extLst>
                    <a:ext uri="{9D8B030D-6E8A-4147-A177-3AD203B41FA5}">
                      <a16:colId xmlns:a16="http://schemas.microsoft.com/office/drawing/2014/main" val="391748425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17916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Creational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Main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Separate creation from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D.R.Y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60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F668AD-0C38-45C2-B1B0-C8B9E30C0E99}"/>
              </a:ext>
            </a:extLst>
          </p:cNvPr>
          <p:cNvSpPr txBox="1"/>
          <p:nvPr/>
        </p:nvSpPr>
        <p:spPr>
          <a:xfrm>
            <a:off x="488949" y="195475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Identity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6C25A-DDA1-4B44-8E04-97672FF9136F}"/>
              </a:ext>
            </a:extLst>
          </p:cNvPr>
          <p:cNvSpPr txBox="1"/>
          <p:nvPr/>
        </p:nvSpPr>
        <p:spPr>
          <a:xfrm>
            <a:off x="5416551" y="192088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BA1DD-71F5-4450-AA4D-BFA556B38F68}"/>
              </a:ext>
            </a:extLst>
          </p:cNvPr>
          <p:cNvSpPr txBox="1"/>
          <p:nvPr/>
        </p:nvSpPr>
        <p:spPr>
          <a:xfrm>
            <a:off x="488949" y="457902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30C3-AC5D-4BE9-BE72-BD230F101D84}"/>
              </a:ext>
            </a:extLst>
          </p:cNvPr>
          <p:cNvSpPr txBox="1"/>
          <p:nvPr/>
        </p:nvSpPr>
        <p:spPr>
          <a:xfrm>
            <a:off x="488949" y="4905007"/>
            <a:ext cx="4927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73239"/>
                </a:solidFill>
                <a:effectLst/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Consider we want to implement a notification </a:t>
            </a:r>
          </a:p>
          <a:p>
            <a:r>
              <a:rPr lang="en-US" sz="1600" b="0" i="0" dirty="0">
                <a:solidFill>
                  <a:srgbClr val="273239"/>
                </a:solidFill>
                <a:effectLst/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service through email, SMS, and push notifications that has a </a:t>
            </a:r>
            <a:r>
              <a:rPr lang="en-US" sz="1600" b="0" i="0" u="sng" dirty="0">
                <a:solidFill>
                  <a:srgbClr val="273239"/>
                </a:solidFill>
                <a:effectLst/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send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 method.</a:t>
            </a:r>
          </a:p>
        </p:txBody>
      </p:sp>
      <p:pic>
        <p:nvPicPr>
          <p:cNvPr id="14" name="Picture 2" descr="The structure of the Factory Method pattern example">
            <a:extLst>
              <a:ext uri="{FF2B5EF4-FFF2-40B4-BE49-F238E27FC236}">
                <a16:creationId xmlns:a16="http://schemas.microsoft.com/office/drawing/2014/main" id="{47323620-6AB3-4DB2-B805-3864D4AC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10" y="239601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4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32-B189-4686-93BA-8E6B8D7F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3989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Abstract Factory</a:t>
            </a:r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 </a:t>
            </a:r>
            <a:r>
              <a:rPr lang="en-US" sz="2400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( Factory of Factories)</a:t>
            </a:r>
            <a:endParaRPr lang="en-US" b="1" dirty="0">
              <a:latin typeface="Alibaba" panose="00000500000000000000" pitchFamily="2" charset="-78"/>
              <a:ea typeface="Alibaba" panose="00000500000000000000" pitchFamily="2" charset="-78"/>
              <a:cs typeface="Alibaba" panose="000005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00823-2A41-46E9-8D33-5C37A87F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50895"/>
              </p:ext>
            </p:extLst>
          </p:nvPr>
        </p:nvGraphicFramePr>
        <p:xfrm>
          <a:off x="488949" y="2324088"/>
          <a:ext cx="3911601" cy="239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935">
                  <a:extLst>
                    <a:ext uri="{9D8B030D-6E8A-4147-A177-3AD203B41FA5}">
                      <a16:colId xmlns:a16="http://schemas.microsoft.com/office/drawing/2014/main" val="391748425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17916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Creational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Main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 concrete creation from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0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D.R.Y , Abstraction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96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F668AD-0C38-45C2-B1B0-C8B9E30C0E99}"/>
              </a:ext>
            </a:extLst>
          </p:cNvPr>
          <p:cNvSpPr txBox="1"/>
          <p:nvPr/>
        </p:nvSpPr>
        <p:spPr>
          <a:xfrm>
            <a:off x="488949" y="195475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Identity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6C25A-DDA1-4B44-8E04-97672FF9136F}"/>
              </a:ext>
            </a:extLst>
          </p:cNvPr>
          <p:cNvSpPr txBox="1"/>
          <p:nvPr/>
        </p:nvSpPr>
        <p:spPr>
          <a:xfrm>
            <a:off x="5416551" y="192088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D6E2C-8A4A-4005-B55B-4A68C3814CD9}"/>
              </a:ext>
            </a:extLst>
          </p:cNvPr>
          <p:cNvGrpSpPr/>
          <p:nvPr/>
        </p:nvGrpSpPr>
        <p:grpSpPr>
          <a:xfrm>
            <a:off x="548216" y="5133446"/>
            <a:ext cx="4927602" cy="954107"/>
            <a:chOff x="488949" y="4036141"/>
            <a:chExt cx="4927602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1BA1DD-71F5-4450-AA4D-BFA556B38F68}"/>
                </a:ext>
              </a:extLst>
            </p:cNvPr>
            <p:cNvSpPr txBox="1"/>
            <p:nvPr/>
          </p:nvSpPr>
          <p:spPr>
            <a:xfrm>
              <a:off x="495119" y="4036141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libaba" panose="00000500000000000000" pitchFamily="2" charset="-78"/>
                  <a:ea typeface="Alibaba" panose="00000500000000000000" pitchFamily="2" charset="-78"/>
                  <a:cs typeface="Alibaba" panose="00000500000000000000" pitchFamily="2" charset="-78"/>
                </a:rPr>
                <a:t>Problem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1C30C3-AC5D-4BE9-BE72-BD230F101D84}"/>
                </a:ext>
              </a:extLst>
            </p:cNvPr>
            <p:cNvSpPr txBox="1"/>
            <p:nvPr/>
          </p:nvSpPr>
          <p:spPr>
            <a:xfrm>
              <a:off x="488949" y="4405473"/>
              <a:ext cx="4927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rgbClr val="273239"/>
                  </a:solidFill>
                  <a:effectLst/>
                  <a:latin typeface="Alibaba" panose="00000500000000000000" pitchFamily="2" charset="-78"/>
                  <a:ea typeface="Alibaba" panose="00000500000000000000" pitchFamily="2" charset="-78"/>
                  <a:cs typeface="Alibaba" panose="00000500000000000000" pitchFamily="2" charset="-78"/>
                </a:rPr>
                <a:t>Consider we need a way to create individual objects so that they match other objects of the same family.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AAF06D3-C2F3-4923-AC74-0C01C0BE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3" y="2105555"/>
            <a:ext cx="6781180" cy="42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DB52-E786-4262-9397-F4B244BB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3667"/>
            <a:ext cx="9144000" cy="239606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Talk is </a:t>
            </a:r>
            <a:r>
              <a:rPr lang="en-US" b="1" dirty="0">
                <a:solidFill>
                  <a:schemeClr val="accent6"/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cheap</a:t>
            </a:r>
            <a:br>
              <a:rPr lang="en-US" b="1" dirty="0"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Show me the </a:t>
            </a:r>
            <a:r>
              <a:rPr lang="en-US" b="1" dirty="0">
                <a:solidFill>
                  <a:schemeClr val="accent6"/>
                </a:solidFill>
                <a:latin typeface="Alibaba" panose="00000500000000000000" pitchFamily="2" charset="-78"/>
                <a:ea typeface="Alibaba" panose="00000500000000000000" pitchFamily="2" charset="-78"/>
                <a:cs typeface="Alibaba" panose="00000500000000000000" pitchFamily="2" charset="-78"/>
              </a:rPr>
              <a:t>Code</a:t>
            </a:r>
            <a:endParaRPr lang="en-US" dirty="0">
              <a:solidFill>
                <a:schemeClr val="accent6"/>
              </a:solidFill>
              <a:latin typeface="Alibaba" panose="00000500000000000000" pitchFamily="2" charset="-78"/>
              <a:ea typeface="Alibaba" panose="00000500000000000000" pitchFamily="2" charset="-78"/>
              <a:cs typeface="Alibab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0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117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Alibaba</vt:lpstr>
      <vt:lpstr>Arial</vt:lpstr>
      <vt:lpstr>Calibri</vt:lpstr>
      <vt:lpstr>Calibri Light</vt:lpstr>
      <vt:lpstr>Office Theme</vt:lpstr>
      <vt:lpstr>Factory &amp; Abstract Factory   Design Pattern</vt:lpstr>
      <vt:lpstr>Factory</vt:lpstr>
      <vt:lpstr>Abstract Factory ( Factory of Factories)</vt:lpstr>
      <vt:lpstr>Talk is cheap Show me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&amp; Abstract Factory   Design Pattern</dc:title>
  <dc:creator>Maosud DaneshPour</dc:creator>
  <cp:lastModifiedBy>Maosud DaneshPour</cp:lastModifiedBy>
  <cp:revision>14</cp:revision>
  <dcterms:created xsi:type="dcterms:W3CDTF">2022-10-03T06:52:22Z</dcterms:created>
  <dcterms:modified xsi:type="dcterms:W3CDTF">2022-10-30T13:59:38Z</dcterms:modified>
</cp:coreProperties>
</file>