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1" r:id="rId29"/>
    <p:sldId id="29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8091-0720-4EEE-B523-9A3FB875BB7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0C06-4C36-41E4-89FB-52492813D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4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sz="1200" dirty="0" smtClean="0">
                <a:solidFill>
                  <a:srgbClr val="53585F"/>
                </a:solidFill>
              </a:rPr>
              <a:t>不使用</a:t>
            </a:r>
            <a:r>
              <a:rPr lang="en-US" altLang="zh-CN" sz="1200" dirty="0" smtClean="0">
                <a:solidFill>
                  <a:srgbClr val="53585F"/>
                </a:solidFill>
              </a:rPr>
              <a:t>mock</a:t>
            </a:r>
            <a:r>
              <a:rPr lang="zh-CN" altLang="en-US" sz="1200" dirty="0" smtClean="0">
                <a:solidFill>
                  <a:srgbClr val="53585F"/>
                </a:solidFill>
              </a:rPr>
              <a:t>，需要启动</a:t>
            </a:r>
            <a:r>
              <a:rPr lang="en-US" altLang="zh-CN" sz="1200" dirty="0" err="1" smtClean="0">
                <a:solidFill>
                  <a:srgbClr val="53585F"/>
                </a:solidFill>
              </a:rPr>
              <a:t>hsf</a:t>
            </a:r>
            <a:r>
              <a:rPr lang="zh-CN" altLang="en-US" sz="1200" dirty="0" smtClean="0">
                <a:solidFill>
                  <a:srgbClr val="53585F"/>
                </a:solidFill>
              </a:rPr>
              <a:t>、</a:t>
            </a:r>
            <a:r>
              <a:rPr lang="en-US" altLang="zh-CN" sz="1200" dirty="0" err="1" smtClean="0">
                <a:solidFill>
                  <a:srgbClr val="53585F"/>
                </a:solidFill>
              </a:rPr>
              <a:t>db</a:t>
            </a:r>
            <a:r>
              <a:rPr lang="zh-CN" altLang="en-US" sz="1200" dirty="0" smtClean="0">
                <a:solidFill>
                  <a:srgbClr val="53585F"/>
                </a:solidFill>
              </a:rPr>
              <a:t>、</a:t>
            </a:r>
            <a:r>
              <a:rPr lang="en-US" altLang="zh-CN" sz="1200" dirty="0" err="1" smtClean="0">
                <a:solidFill>
                  <a:srgbClr val="53585F"/>
                </a:solidFill>
              </a:rPr>
              <a:t>metaq</a:t>
            </a:r>
            <a:r>
              <a:rPr lang="zh-CN" altLang="en-US" sz="1200" dirty="0" smtClean="0">
                <a:solidFill>
                  <a:srgbClr val="53585F"/>
                </a:solidFill>
              </a:rPr>
              <a:t>等容器服务，耗时</a:t>
            </a:r>
            <a:r>
              <a:rPr lang="en-US" altLang="zh-CN" sz="1200" dirty="0" smtClean="0">
                <a:solidFill>
                  <a:srgbClr val="53585F"/>
                </a:solidFill>
              </a:rPr>
              <a:t>2-5</a:t>
            </a:r>
            <a:r>
              <a:rPr lang="zh-CN" altLang="en-US" sz="1200" dirty="0" smtClean="0">
                <a:solidFill>
                  <a:srgbClr val="53585F"/>
                </a:solidFill>
              </a:rPr>
              <a:t>分钟不等</a:t>
            </a:r>
            <a:endParaRPr lang="zh-CN" altLang="zh-CN" sz="1200" dirty="0" smtClean="0">
              <a:solidFill>
                <a:srgbClr val="53585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sz="1200" dirty="0" smtClean="0">
                <a:solidFill>
                  <a:srgbClr val="53585F"/>
                </a:solidFill>
              </a:rPr>
              <a:t>依赖</a:t>
            </a:r>
            <a:r>
              <a:rPr lang="en-US" altLang="zh-CN" sz="1200" dirty="0" err="1" smtClean="0">
                <a:solidFill>
                  <a:srgbClr val="53585F"/>
                </a:solidFill>
              </a:rPr>
              <a:t>db</a:t>
            </a:r>
            <a:r>
              <a:rPr lang="zh-CN" altLang="en-US" sz="1200" dirty="0" smtClean="0">
                <a:solidFill>
                  <a:srgbClr val="53585F"/>
                </a:solidFill>
              </a:rPr>
              <a:t>、第三方服务，有状态数据一旦被使用，需要重新造数据。如果单独部署测试库，成本很高</a:t>
            </a:r>
            <a:endParaRPr lang="zh-CN" altLang="zh-CN" sz="1200" dirty="0" smtClean="0">
              <a:solidFill>
                <a:srgbClr val="53585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sz="1200" dirty="0" smtClean="0">
                <a:solidFill>
                  <a:srgbClr val="53585F"/>
                </a:solidFill>
              </a:rPr>
              <a:t>常见的</a:t>
            </a:r>
            <a:r>
              <a:rPr lang="en-US" altLang="zh-CN" sz="1200" dirty="0" smtClean="0">
                <a:solidFill>
                  <a:srgbClr val="53585F"/>
                </a:solidFill>
              </a:rPr>
              <a:t>Mock</a:t>
            </a:r>
            <a:r>
              <a:rPr lang="zh-CN" altLang="en-US" sz="1200" dirty="0" smtClean="0">
                <a:solidFill>
                  <a:srgbClr val="53585F"/>
                </a:solidFill>
              </a:rPr>
              <a:t>框架，都需要手工编写</a:t>
            </a:r>
            <a:r>
              <a:rPr lang="en-US" altLang="zh-CN" sz="1200" dirty="0" smtClean="0">
                <a:solidFill>
                  <a:srgbClr val="53585F"/>
                </a:solidFill>
              </a:rPr>
              <a:t>mock</a:t>
            </a:r>
            <a:r>
              <a:rPr lang="zh-CN" altLang="en-US" sz="1200" dirty="0" smtClean="0">
                <a:solidFill>
                  <a:srgbClr val="53585F"/>
                </a:solidFill>
              </a:rPr>
              <a:t>数据，同时需要人工写断言判断</a:t>
            </a:r>
            <a:endParaRPr lang="zh-CN" altLang="zh-CN" sz="1200" dirty="0" smtClean="0">
              <a:solidFill>
                <a:srgbClr val="53585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4.</a:t>
            </a:r>
            <a:r>
              <a:rPr lang="zh-CN" altLang="en-US" sz="1200" dirty="0" smtClean="0">
                <a:solidFill>
                  <a:srgbClr val="53585F"/>
                </a:solidFill>
              </a:rPr>
              <a:t>代码修改需要同步维护单测类，维护单测不必代码的成本低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9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9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6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7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3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7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24A7E2-9768-4B4D-A4F1-4C4DFF5B319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0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3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0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5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1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8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6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7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1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1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F339-25CB-4C32-A873-A86F55F69145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00BC7-666F-40BA-93AC-45A8CA9A8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COLA MOCK</a:t>
            </a:r>
            <a:r>
              <a:rPr lang="zh-CN" altLang="en-US" dirty="0" smtClean="0"/>
              <a:t>单测框架 </a:t>
            </a:r>
            <a:r>
              <a:rPr lang="en-US" altLang="zh-CN" dirty="0" smtClean="0"/>
              <a:t>V1.0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0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487488" y="1547500"/>
            <a:ext cx="88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以下是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springboot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的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TestApplication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代码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做如下两处配置即可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录制配置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204864"/>
            <a:ext cx="8284006" cy="38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1424" y="1556792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启动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TestApplication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,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当看到控制台输出如下，即表示启动成功。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9416" y="4343618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执行测试类的方法，并录制真实环境下的相关数据。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数据录制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9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1383" y="1490024"/>
            <a:ext cx="5760641" cy="5163090"/>
            <a:chOff x="263352" y="1340768"/>
            <a:chExt cx="5760641" cy="5163090"/>
          </a:xfrm>
        </p:grpSpPr>
        <p:sp>
          <p:nvSpPr>
            <p:cNvPr id="7" name="规格化"/>
            <p:cNvSpPr/>
            <p:nvPr/>
          </p:nvSpPr>
          <p:spPr>
            <a:xfrm>
              <a:off x="263352" y="1679322"/>
              <a:ext cx="5760641" cy="4824536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numCol="1" anchor="ctr"/>
            <a:lstStyle>
              <a:lvl1pPr>
                <a:defRPr sz="32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3352" y="1340768"/>
              <a:ext cx="5760641" cy="338554"/>
            </a:xfrm>
            <a:prstGeom prst="rect">
              <a:avLst/>
            </a:prstGeom>
            <a:solidFill>
              <a:srgbClr val="FF7B2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</a:rPr>
                <a:t>入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</a:rPr>
                <a:t>参文件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63352" y="1685551"/>
              <a:ext cx="57606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latin typeface="宋体" panose="02010600030101010101" pitchFamily="2" charset="-122"/>
                </a:rPr>
                <a:t>xxx.</a:t>
              </a:r>
              <a:r>
                <a:rPr lang="zh-CN" altLang="en-US" dirty="0" smtClean="0">
                  <a:latin typeface="宋体" panose="02010600030101010101" pitchFamily="2" charset="-122"/>
                </a:rPr>
                <a:t>ImplTest</a:t>
              </a:r>
              <a:r>
                <a:rPr lang="zh-CN" altLang="en-US" dirty="0">
                  <a:latin typeface="宋体" panose="02010600030101010101" pitchFamily="2" charset="-122"/>
                </a:rPr>
                <a:t>_findById_inputParams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90441" y="1511510"/>
            <a:ext cx="5238207" cy="5150727"/>
            <a:chOff x="6546425" y="1362254"/>
            <a:chExt cx="4878167" cy="5150727"/>
          </a:xfrm>
        </p:grpSpPr>
        <p:sp>
          <p:nvSpPr>
            <p:cNvPr id="8" name="规格化"/>
            <p:cNvSpPr/>
            <p:nvPr/>
          </p:nvSpPr>
          <p:spPr>
            <a:xfrm>
              <a:off x="6546425" y="1688445"/>
              <a:ext cx="4878167" cy="4824536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numCol="1" anchor="ctr"/>
            <a:lstStyle>
              <a:lvl1pPr>
                <a:defRPr sz="3200" b="0"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548984" y="1362254"/>
              <a:ext cx="4875608" cy="338554"/>
            </a:xfrm>
            <a:prstGeom prst="rect">
              <a:avLst/>
            </a:prstGeom>
            <a:solidFill>
              <a:srgbClr val="FF7B2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</a:rPr>
                <a:t>出参</a:t>
              </a: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</a:rPr>
                <a:t>文件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548984" y="1681322"/>
              <a:ext cx="48756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 smtClean="0">
                  <a:latin typeface="宋体" panose="02010600030101010101" pitchFamily="2" charset="-122"/>
                </a:rPr>
                <a:t>xxxx</a:t>
              </a:r>
              <a:r>
                <a:rPr lang="en-US" altLang="zh-CN" dirty="0" smtClean="0">
                  <a:latin typeface="宋体" panose="02010600030101010101" pitchFamily="2" charset="-122"/>
                </a:rPr>
                <a:t>.</a:t>
              </a:r>
              <a:r>
                <a:rPr lang="zh-CN" altLang="en-US" dirty="0" smtClean="0">
                  <a:latin typeface="宋体" panose="02010600030101010101" pitchFamily="2" charset="-122"/>
                </a:rPr>
                <a:t>Test_findById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数据文件介绍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883" y="1138107"/>
            <a:ext cx="496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存储路径：工程路径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\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\test\resources\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mockfile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8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1464" y="1196752"/>
            <a:ext cx="9842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标准的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spring xml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配置，第一步和第二步主要是排除外围环境的依赖，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第三步是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cola mock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的配置，固定写法。主要工作量在前面两步，不过这属于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spring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范畴的工作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回放配置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集成测试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72" y="2120082"/>
            <a:ext cx="8383736" cy="46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487488" y="2060848"/>
            <a:ext cx="9144000" cy="178236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单测编写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5" y="2066823"/>
            <a:ext cx="5652628" cy="23762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2119">
            <a:off x="538230" y="4524675"/>
            <a:ext cx="5652629" cy="2152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990" y="2038360"/>
            <a:ext cx="4968552" cy="4470823"/>
          </a:xfrm>
          <a:prstGeom prst="rect">
            <a:avLst/>
          </a:prstGeom>
        </p:spPr>
      </p:pic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6240016" y="3802017"/>
            <a:ext cx="504056" cy="419071"/>
          </a:xfrm>
          <a:prstGeom prst="rightArrow">
            <a:avLst>
              <a:gd name="adj1" fmla="val 62787"/>
              <a:gd name="adj2" fmla="val 41259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214" y="15782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原测试：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44072" y="155679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新测试：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整体风格对比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990" y="3853103"/>
            <a:ext cx="4968552" cy="26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271" y="1373998"/>
            <a:ext cx="1172147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跟普通的集成测试写法一样，只需修改头部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【1】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固定写法。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【2】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标准的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Spring 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，只需要排除外围服务，比如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hsf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db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等基础类；这一步是最复杂的，不过是一次性配置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其他测试类直接复用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【3】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指定本测试类需要录制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回放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的服务，会基于此配置，录制数据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516540"/>
            <a:ext cx="6924675" cy="317182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集成测试类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7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352" y="1268760"/>
            <a:ext cx="11784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跟之前的写法基本类似，不过省去了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spring 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的配置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【1】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固定写法，区别于集成测试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【2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需要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录制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回放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服务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同集成测试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【3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】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对被测类注入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mock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服务，由于没有了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spring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的自动注入，所以需要手动注入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单元测试类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161458"/>
            <a:ext cx="86296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204864"/>
            <a:ext cx="8429625" cy="44644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3352" y="1340768"/>
            <a:ext cx="869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这里介绍下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spring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下的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Mockito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集成，可以有选择的对某些方法进行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mock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，但不影响其他功能。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适用场景：无法进行录制的服务接口，比如有些返回对象是富对象，不能序列化。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84457" y="2428069"/>
            <a:ext cx="34676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【1】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注入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Mock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生成的实例到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此类中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【2】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生成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mock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实例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【3】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可不写，写上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Autowired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       作用是不丢失原服务功能，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       可以只对某个方法进行增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强，其他方法走原逻辑，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       不丢失录制和回放功能。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【4】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对某一个方法进行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mock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Mockito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6" y="3573016"/>
            <a:ext cx="11715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0580" y="114458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同上一节类似，唯一区别如下标注。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适用场景：可对无日常环境的三方服务进行录制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8288" y="2257549"/>
            <a:ext cx="33602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【1】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注入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Mockito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生成的实例；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区别在于会影响录制功能，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也就是在录制真实数据时，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when().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thenReturn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()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这句是生效的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Mockito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集成（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0" y="1916832"/>
            <a:ext cx="8210656" cy="45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927648" y="1961290"/>
            <a:ext cx="5066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单测现状</a:t>
            </a:r>
            <a:endParaRPr lang="zh-CN" altLang="en-US" sz="24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9" name="AutoShape 4"/>
          <p:cNvSpPr>
            <a:spLocks noChangeArrowheads="1"/>
          </p:cNvSpPr>
          <p:nvPr/>
        </p:nvSpPr>
        <p:spPr bwMode="gray">
          <a:xfrm>
            <a:off x="3666083" y="1171798"/>
            <a:ext cx="4953000" cy="457200"/>
          </a:xfrm>
          <a:prstGeom prst="roundRect">
            <a:avLst>
              <a:gd name="adj" fmla="val 16667"/>
            </a:avLst>
          </a:prstGeom>
          <a:solidFill>
            <a:srgbClr val="74A1DE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gray">
          <a:xfrm>
            <a:off x="3361283" y="1052736"/>
            <a:ext cx="685800" cy="685800"/>
          </a:xfrm>
          <a:prstGeom prst="diamond">
            <a:avLst/>
          </a:prstGeom>
          <a:solidFill>
            <a:srgbClr val="74A1DE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gray">
          <a:xfrm>
            <a:off x="4199483" y="1227361"/>
            <a:ext cx="411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gray">
          <a:xfrm>
            <a:off x="3515271" y="1151161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gray">
          <a:xfrm>
            <a:off x="3666083" y="2009998"/>
            <a:ext cx="4953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gray">
          <a:xfrm>
            <a:off x="3361283" y="1890936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gray">
          <a:xfrm>
            <a:off x="4199483" y="2065561"/>
            <a:ext cx="411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COLA MOCK</a:t>
            </a:r>
            <a:r>
              <a:rPr lang="zh-CN" altLang="en-US" dirty="0">
                <a:solidFill>
                  <a:schemeClr val="bg1"/>
                </a:solidFill>
              </a:rPr>
              <a:t>简介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gray">
          <a:xfrm>
            <a:off x="3515271" y="1989361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AutoShape 12"/>
          <p:cNvSpPr>
            <a:spLocks noChangeArrowheads="1"/>
          </p:cNvSpPr>
          <p:nvPr/>
        </p:nvSpPr>
        <p:spPr bwMode="gray">
          <a:xfrm>
            <a:off x="3666083" y="2848198"/>
            <a:ext cx="495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/>
          </a:p>
        </p:txBody>
      </p:sp>
      <p:sp>
        <p:nvSpPr>
          <p:cNvPr id="68" name="AutoShape 13"/>
          <p:cNvSpPr>
            <a:spLocks noChangeArrowheads="1"/>
          </p:cNvSpPr>
          <p:nvPr/>
        </p:nvSpPr>
        <p:spPr bwMode="gray">
          <a:xfrm>
            <a:off x="3361283" y="2729136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gray">
          <a:xfrm>
            <a:off x="4199483" y="2903761"/>
            <a:ext cx="411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录制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回放配置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gray">
          <a:xfrm>
            <a:off x="3515271" y="2827561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1" name="AutoShape 16"/>
          <p:cNvSpPr>
            <a:spLocks noChangeArrowheads="1"/>
          </p:cNvSpPr>
          <p:nvPr/>
        </p:nvSpPr>
        <p:spPr bwMode="gray">
          <a:xfrm>
            <a:off x="3664496" y="3729261"/>
            <a:ext cx="4953000" cy="4572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2" name="AutoShape 17"/>
          <p:cNvSpPr>
            <a:spLocks noChangeArrowheads="1"/>
          </p:cNvSpPr>
          <p:nvPr/>
        </p:nvSpPr>
        <p:spPr bwMode="gray">
          <a:xfrm>
            <a:off x="3359696" y="3610198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gray">
          <a:xfrm>
            <a:off x="4197896" y="3784823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单测编写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gray">
          <a:xfrm>
            <a:off x="3513683" y="370862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" name="AutoShape 12"/>
          <p:cNvSpPr>
            <a:spLocks noChangeArrowheads="1"/>
          </p:cNvSpPr>
          <p:nvPr/>
        </p:nvSpPr>
        <p:spPr bwMode="gray">
          <a:xfrm>
            <a:off x="3675633" y="4664298"/>
            <a:ext cx="4953000" cy="45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/>
          </a:p>
        </p:txBody>
      </p:sp>
      <p:sp>
        <p:nvSpPr>
          <p:cNvPr id="83" name="AutoShape 13"/>
          <p:cNvSpPr>
            <a:spLocks noChangeArrowheads="1"/>
          </p:cNvSpPr>
          <p:nvPr/>
        </p:nvSpPr>
        <p:spPr bwMode="gray">
          <a:xfrm>
            <a:off x="3370833" y="4545236"/>
            <a:ext cx="685800" cy="685800"/>
          </a:xfrm>
          <a:prstGeom prst="diamond">
            <a:avLst/>
          </a:prstGeom>
          <a:solidFill>
            <a:srgbClr val="00B0F0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gray">
          <a:xfrm>
            <a:off x="4209033" y="4719861"/>
            <a:ext cx="411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案例演示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5" name="Text Box 15"/>
          <p:cNvSpPr txBox="1">
            <a:spLocks noChangeArrowheads="1"/>
          </p:cNvSpPr>
          <p:nvPr/>
        </p:nvSpPr>
        <p:spPr bwMode="gray">
          <a:xfrm>
            <a:off x="3523733" y="4643661"/>
            <a:ext cx="356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5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自动填充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Pojo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1325912"/>
            <a:ext cx="7848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3432" y="1425550"/>
            <a:ext cx="1036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COLA MOCK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会把入参和返回数据都录制下来，每次调用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mock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服务之前，会对入参进行严格校验，如果本次调用跟之前录制不一致，则会报错。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2" y="5152174"/>
            <a:ext cx="11359308" cy="151718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自动数据校验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9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440" y="174225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有些场景或者字段并不需要进行校验，比如创建时间字段，往往都是动态生成的。如下所示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进行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排除：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219300"/>
            <a:ext cx="8705850" cy="2038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9097" y="433948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ExcludeCompare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支持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种排除方式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自动数据校验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4790646"/>
            <a:ext cx="8711952" cy="17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生成测试代码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627164"/>
            <a:ext cx="5400600" cy="1691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681303"/>
            <a:ext cx="5455129" cy="463734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1384" y="1442953"/>
            <a:ext cx="24368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【1】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作者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】 mock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服务点配置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【3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】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参数据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【4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】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出参数据校验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384" y="1087898"/>
            <a:ext cx="2978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如右边标注所示，需要修改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处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376" y="2996952"/>
            <a:ext cx="60324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生成语法：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new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测试类 参数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1…(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支持不定参数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注：如果是基础数据类型，如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int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可以直接生成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如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)/“aa”(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str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)/1L(Long)/1.0f(float),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跳过某个参数用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null</a:t>
            </a:r>
          </a:p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代码和数据分离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136" y="1841424"/>
            <a:ext cx="5665488" cy="11362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36" y="3140968"/>
            <a:ext cx="5665488" cy="3398151"/>
          </a:xfrm>
          <a:prstGeom prst="rect">
            <a:avLst/>
          </a:prstGeom>
        </p:spPr>
      </p:pic>
      <p:sp>
        <p:nvSpPr>
          <p:cNvPr id="16" name="AutoShape 3"/>
          <p:cNvSpPr>
            <a:spLocks noChangeArrowheads="1"/>
          </p:cNvSpPr>
          <p:nvPr/>
        </p:nvSpPr>
        <p:spPr bwMode="gray">
          <a:xfrm>
            <a:off x="5439881" y="4226618"/>
            <a:ext cx="562845" cy="414523"/>
          </a:xfrm>
          <a:prstGeom prst="rightArrow">
            <a:avLst>
              <a:gd name="adj1" fmla="val 62787"/>
              <a:gd name="adj2" fmla="val 41259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060037" y="3934230"/>
            <a:ext cx="2989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入参需要构建一个大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pojo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类，</a:t>
            </a:r>
            <a:endParaRPr lang="en-US" altLang="zh-CN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一堆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</a:rPr>
              <a:t>get/set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</a:rPr>
              <a:t>耦合在测试代码中</a:t>
            </a:r>
            <a:endParaRPr lang="zh-CN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3352" y="1144530"/>
            <a:ext cx="836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生成语法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=》new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com.alibaba.crm.sales.command.CustomerAddCmdExe#execute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  <a:ea typeface="+mn-ea"/>
              </a:rPr>
              <a:t>@</a:t>
            </a:r>
            <a:endParaRPr lang="zh-CN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95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异常数据测试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392" y="1628800"/>
            <a:ext cx="1022587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场景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第三方服务可能会抛出不同种类的异常；我们需要保证任何异常都能正常处理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场景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我们的基础设施层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服务层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有自定义的各种异常，需要测试异常情况对上层逻辑层的影响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如下是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Dao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层伪造一个业务异常，试探上层业务逻辑是否健壮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645024"/>
            <a:ext cx="9772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487488" y="2060848"/>
            <a:ext cx="9144000" cy="178236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案例演示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9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/>
        </p:nvSpPr>
        <p:spPr bwMode="gray">
          <a:xfrm>
            <a:off x="6240016" y="3802017"/>
            <a:ext cx="504056" cy="419071"/>
          </a:xfrm>
          <a:prstGeom prst="rightArrow">
            <a:avLst>
              <a:gd name="adj1" fmla="val 62787"/>
              <a:gd name="adj2" fmla="val 41259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214" y="15782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原测试：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44072" y="151678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新测试：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单测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Demo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651">
            <a:off x="301823" y="4581128"/>
            <a:ext cx="5753100" cy="1714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4077072"/>
            <a:ext cx="5285222" cy="2017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44072" y="2054615"/>
            <a:ext cx="2198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【1】-&gt;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生成单测代码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4072" y="2688591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【2】-&gt;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录制数据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44072" y="3391044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【3】-&gt;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单测执行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8088" y="239445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900" dirty="0"/>
              <a:t>c com.alibaba.crm.icbu.service.GuardServiceImpl#deletePromptMessageByTenantId </a:t>
            </a:r>
            <a:r>
              <a:rPr lang="en-US" altLang="zh-CN" sz="900" dirty="0"/>
              <a:t>1505414881</a:t>
            </a:r>
            <a:endParaRPr lang="zh-CN" altLang="en-US" sz="900" dirty="0"/>
          </a:p>
        </p:txBody>
      </p:sp>
      <p:sp>
        <p:nvSpPr>
          <p:cNvPr id="6" name="矩形 5"/>
          <p:cNvSpPr/>
          <p:nvPr/>
        </p:nvSpPr>
        <p:spPr>
          <a:xfrm>
            <a:off x="6858312" y="2992778"/>
            <a:ext cx="5242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com.alibaba.crm.icbu.service.GuardServiceImpl$insertAddAccountSyncMessageTest#insertAddAccountSyncMessage</a:t>
            </a:r>
          </a:p>
        </p:txBody>
      </p:sp>
      <p:sp>
        <p:nvSpPr>
          <p:cNvPr id="17" name="椭圆 16"/>
          <p:cNvSpPr/>
          <p:nvPr/>
        </p:nvSpPr>
        <p:spPr>
          <a:xfrm>
            <a:off x="5800017" y="3426833"/>
            <a:ext cx="1257581" cy="12501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841413" y="3474988"/>
            <a:ext cx="1152128" cy="115212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FFFF"/>
                </a:solidFill>
              </a:rPr>
              <a:t>VS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7552" y="1261872"/>
            <a:ext cx="3741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最新加的功能：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、局部录制 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rr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、实时录制 </a:t>
            </a:r>
            <a:r>
              <a:rPr lang="en-US" altLang="zh-CN" dirty="0" err="1" smtClean="0"/>
              <a:t>onlinerecord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com.xxx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、执行链路显示  </a:t>
            </a:r>
            <a:r>
              <a:rPr lang="en-US" altLang="zh-CN" dirty="0" smtClean="0"/>
              <a:t>====cola trace===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0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Thanks!</a:t>
            </a:r>
            <a:endParaRPr lang="zh-CN" altLang="en-US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0550" y="669563"/>
            <a:ext cx="3816424" cy="54359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  <a:r>
              <a:rPr lang="en-US" altLang="zh-CN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:COLA MOCK</a:t>
            </a:r>
            <a:r>
              <a:rPr lang="zh-CN" altLang="en-US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诞生</a:t>
            </a:r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>
            <a:off x="1631505" y="3333750"/>
            <a:ext cx="6802884" cy="915988"/>
          </a:xfrm>
          <a:prstGeom prst="homePlate">
            <a:avLst>
              <a:gd name="adj" fmla="val 40030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2703513" y="3321050"/>
            <a:ext cx="566737" cy="938213"/>
          </a:xfrm>
          <a:prstGeom prst="chevron">
            <a:avLst>
              <a:gd name="adj" fmla="val 55472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1792475" y="3594844"/>
            <a:ext cx="1119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2018 1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月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53" name="直接连接符 22"/>
          <p:cNvCxnSpPr>
            <a:cxnSpLocks noChangeShapeType="1"/>
          </p:cNvCxnSpPr>
          <p:nvPr/>
        </p:nvCxnSpPr>
        <p:spPr bwMode="auto">
          <a:xfrm>
            <a:off x="2030413" y="4097338"/>
            <a:ext cx="0" cy="1357312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24"/>
          <p:cNvSpPr txBox="1"/>
          <p:nvPr/>
        </p:nvSpPr>
        <p:spPr>
          <a:xfrm>
            <a:off x="2030413" y="4506913"/>
            <a:ext cx="192722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SOFA </a:t>
            </a:r>
            <a:r>
              <a:rPr lang="zh-CN" altLang="en-US" b="1" kern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框架</a:t>
            </a:r>
            <a:endParaRPr lang="en-US" altLang="zh-CN" b="1" kern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55" name="直接连接符 24"/>
          <p:cNvCxnSpPr>
            <a:cxnSpLocks noChangeShapeType="1"/>
          </p:cNvCxnSpPr>
          <p:nvPr/>
        </p:nvCxnSpPr>
        <p:spPr bwMode="auto">
          <a:xfrm>
            <a:off x="3819525" y="2174875"/>
            <a:ext cx="0" cy="1357313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22"/>
          <p:cNvSpPr txBox="1"/>
          <p:nvPr/>
        </p:nvSpPr>
        <p:spPr>
          <a:xfrm>
            <a:off x="3819525" y="2030413"/>
            <a:ext cx="1925638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应用治理</a:t>
            </a:r>
            <a:r>
              <a:rPr lang="en-US" altLang="zh-CN" b="1" kern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kern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业务</a:t>
            </a:r>
            <a:r>
              <a:rPr lang="en-US" altLang="zh-CN" b="1" kern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en-US" altLang="zh-CN" b="1" kern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cxnSp>
        <p:nvCxnSpPr>
          <p:cNvPr id="57" name="直接连接符 26"/>
          <p:cNvCxnSpPr>
            <a:cxnSpLocks noChangeShapeType="1"/>
          </p:cNvCxnSpPr>
          <p:nvPr/>
        </p:nvCxnSpPr>
        <p:spPr bwMode="auto">
          <a:xfrm>
            <a:off x="5573713" y="4117975"/>
            <a:ext cx="0" cy="135890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28"/>
          <p:cNvCxnSpPr>
            <a:cxnSpLocks noChangeShapeType="1"/>
          </p:cNvCxnSpPr>
          <p:nvPr/>
        </p:nvCxnSpPr>
        <p:spPr bwMode="auto">
          <a:xfrm>
            <a:off x="7385050" y="2174875"/>
            <a:ext cx="0" cy="1357313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18"/>
          <p:cNvSpPr txBox="1"/>
          <p:nvPr/>
        </p:nvSpPr>
        <p:spPr>
          <a:xfrm>
            <a:off x="7385050" y="2030413"/>
            <a:ext cx="1925638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COLA MOCK</a:t>
            </a:r>
            <a:endParaRPr lang="en-US" altLang="zh-CN" b="1" kern="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4" name="文本框 43"/>
          <p:cNvSpPr txBox="1">
            <a:spLocks noChangeArrowheads="1"/>
          </p:cNvSpPr>
          <p:nvPr/>
        </p:nvSpPr>
        <p:spPr bwMode="auto">
          <a:xfrm>
            <a:off x="2030412" y="4965021"/>
            <a:ext cx="1800000" cy="60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、领域驱动设计</a:t>
            </a:r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CRM</a:t>
            </a:r>
            <a:r>
              <a:rPr lang="zh-CN" altLang="en-US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应用复杂性治理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5" name="文本框 44"/>
          <p:cNvSpPr txBox="1">
            <a:spLocks noChangeArrowheads="1"/>
          </p:cNvSpPr>
          <p:nvPr/>
        </p:nvSpPr>
        <p:spPr bwMode="auto">
          <a:xfrm>
            <a:off x="5591176" y="4994275"/>
            <a:ext cx="1598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、业界单测调研</a:t>
            </a:r>
            <a:endParaRPr lang="en-US" altLang="zh-CN" sz="12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、制定单测规范</a:t>
            </a:r>
            <a:endParaRPr lang="zh-CN" altLang="en-US" sz="12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8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2"/>
          <p:cNvSpPr>
            <a:spLocks/>
          </p:cNvSpPr>
          <p:nvPr/>
        </p:nvSpPr>
        <p:spPr bwMode="auto">
          <a:xfrm>
            <a:off x="2020068" y="1994123"/>
            <a:ext cx="7991475" cy="3028950"/>
          </a:xfrm>
          <a:custGeom>
            <a:avLst/>
            <a:gdLst>
              <a:gd name="T0" fmla="*/ 3971925 w 5034"/>
              <a:gd name="T1" fmla="*/ 0 h 1908"/>
              <a:gd name="T2" fmla="*/ 2325688 w 5034"/>
              <a:gd name="T3" fmla="*/ 608013 h 1908"/>
              <a:gd name="T4" fmla="*/ 2830513 w 5034"/>
              <a:gd name="T5" fmla="*/ 608013 h 1908"/>
              <a:gd name="T6" fmla="*/ 0 w 5034"/>
              <a:gd name="T7" fmla="*/ 3028950 h 1908"/>
              <a:gd name="T8" fmla="*/ 7991475 w 5034"/>
              <a:gd name="T9" fmla="*/ 3028950 h 1908"/>
              <a:gd name="T10" fmla="*/ 5126038 w 5034"/>
              <a:gd name="T11" fmla="*/ 608013 h 1908"/>
              <a:gd name="T12" fmla="*/ 5735638 w 5034"/>
              <a:gd name="T13" fmla="*/ 627063 h 1908"/>
              <a:gd name="T14" fmla="*/ 3971925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3231330" y="1052736"/>
            <a:ext cx="5543550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00"/>
              </a:gs>
              <a:gs pos="100000">
                <a:srgbClr val="567200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rgbClr val="0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FFFFFF"/>
                </a:solidFill>
                <a:latin typeface="HY각헤드라인M" pitchFamily="18" charset="-127"/>
                <a:ea typeface="HY각헤드라인M" pitchFamily="18" charset="-127"/>
              </a:rPr>
              <a:t>单</a:t>
            </a:r>
            <a:r>
              <a:rPr kumimoji="1" lang="zh-CN" altLang="en-US" sz="3200" dirty="0" smtClean="0">
                <a:solidFill>
                  <a:srgbClr val="FFFFFF"/>
                </a:solidFill>
                <a:latin typeface="HY각헤드라인M" pitchFamily="18" charset="-127"/>
                <a:ea typeface="HY각헤드라인M" pitchFamily="18" charset="-127"/>
              </a:rPr>
              <a:t>测存在的问题</a:t>
            </a:r>
            <a:endParaRPr kumimoji="1" lang="ko-KR" altLang="en-US" sz="3200" dirty="0">
              <a:solidFill>
                <a:srgbClr val="FFFFFF"/>
              </a:solidFill>
              <a:latin typeface="HY각헤드라인M" pitchFamily="18" charset="-127"/>
              <a:ea typeface="HY각헤드라인M" pitchFamily="18" charset="-127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605337" y="3888011"/>
            <a:ext cx="1474788" cy="14732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432800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kumimoji="1" lang="zh-CN" altLang="en-US" sz="1600" b="1" dirty="0">
                <a:solidFill>
                  <a:srgbClr val="FFFFFF"/>
                </a:solidFill>
                <a:latin typeface="+mn-ea"/>
                <a:ea typeface="+mn-ea"/>
              </a:rPr>
              <a:t>环境依赖</a:t>
            </a:r>
            <a:endParaRPr kumimoji="1" lang="ko-KR" altLang="en-US" sz="16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2703116" y="3888011"/>
            <a:ext cx="1474787" cy="14732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283643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kumimoji="1" lang="zh-CN" altLang="en-US" sz="1600" b="1" dirty="0">
                <a:solidFill>
                  <a:srgbClr val="FFFFFF"/>
                </a:solidFill>
                <a:latin typeface="+mn-ea"/>
                <a:ea typeface="+mn-ea"/>
              </a:rPr>
              <a:t>启动慢</a:t>
            </a:r>
            <a:endParaRPr kumimoji="1" lang="ko-KR" altLang="en-US" sz="16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6535984" y="3888011"/>
            <a:ext cx="1474788" cy="1473200"/>
          </a:xfrm>
          <a:prstGeom prst="ellipse">
            <a:avLst/>
          </a:prstGeom>
          <a:gradFill rotWithShape="1">
            <a:gsLst>
              <a:gs pos="0">
                <a:srgbClr val="CC99FF"/>
              </a:gs>
              <a:gs pos="100000">
                <a:srgbClr val="362843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kumimoji="1" lang="en-US" altLang="zh-CN" sz="1600" b="1" dirty="0" smtClean="0">
                <a:solidFill>
                  <a:srgbClr val="FFFFFF"/>
                </a:solidFill>
                <a:latin typeface="+mn-ea"/>
                <a:ea typeface="+mn-ea"/>
              </a:rPr>
              <a:t>Mock</a:t>
            </a:r>
            <a:r>
              <a:rPr kumimoji="1" lang="zh-CN" altLang="en-US" sz="1600" b="1" dirty="0" smtClean="0">
                <a:solidFill>
                  <a:srgbClr val="FFFFFF"/>
                </a:solidFill>
                <a:latin typeface="+mn-ea"/>
                <a:ea typeface="+mn-ea"/>
              </a:rPr>
              <a:t>成本高</a:t>
            </a:r>
            <a:endParaRPr kumimoji="1" lang="ko-KR" altLang="en-US" sz="16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8408195" y="3888011"/>
            <a:ext cx="1474787" cy="1473200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431B00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0C0C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r>
              <a:rPr kumimoji="1" lang="zh-CN" altLang="en-US" sz="1600" b="1" dirty="0" smtClean="0">
                <a:solidFill>
                  <a:srgbClr val="FFFFFF"/>
                </a:solidFill>
                <a:latin typeface="+mn-ea"/>
                <a:ea typeface="+mn-ea"/>
              </a:rPr>
              <a:t>很难维护</a:t>
            </a:r>
            <a:endParaRPr kumimoji="1" lang="ko-KR" altLang="en-US" sz="16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2711624" y="5507262"/>
            <a:ext cx="1474787" cy="395287"/>
          </a:xfrm>
          <a:prstGeom prst="ellipse">
            <a:avLst/>
          </a:prstGeom>
          <a:gradFill rotWithShape="1">
            <a:gsLst>
              <a:gs pos="0">
                <a:srgbClr val="3333CC">
                  <a:alpha val="29999"/>
                </a:srgbClr>
              </a:gs>
              <a:gs pos="100000">
                <a:srgbClr val="18185E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4621212" y="5507262"/>
            <a:ext cx="1474788" cy="395287"/>
          </a:xfrm>
          <a:prstGeom prst="ellipse">
            <a:avLst/>
          </a:prstGeom>
          <a:gradFill rotWithShape="1">
            <a:gsLst>
              <a:gs pos="0">
                <a:srgbClr val="3333CC">
                  <a:alpha val="29999"/>
                </a:srgbClr>
              </a:gs>
              <a:gs pos="100000">
                <a:srgbClr val="18185E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6528048" y="5507262"/>
            <a:ext cx="1474787" cy="395287"/>
          </a:xfrm>
          <a:prstGeom prst="ellipse">
            <a:avLst/>
          </a:prstGeom>
          <a:gradFill rotWithShape="1">
            <a:gsLst>
              <a:gs pos="0">
                <a:srgbClr val="3333CC">
                  <a:alpha val="29999"/>
                </a:srgbClr>
              </a:gs>
              <a:gs pos="100000">
                <a:srgbClr val="18185E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8400256" y="5507262"/>
            <a:ext cx="1474788" cy="395287"/>
          </a:xfrm>
          <a:prstGeom prst="ellipse">
            <a:avLst/>
          </a:prstGeom>
          <a:gradFill rotWithShape="1">
            <a:gsLst>
              <a:gs pos="0">
                <a:srgbClr val="3333CC">
                  <a:alpha val="29999"/>
                </a:srgbClr>
              </a:gs>
              <a:gs pos="100000">
                <a:srgbClr val="18185E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WordArt 17"/>
          <p:cNvSpPr>
            <a:spLocks noChangeArrowheads="1" noChangeShapeType="1" noTextEdit="1"/>
          </p:cNvSpPr>
          <p:nvPr/>
        </p:nvSpPr>
        <p:spPr bwMode="auto">
          <a:xfrm>
            <a:off x="4288606" y="3170462"/>
            <a:ext cx="3328987" cy="4032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FadeUp">
              <a:avLst>
                <a:gd name="adj" fmla="val 9903"/>
              </a:avLst>
            </a:prstTxWarp>
          </a:bodyPr>
          <a:lstStyle/>
          <a:p>
            <a:pPr algn="ctr" eaLnBrk="1" hangingPunct="1">
              <a:defRPr/>
            </a:pPr>
            <a:endParaRPr lang="zh-CN" altLang="en-US" sz="3600" b="1" kern="10" dirty="0">
              <a:solidFill>
                <a:srgbClr val="FFFFFF"/>
              </a:solidFill>
              <a:effectLst>
                <a:outerShdw dist="35921" dir="2700000" algn="ctr" rotWithShape="0">
                  <a:srgbClr val="3333CC">
                    <a:alpha val="50000"/>
                  </a:srgbClr>
                </a:outerShdw>
              </a:effectLst>
              <a:latin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25465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487488" y="2060848"/>
            <a:ext cx="9144000" cy="178236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2484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581150"/>
            <a:ext cx="9507488" cy="5435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COLA MOCK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2170" y="1628800"/>
            <a:ext cx="10194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4292E"/>
                </a:solidFill>
                <a:latin typeface="宋体" panose="02010600030101010101" pitchFamily="2" charset="-122"/>
              </a:rPr>
              <a:t>cola</a:t>
            </a:r>
            <a:r>
              <a:rPr lang="en-US" altLang="zh-CN" b="1" dirty="0" smtClean="0">
                <a:solidFill>
                  <a:srgbClr val="24292E"/>
                </a:solidFill>
                <a:latin typeface="宋体" panose="02010600030101010101" pitchFamily="2" charset="-122"/>
              </a:rPr>
              <a:t> mock</a:t>
            </a:r>
            <a:r>
              <a:rPr lang="zh-CN" altLang="en-US" dirty="0" smtClean="0">
                <a:solidFill>
                  <a:srgbClr val="24292E"/>
                </a:solidFill>
                <a:latin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rgbClr val="24292E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dirty="0" smtClean="0">
                <a:solidFill>
                  <a:srgbClr val="24292E"/>
                </a:solidFill>
                <a:latin typeface="宋体" panose="02010600030101010101" pitchFamily="2" charset="-122"/>
              </a:rPr>
              <a:t>套通过</a:t>
            </a:r>
            <a:r>
              <a:rPr lang="zh-CN" altLang="en-US" dirty="0">
                <a:solidFill>
                  <a:srgbClr val="24292E"/>
                </a:solidFill>
                <a:latin typeface="宋体" panose="02010600030101010101" pitchFamily="2" charset="-122"/>
              </a:rPr>
              <a:t>录制真实环境数据，存储数据快照，单测时回放录制数据的测试框架</a:t>
            </a:r>
            <a:r>
              <a:rPr lang="zh-CN" altLang="en-US" dirty="0" smtClean="0">
                <a:solidFill>
                  <a:srgbClr val="24292E"/>
                </a:solidFill>
                <a:latin typeface="宋体" panose="02010600030101010101" pitchFamily="2" charset="-122"/>
              </a:rPr>
              <a:t>。主要         </a:t>
            </a:r>
            <a:r>
              <a:rPr lang="en-US" altLang="zh-CN" dirty="0" smtClean="0">
                <a:solidFill>
                  <a:srgbClr val="24292E"/>
                </a:solidFill>
                <a:latin typeface="宋体" panose="02010600030101010101" pitchFamily="2" charset="-122"/>
              </a:rPr>
              <a:t>	   </a:t>
            </a:r>
            <a:r>
              <a:rPr lang="zh-CN" altLang="en-US" dirty="0" smtClean="0">
                <a:solidFill>
                  <a:srgbClr val="24292E"/>
                </a:solidFill>
                <a:latin typeface="宋体" panose="02010600030101010101" pitchFamily="2" charset="-122"/>
              </a:rPr>
              <a:t>依赖</a:t>
            </a:r>
            <a:r>
              <a:rPr lang="en-US" altLang="zh-CN" dirty="0" err="1">
                <a:solidFill>
                  <a:srgbClr val="24292E"/>
                </a:solidFill>
                <a:latin typeface="宋体" panose="02010600030101010101" pitchFamily="2" charset="-122"/>
              </a:rPr>
              <a:t>mockito</a:t>
            </a:r>
            <a:r>
              <a:rPr lang="zh-CN" altLang="en-US" dirty="0">
                <a:solidFill>
                  <a:srgbClr val="24292E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24292E"/>
                </a:solidFill>
                <a:latin typeface="宋体" panose="02010600030101010101" pitchFamily="2" charset="-122"/>
              </a:rPr>
              <a:t>cglib</a:t>
            </a:r>
            <a:r>
              <a:rPr lang="zh-CN" altLang="en-US" dirty="0">
                <a:solidFill>
                  <a:srgbClr val="24292E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24292E"/>
                </a:solidFill>
                <a:latin typeface="宋体" panose="02010600030101010101" pitchFamily="2" charset="-122"/>
              </a:rPr>
              <a:t>spring</a:t>
            </a:r>
            <a:r>
              <a:rPr lang="zh-CN" altLang="en-US" dirty="0">
                <a:solidFill>
                  <a:srgbClr val="24292E"/>
                </a:solidFill>
                <a:latin typeface="宋体" panose="02010600030101010101" pitchFamily="2" charset="-122"/>
              </a:rPr>
              <a:t>，通过</a:t>
            </a:r>
            <a:r>
              <a:rPr lang="en-US" altLang="zh-CN" dirty="0" err="1">
                <a:solidFill>
                  <a:srgbClr val="24292E"/>
                </a:solidFill>
                <a:latin typeface="宋体" panose="02010600030101010101" pitchFamily="2" charset="-122"/>
              </a:rPr>
              <a:t>cglib</a:t>
            </a:r>
            <a:r>
              <a:rPr lang="zh-CN" altLang="en-US" dirty="0">
                <a:solidFill>
                  <a:srgbClr val="24292E"/>
                </a:solidFill>
                <a:latin typeface="宋体" panose="02010600030101010101" pitchFamily="2" charset="-122"/>
              </a:rPr>
              <a:t>的代理实现录制和回放数据</a:t>
            </a:r>
            <a:r>
              <a:rPr lang="zh-CN" altLang="en-US" dirty="0" smtClean="0">
                <a:solidFill>
                  <a:srgbClr val="24292E"/>
                </a:solidFill>
                <a:latin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24292E"/>
              </a:solidFill>
              <a:latin typeface="宋体" panose="02010600030101010101" pitchFamily="2" charset="-122"/>
            </a:endParaRPr>
          </a:p>
          <a:p>
            <a:endParaRPr lang="en-US" altLang="zh-CN" dirty="0">
              <a:solidFill>
                <a:srgbClr val="24292E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24292E"/>
                </a:solidFill>
                <a:latin typeface="宋体" panose="02010600030101010101" pitchFamily="2" charset="-122"/>
              </a:rPr>
              <a:t>适用场景</a:t>
            </a:r>
            <a:r>
              <a:rPr lang="zh-CN" altLang="en-US" dirty="0" smtClean="0">
                <a:solidFill>
                  <a:srgbClr val="24292E"/>
                </a:solidFill>
                <a:latin typeface="宋体" panose="02010600030101010101" pitchFamily="2" charset="-122"/>
              </a:rPr>
              <a:t>：单元测试、集成测试。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14179" y="3356992"/>
            <a:ext cx="4824536" cy="442164"/>
          </a:xfrm>
          <a:prstGeom prst="roundRect">
            <a:avLst>
              <a:gd name="adj" fmla="val 0"/>
            </a:avLst>
          </a:prstGeom>
          <a:solidFill>
            <a:srgbClr val="FF6A00"/>
          </a:solidFill>
          <a:ln>
            <a:noFill/>
          </a:ln>
          <a:effectLst/>
        </p:spPr>
        <p:txBody>
          <a:bodyPr lIns="91438" tIns="45719" rIns="91438" bIns="45719" rtlCol="0" anchor="ctr"/>
          <a:lstStyle/>
          <a:p>
            <a:pPr algn="ctr"/>
            <a:r>
              <a:rPr kumimoji="1" lang="zh-CN" altLang="en-US" sz="2000" b="1" kern="0" dirty="0">
                <a:solidFill>
                  <a:sysClr val="window" lastClr="FFFFFF"/>
                </a:solidFill>
                <a:latin typeface="宋体" panose="02010600030101010101" pitchFamily="2" charset="-122"/>
                <a:cs typeface="Microsoft YaHei" charset="0"/>
              </a:rPr>
              <a:t>优点</a:t>
            </a:r>
          </a:p>
        </p:txBody>
      </p:sp>
      <p:sp>
        <p:nvSpPr>
          <p:cNvPr id="13" name="规格化"/>
          <p:cNvSpPr/>
          <p:nvPr/>
        </p:nvSpPr>
        <p:spPr>
          <a:xfrm>
            <a:off x="6054739" y="3978599"/>
            <a:ext cx="5081821" cy="2585323"/>
          </a:xfrm>
          <a:prstGeom prst="rect">
            <a:avLst/>
          </a:prstGeom>
          <a:solidFill>
            <a:schemeClr val="bg1"/>
          </a:solidFill>
          <a:ln w="12700">
            <a:solidFill>
              <a:srgbClr val="FF7B2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endParaRPr lang="zh-CN" altLang="en-US" sz="1200" b="1" dirty="0">
              <a:solidFill>
                <a:srgbClr val="85889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073378" y="3356992"/>
            <a:ext cx="5063182" cy="442164"/>
          </a:xfrm>
          <a:prstGeom prst="roundRect">
            <a:avLst>
              <a:gd name="adj" fmla="val 0"/>
            </a:avLst>
          </a:prstGeom>
          <a:solidFill>
            <a:srgbClr val="FF6A00"/>
          </a:solidFill>
          <a:ln>
            <a:noFill/>
          </a:ln>
          <a:effectLst/>
        </p:spPr>
        <p:txBody>
          <a:bodyPr lIns="91438" tIns="45719" rIns="91438" bIns="45719" rtlCol="0" anchor="ctr"/>
          <a:lstStyle/>
          <a:p>
            <a:pPr algn="ctr"/>
            <a:r>
              <a:rPr kumimoji="1" lang="zh-CN" altLang="en-US" sz="2000" b="1" kern="0" dirty="0" smtClean="0">
                <a:solidFill>
                  <a:sysClr val="window" lastClr="FFFFFF"/>
                </a:solidFill>
                <a:latin typeface="宋体" panose="02010600030101010101" pitchFamily="2" charset="-122"/>
                <a:cs typeface="Microsoft YaHei" charset="0"/>
              </a:rPr>
              <a:t>缺点</a:t>
            </a:r>
            <a:endParaRPr kumimoji="1" lang="zh-CN" altLang="en-US" sz="2000" b="1" kern="0" dirty="0">
              <a:solidFill>
                <a:sysClr val="window" lastClr="FFFFFF"/>
              </a:solidFill>
              <a:latin typeface="宋体" panose="02010600030101010101" pitchFamily="2" charset="-122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432" y="3978600"/>
            <a:ext cx="4824536" cy="2585323"/>
          </a:xfrm>
          <a:prstGeom prst="rect">
            <a:avLst/>
          </a:prstGeom>
          <a:noFill/>
          <a:ln>
            <a:solidFill>
              <a:srgbClr val="FF7B2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7C25"/>
                </a:solidFill>
                <a:latin typeface="宋体" panose="02010600030101010101" pitchFamily="2" charset="-122"/>
              </a:rPr>
              <a:t>解放</a:t>
            </a:r>
            <a:r>
              <a:rPr lang="en-US" altLang="zh-CN" dirty="0">
                <a:solidFill>
                  <a:srgbClr val="FF7C25"/>
                </a:solidFill>
                <a:latin typeface="宋体" panose="02010600030101010101" pitchFamily="2" charset="-122"/>
              </a:rPr>
              <a:t>mock</a:t>
            </a:r>
            <a:r>
              <a:rPr lang="zh-CN" altLang="en-US" dirty="0">
                <a:solidFill>
                  <a:srgbClr val="FF7C25"/>
                </a:solidFill>
                <a:latin typeface="宋体" panose="02010600030101010101" pitchFamily="2" charset="-122"/>
              </a:rPr>
              <a:t>数据成本，大幅提升</a:t>
            </a:r>
            <a:r>
              <a:rPr lang="zh-CN" altLang="en-US" dirty="0" smtClean="0">
                <a:solidFill>
                  <a:srgbClr val="FF7C25"/>
                </a:solidFill>
                <a:latin typeface="宋体" panose="02010600030101010101" pitchFamily="2" charset="-122"/>
              </a:rPr>
              <a:t>效率。</a:t>
            </a:r>
            <a:endParaRPr lang="zh-CN" altLang="en-US" dirty="0">
              <a:solidFill>
                <a:srgbClr val="FF7C25"/>
              </a:solidFill>
              <a:latin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7C25"/>
                </a:solidFill>
                <a:latin typeface="宋体" panose="02010600030101010101" pitchFamily="2" charset="-122"/>
              </a:rPr>
              <a:t>数据一次录制，反复</a:t>
            </a:r>
            <a:r>
              <a:rPr lang="zh-CN" altLang="en-US" dirty="0" smtClean="0">
                <a:solidFill>
                  <a:srgbClr val="FF7C25"/>
                </a:solidFill>
                <a:latin typeface="宋体" panose="02010600030101010101" pitchFamily="2" charset="-122"/>
              </a:rPr>
              <a:t>使用。</a:t>
            </a:r>
            <a:endParaRPr lang="zh-CN" altLang="en-US" dirty="0">
              <a:solidFill>
                <a:srgbClr val="FF7C25"/>
              </a:solidFill>
              <a:latin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7C25"/>
                </a:solidFill>
                <a:latin typeface="宋体" panose="02010600030101010101" pitchFamily="2" charset="-122"/>
              </a:rPr>
              <a:t>对环境无依赖，不会侵入</a:t>
            </a:r>
            <a:r>
              <a:rPr lang="en-US" altLang="zh-CN" dirty="0" smtClean="0">
                <a:solidFill>
                  <a:srgbClr val="FF7C25"/>
                </a:solidFill>
                <a:latin typeface="宋体" panose="02010600030101010101" pitchFamily="2" charset="-122"/>
              </a:rPr>
              <a:t>DB</a:t>
            </a:r>
            <a:r>
              <a:rPr lang="zh-CN" altLang="en-US" dirty="0" smtClean="0">
                <a:solidFill>
                  <a:srgbClr val="FF7C25"/>
                </a:solidFill>
                <a:latin typeface="宋体" panose="02010600030101010101" pitchFamily="2" charset="-122"/>
              </a:rPr>
              <a:t>数据。</a:t>
            </a:r>
            <a:endParaRPr lang="zh-CN" altLang="en-US" dirty="0">
              <a:solidFill>
                <a:srgbClr val="FF7C25"/>
              </a:solidFill>
              <a:latin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7C25"/>
                </a:solidFill>
                <a:latin typeface="宋体" panose="02010600030101010101" pitchFamily="2" charset="-122"/>
              </a:rPr>
              <a:t>快速生成单测类。</a:t>
            </a:r>
            <a:endParaRPr lang="en-US" altLang="zh-CN" dirty="0">
              <a:solidFill>
                <a:srgbClr val="FF7C25"/>
              </a:solidFill>
              <a:latin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7C25"/>
                </a:solidFill>
                <a:latin typeface="宋体" panose="02010600030101010101" pitchFamily="2" charset="-122"/>
              </a:rPr>
              <a:t>自动数据校验。</a:t>
            </a:r>
            <a:endParaRPr lang="en-US" altLang="zh-CN" dirty="0" smtClean="0">
              <a:solidFill>
                <a:srgbClr val="FF7C25"/>
              </a:solidFill>
              <a:latin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7C25"/>
                </a:solidFill>
                <a:latin typeface="宋体" panose="02010600030101010101" pitchFamily="2" charset="-122"/>
              </a:rPr>
              <a:t>轻量级</a:t>
            </a:r>
            <a:r>
              <a:rPr lang="en-US" altLang="zh-CN" dirty="0" smtClean="0">
                <a:solidFill>
                  <a:srgbClr val="FF7C25"/>
                </a:solidFill>
                <a:latin typeface="宋体" panose="02010600030101010101" pitchFamily="2" charset="-122"/>
              </a:rPr>
              <a:t>jar</a:t>
            </a:r>
            <a:r>
              <a:rPr lang="zh-CN" altLang="en-US" dirty="0" smtClean="0">
                <a:solidFill>
                  <a:srgbClr val="FF7C25"/>
                </a:solidFill>
                <a:latin typeface="宋体" panose="02010600030101010101" pitchFamily="2" charset="-122"/>
              </a:rPr>
              <a:t>包</a:t>
            </a:r>
            <a:endParaRPr lang="zh-CN" altLang="en-US" dirty="0">
              <a:solidFill>
                <a:srgbClr val="FF7C25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73377" y="4004642"/>
            <a:ext cx="48245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2000">
                <a:solidFill>
                  <a:srgbClr val="FF66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7C25"/>
                </a:solidFill>
                <a:latin typeface="宋体" panose="02010600030101010101" pitchFamily="2" charset="-122"/>
              </a:rPr>
              <a:t>需要录制一次数据，属于后置型单</a:t>
            </a:r>
            <a:r>
              <a:rPr lang="zh-CN" altLang="en-US" sz="1800" dirty="0" smtClean="0">
                <a:solidFill>
                  <a:srgbClr val="FF7C25"/>
                </a:solidFill>
                <a:latin typeface="宋体" panose="02010600030101010101" pitchFamily="2" charset="-122"/>
              </a:rPr>
              <a:t>测。</a:t>
            </a:r>
            <a:endParaRPr lang="zh-CN" altLang="en-US" sz="1800" dirty="0">
              <a:solidFill>
                <a:srgbClr val="FF7C25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7C25"/>
                </a:solidFill>
                <a:latin typeface="宋体" panose="02010600030101010101" pitchFamily="2" charset="-122"/>
              </a:rPr>
              <a:t>增加了一定的配置和学习成本。</a:t>
            </a:r>
            <a:endParaRPr lang="en-US" altLang="zh-CN" sz="1800" dirty="0">
              <a:solidFill>
                <a:srgbClr val="FF7C25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7C25"/>
                </a:solidFill>
                <a:latin typeface="宋体" panose="02010600030101010101" pitchFamily="2" charset="-122"/>
              </a:rPr>
              <a:t>不能</a:t>
            </a:r>
            <a:r>
              <a:rPr lang="zh-CN" altLang="en-US" sz="1800" dirty="0">
                <a:solidFill>
                  <a:srgbClr val="FF7C25"/>
                </a:solidFill>
                <a:latin typeface="宋体" panose="02010600030101010101" pitchFamily="2" charset="-122"/>
              </a:rPr>
              <a:t>反序列化的出入参无法</a:t>
            </a:r>
            <a:r>
              <a:rPr lang="zh-CN" altLang="en-US" sz="1800" dirty="0" smtClean="0">
                <a:solidFill>
                  <a:srgbClr val="FF7C25"/>
                </a:solidFill>
                <a:latin typeface="宋体" panose="02010600030101010101" pitchFamily="2" charset="-122"/>
              </a:rPr>
              <a:t>录制。</a:t>
            </a:r>
            <a:endParaRPr lang="zh-CN" altLang="en-US" sz="1800" dirty="0">
              <a:solidFill>
                <a:srgbClr val="FF7C25"/>
              </a:solidFill>
              <a:latin typeface="宋体" panose="02010600030101010101" pitchFamily="2" charset="-122"/>
            </a:endParaRPr>
          </a:p>
          <a:p>
            <a:endParaRPr lang="zh-CN" altLang="en-US" sz="1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9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73211"/>
            <a:ext cx="10675446" cy="4864101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COLA MOCK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40983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487488" y="2060848"/>
            <a:ext cx="9144000" cy="1782367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录制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回放配置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7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5560" y="1844824"/>
            <a:ext cx="461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轻量级的单测框架，只需要引入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jar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包即可。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如果是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maven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工程，直接引入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配置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271464" y="581150"/>
            <a:ext cx="9507488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COLA MOCK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的配置及使用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9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1141</Words>
  <Application>Microsoft Office PowerPoint</Application>
  <PresentationFormat>宽屏</PresentationFormat>
  <Paragraphs>147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Helvetica Neue Medium</vt:lpstr>
      <vt:lpstr>HY헤드라인M</vt:lpstr>
      <vt:lpstr>HY각헤드라인M</vt:lpstr>
      <vt:lpstr>맑은 고딕</vt:lpstr>
      <vt:lpstr>黑体</vt:lpstr>
      <vt:lpstr>宋体</vt:lpstr>
      <vt:lpstr>Microsoft YaHei</vt:lpstr>
      <vt:lpstr>Arial</vt:lpstr>
      <vt:lpstr>Calibri</vt:lpstr>
      <vt:lpstr>Calibri Light</vt:lpstr>
      <vt:lpstr>Cambria Math</vt:lpstr>
      <vt:lpstr>Wingdings</vt:lpstr>
      <vt:lpstr>Office 主题</vt:lpstr>
      <vt:lpstr>COLA MOCK单测框架 V1.0</vt:lpstr>
      <vt:lpstr>PowerPoint 演示文稿</vt:lpstr>
      <vt:lpstr>背景:COLA MOCK诞生</vt:lpstr>
      <vt:lpstr>PowerPoint 演示文稿</vt:lpstr>
      <vt:lpstr>简介</vt:lpstr>
      <vt:lpstr>COLA MOCK简介</vt:lpstr>
      <vt:lpstr>PowerPoint 演示文稿</vt:lpstr>
      <vt:lpstr>录制/回放配置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单测编写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案例演示</vt:lpstr>
      <vt:lpstr>PowerPoint 演示文稿</vt:lpstr>
      <vt:lpstr>PowerPoint 演示文稿</vt:lpstr>
      <vt:lpstr>Thanks!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 MOCK单测框架 V1.0</dc:title>
  <dc:creator>骁飏</dc:creator>
  <cp:lastModifiedBy>骁飏</cp:lastModifiedBy>
  <cp:revision>2</cp:revision>
  <dcterms:created xsi:type="dcterms:W3CDTF">2019-05-29T13:49:46Z</dcterms:created>
  <dcterms:modified xsi:type="dcterms:W3CDTF">2019-05-29T14:08:51Z</dcterms:modified>
</cp:coreProperties>
</file>