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5" r:id="rId2"/>
    <p:sldId id="266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506"/>
    <a:srgbClr val="FFFFFF"/>
    <a:srgbClr val="FFEC49"/>
    <a:srgbClr val="00256F"/>
    <a:srgbClr val="ECD340"/>
    <a:srgbClr val="F4F2E4"/>
    <a:srgbClr val="EDE9D3"/>
    <a:srgbClr val="F8F7EE"/>
    <a:srgbClr val="E7E2C4"/>
    <a:srgbClr val="DF6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D6C7E-4769-FB7F-8DC1-9AB7714902B4}" v="268" dt="2025-05-15T11:23:03.349"/>
    <p1510:client id="{495AC2C0-B335-E857-C517-EC7DCA5ACEA2}" v="6" dt="2025-05-14T10:11:07.036"/>
    <p1510:client id="{8E8F630F-BC3F-4201-B685-FE0DD8661951}" v="133" dt="2025-05-13T16:16:11.667"/>
    <p1510:client id="{C1531825-96AB-03E2-7A7B-9BA9A6FF1229}" v="291" dt="2025-05-14T22:44:14.328"/>
    <p1510:client id="{D731A987-A025-9831-BBCE-8A651471A270}" v="73" dt="2025-05-13T17:00:42.747"/>
    <p1510:client id="{F34A72F1-3DC7-4ABD-645E-8001CD1C0718}" v="81" dt="2025-05-15T11:45:07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A0CEF-2A39-484F-A352-F8A28BE253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DC2C2-57E1-4247-863A-20518766C9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2555-5E9E-4546-A627-6BF7356FD36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4DB5C-BF55-43DC-81ED-041B5B1DCBC7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6E78-100A-4215-9BAA-F31531A5E29A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24C7-E4C4-424D-B364-3216989C782C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B95-E2BE-4D61-9995-03C1FEC0D7A5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AC31-35C8-463A-94B7-750D20128F0F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5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6B56-E592-46FF-9944-2664C38542C9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0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F8D7-3EE9-4A9D-863C-577C68B52A9A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0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E712-FC39-45A1-B734-6DD6E6281225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E1C3-3724-4DB5-BA00-C8D8267D23A0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A5C49-E1FA-493D-9D78-62551EB96D9B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4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07E7-194F-4CC7-ADB4-CB74AC04A92E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0F48-C417-49CC-8667-060243E2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6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lickr.com/photos/wingedwolf/5471047557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E8286E5-CA8C-937A-CD0E-6E321C65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FB2B4FD-791D-C52F-FE4E-A31549101F4F}"/>
              </a:ext>
            </a:extLst>
          </p:cNvPr>
          <p:cNvSpPr/>
          <p:nvPr/>
        </p:nvSpPr>
        <p:spPr>
          <a:xfrm>
            <a:off x="292608" y="3267784"/>
            <a:ext cx="8424672" cy="9117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latin typeface="Times New Roman"/>
                <a:ea typeface="+mn-lt"/>
                <a:cs typeface="+mn-lt"/>
              </a:rPr>
              <a:t>Robust DDPG Reinforcement Learning Differential Game Guidance in Low-Thrust, Multi-Body Dynamical Environments</a:t>
            </a:r>
            <a:endParaRPr lang="en-US" sz="2000" b="1">
              <a:latin typeface="Times New Roman"/>
              <a:cs typeface="Times New Roman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111679-22D5-47B9-E5D1-7A58799E464A}"/>
              </a:ext>
            </a:extLst>
          </p:cNvPr>
          <p:cNvSpPr/>
          <p:nvPr/>
        </p:nvSpPr>
        <p:spPr>
          <a:xfrm>
            <a:off x="292608" y="4913472"/>
            <a:ext cx="8424672" cy="13843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u="sng">
                <a:latin typeface="Times New Roman"/>
                <a:ea typeface="+mn-lt"/>
                <a:cs typeface="+mn-lt"/>
              </a:rPr>
              <a:t>Ali </a:t>
            </a:r>
            <a:r>
              <a:rPr lang="en-US" u="sng" err="1">
                <a:latin typeface="Times New Roman"/>
                <a:ea typeface="+mn-lt"/>
                <a:cs typeface="+mn-lt"/>
              </a:rPr>
              <a:t>Baniasad</a:t>
            </a:r>
            <a:r>
              <a:rPr lang="en-US">
                <a:latin typeface="Times New Roman"/>
                <a:ea typeface="+mn-lt"/>
                <a:cs typeface="+mn-lt"/>
              </a:rPr>
              <a:t>, M.Sc. Student, Department of Aerospace Engineering</a:t>
            </a:r>
          </a:p>
          <a:p>
            <a:pPr algn="ctr"/>
            <a:r>
              <a:rPr lang="en-US">
                <a:latin typeface="Times New Roman"/>
                <a:ea typeface="+mn-lt"/>
                <a:cs typeface="+mn-lt"/>
              </a:rPr>
              <a:t>Hadi </a:t>
            </a:r>
            <a:r>
              <a:rPr lang="en-US" err="1">
                <a:latin typeface="Times New Roman"/>
                <a:ea typeface="+mn-lt"/>
                <a:cs typeface="+mn-lt"/>
              </a:rPr>
              <a:t>Nobahari</a:t>
            </a:r>
            <a:r>
              <a:rPr lang="en-US">
                <a:latin typeface="Times New Roman"/>
                <a:ea typeface="+mn-lt"/>
                <a:cs typeface="+mn-lt"/>
              </a:rPr>
              <a:t>, Professor, Department of Aerospace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FB0-A3EB-952B-5D2E-34F3D922B22E}"/>
              </a:ext>
            </a:extLst>
          </p:cNvPr>
          <p:cNvSpPr txBox="1"/>
          <p:nvPr/>
        </p:nvSpPr>
        <p:spPr>
          <a:xfrm>
            <a:off x="2777459" y="2856986"/>
            <a:ext cx="34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A5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0CA1-0937-F360-554D-ADB06C62F5A4}"/>
              </a:ext>
            </a:extLst>
          </p:cNvPr>
          <p:cNvSpPr txBox="1"/>
          <p:nvPr/>
        </p:nvSpPr>
        <p:spPr>
          <a:xfrm>
            <a:off x="2844515" y="4451807"/>
            <a:ext cx="3454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9A50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E1B02B-BEF9-B701-0256-B81E1789B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0F48-C417-49CC-8667-060243E2EB12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1028D4-1588-6E78-451C-BE48529B9430}"/>
              </a:ext>
            </a:extLst>
          </p:cNvPr>
          <p:cNvSpPr/>
          <p:nvPr/>
        </p:nvSpPr>
        <p:spPr>
          <a:xfrm>
            <a:off x="0" y="6591694"/>
            <a:ext cx="1664208" cy="26630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/>
              <a:t>AERO2025-01540280</a:t>
            </a:r>
          </a:p>
        </p:txBody>
      </p:sp>
      <p:pic>
        <p:nvPicPr>
          <p:cNvPr id="11" name="Picture 10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6BF10A8-0B45-7DAE-79CD-3E873E387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64" y="189442"/>
            <a:ext cx="851607" cy="85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8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B801-B35F-3349-DCC9-71921587C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DF10-55EA-C833-AFD2-E1440748D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State, Action &amp; Reward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95E28-35A2-ED0A-1955-50EF4502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10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8F42A-CC7B-65D4-AB40-18120FE9F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2A0196-7802-D60D-80D6-9347B7FB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deviations from nominal Lyapunov orbit</a:t>
            </a:r>
            <a:endParaRPr lang="en-US" sz="2200">
              <a:latin typeface="Times New Roman"/>
              <a:ea typeface="Calibri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2‑D thrust vector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Reward</a:t>
            </a:r>
            <a:r>
              <a:rPr lang="en-US" sz="2200" dirty="0">
                <a:ea typeface="+mn-lt"/>
                <a:cs typeface="+mn-lt"/>
              </a:rPr>
              <a:t> </a:t>
            </a: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F0FF4741-8216-1FBC-6723-0F59523C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96" y="3571498"/>
            <a:ext cx="5173021" cy="25309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E61DBA-BCC1-14DB-9A86-2AE55F675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4950" y="2806446"/>
            <a:ext cx="4305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58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C73B-3CD9-101C-00BE-C0D69829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F979-6DA6-660D-3A88-D46DCEB4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Trajectory Result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86C8E-EBF4-7589-1006-2837279E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11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1CD17-3AAB-BE18-3EBB-D45409FFBD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71F0E-8A90-94C2-104F-93CEE6AC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dirty="0">
              <a:latin typeface="Times New Roman"/>
              <a:ea typeface="+mn-lt"/>
              <a:cs typeface="+mn-lt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6" name="Picture 5" descr="A diagram of a moon&#10;&#10;AI-generated content may be incorrect.">
            <a:extLst>
              <a:ext uri="{FF2B5EF4-FFF2-40B4-BE49-F238E27FC236}">
                <a16:creationId xmlns:a16="http://schemas.microsoft.com/office/drawing/2014/main" id="{2DC528EA-0B16-382B-46B1-E21CC3977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2711" y="2387025"/>
            <a:ext cx="5277555" cy="3912751"/>
          </a:xfrm>
          <a:prstGeom prst="rect">
            <a:avLst/>
          </a:prstGeom>
        </p:spPr>
      </p:pic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6D35F768-BE20-C77B-7BA3-30725E0EC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482" y="2387600"/>
            <a:ext cx="4491035" cy="35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75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21085-F7D4-75B2-CEDE-00172D42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0E5-C081-B363-5EF7-BDB40160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" y="1449155"/>
            <a:ext cx="8741664" cy="8321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Q&amp;A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C9AEA-F2B6-1861-5195-FF1A3D5B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12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AD0310-853F-ACD4-D8BE-71CCA3F35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pic>
        <p:nvPicPr>
          <p:cNvPr id="10" name="Content Placeholder 9" descr="A white person with a red question mark&#10;&#10;AI-generated content may be incorrect.">
            <a:extLst>
              <a:ext uri="{FF2B5EF4-FFF2-40B4-BE49-F238E27FC236}">
                <a16:creationId xmlns:a16="http://schemas.microsoft.com/office/drawing/2014/main" id="{33B520EA-D448-6C2E-08F0-043D00D55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2279739"/>
            <a:ext cx="4588932" cy="4577644"/>
          </a:xfrm>
        </p:spPr>
      </p:pic>
    </p:spTree>
    <p:extLst>
      <p:ext uri="{BB962C8B-B14F-4D97-AF65-F5344CB8AC3E}">
        <p14:creationId xmlns:p14="http://schemas.microsoft.com/office/powerpoint/2010/main" val="18842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6DA14-A44C-3AFD-9EC5-3D7A6ECA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D65E-F139-F91D-B6FD-F35161D6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56" y="1449155"/>
            <a:ext cx="8741664" cy="832104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ea typeface="+mj-lt"/>
                <a:cs typeface="+mj-lt"/>
              </a:rPr>
              <a:t>Thanks for Your Time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38DDA-F98E-BE13-7A9D-7265FF9A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13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7551A3-1365-82BA-FCB8-872BF18FE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F26C10-05BE-AA7D-85BB-C337B834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858" y="3428118"/>
            <a:ext cx="4406195" cy="33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83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C9641-FF24-80C7-32D2-B8B4C2253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8E0-9036-DDB6-2823-7A7F7658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CF296-6A25-845F-237A-79D1C531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2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D325BC-7D3A-4179-0000-68DC733726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BBBE81-0971-4955-2595-7A91F1D2FE3A}"/>
              </a:ext>
            </a:extLst>
          </p:cNvPr>
          <p:cNvSpPr txBox="1">
            <a:spLocks/>
          </p:cNvSpPr>
          <p:nvPr/>
        </p:nvSpPr>
        <p:spPr>
          <a:xfrm>
            <a:off x="492534" y="1954220"/>
            <a:ext cx="4598642" cy="4538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/>
                <a:ea typeface="+mn-lt"/>
                <a:cs typeface="+mn-lt"/>
              </a:rPr>
              <a:t>Why On‑board </a:t>
            </a:r>
            <a:r>
              <a:rPr lang="en-US" sz="2400" dirty="0">
                <a:latin typeface="Times New Roman"/>
                <a:cs typeface="Times New Roman"/>
              </a:rPr>
              <a:t>Autonomy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?</a:t>
            </a:r>
            <a:endParaRPr lang="en-US" sz="2400">
              <a:latin typeface="Times New Roman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Traditional vs. RL‑Based Guidance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Key Idea of the Paper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Problem Setting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Low‑Thrust Guidance Challenge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Differential‑Game Formulation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DDPG‑DG Architecture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State, Action &amp; Reward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Trajectory Result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Robustness Tests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105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F2813-795E-5565-AEAF-0C29BBD34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/>
                <a:cs typeface="Times New Roman"/>
              </a:rPr>
              <a:t>Why On‑board Autonomy?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7C594-F4C8-2C49-3E17-AD11B633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2112265"/>
            <a:ext cx="8741664" cy="4064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ea typeface="+mn-lt"/>
                <a:cs typeface="+mn-lt"/>
              </a:rPr>
              <a:t>Deep‑space missions face long communication delays &amp; limited ground support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r>
              <a:rPr lang="en-US" sz="2400">
                <a:latin typeface="Times New Roman"/>
                <a:ea typeface="+mn-lt"/>
                <a:cs typeface="+mn-lt"/>
              </a:rPr>
              <a:t>Multi-body environments (e.g., Earth–Moon) are highly nonlinear</a:t>
            </a:r>
            <a:endParaRPr lang="en-US" sz="2400">
              <a:latin typeface="Times New Roman"/>
              <a:ea typeface="Calibri"/>
              <a:cs typeface="Calibri"/>
            </a:endParaRPr>
          </a:p>
          <a:p>
            <a:r>
              <a:rPr lang="en-US" sz="2400">
                <a:latin typeface="Times New Roman"/>
                <a:cs typeface="Times New Roman"/>
              </a:rPr>
              <a:t>Need real-time, model-agnostic guidance running on flight computers</a:t>
            </a:r>
            <a:endParaRPr lang="en-US" sz="2400">
              <a:latin typeface="Times New Roman"/>
              <a:ea typeface="Calibri"/>
              <a:cs typeface="Times New Roman"/>
            </a:endParaRPr>
          </a:p>
          <a:p>
            <a:endParaRPr lang="en-US" sz="2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E278C-5BF4-9B7F-FD13-58C51A30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3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9181B-E9F2-B679-20BD-1F7A9AF964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pic>
        <p:nvPicPr>
          <p:cNvPr id="10" name="Picture 9" descr="A satellite flying over the earth&#10;&#10;AI-generated content may be incorrect.">
            <a:extLst>
              <a:ext uri="{FF2B5EF4-FFF2-40B4-BE49-F238E27FC236}">
                <a16:creationId xmlns:a16="http://schemas.microsoft.com/office/drawing/2014/main" id="{C04FBD67-33DA-D5EF-BD9C-9C10E793D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18" y="4293680"/>
            <a:ext cx="4610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6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14713-F76D-92AC-F7A2-DB8ADFC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B05F-0361-5BAE-FD72-E37D64F1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cs typeface="Times New Roman"/>
              </a:rPr>
              <a:t>Traditional vs. RL‑Based Guidance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44D5-61AF-C343-DE69-B111A060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12" y="2112265"/>
            <a:ext cx="8741664" cy="40646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/>
              <a:ea typeface="Calibri"/>
              <a:cs typeface="Calibri"/>
            </a:endParaRPr>
          </a:p>
          <a:p>
            <a:endParaRPr lang="en-US" sz="240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29A58-989F-B9D6-B2D1-48C7BBDC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4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889B2-2E10-4385-9BCC-5F07C052CF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B5369-26BD-CC5E-5309-A5D30E9C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39600"/>
              </p:ext>
            </p:extLst>
          </p:nvPr>
        </p:nvGraphicFramePr>
        <p:xfrm>
          <a:off x="468488" y="2218267"/>
          <a:ext cx="8034524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455">
                  <a:extLst>
                    <a:ext uri="{9D8B030D-6E8A-4147-A177-3AD203B41FA5}">
                      <a16:colId xmlns:a16="http://schemas.microsoft.com/office/drawing/2014/main" val="2393354355"/>
                    </a:ext>
                  </a:extLst>
                </a:gridCol>
                <a:gridCol w="4767069">
                  <a:extLst>
                    <a:ext uri="{9D8B030D-6E8A-4147-A177-3AD203B41FA5}">
                      <a16:colId xmlns:a16="http://schemas.microsoft.com/office/drawing/2014/main" val="3505073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Traditional targeting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RL / Neural Controller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6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latin typeface="Times New Roman"/>
                        </a:rPr>
                        <a:t>Relies on simplified 2‑body models or large trajectory banks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Learns directly from full nonlinear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22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Heavy ground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Lightweight feed‑forward evaluation on 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6648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Limited 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</a:rPr>
                        <a:t>Re‑plans instantly when disturbed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139878"/>
                  </a:ext>
                </a:extLst>
              </a:tr>
            </a:tbl>
          </a:graphicData>
        </a:graphic>
      </p:graphicFrame>
      <p:pic>
        <p:nvPicPr>
          <p:cNvPr id="11" name="Picture 10" descr="A comparison of a sign with a robot&#10;&#10;AI-generated content may be incorrect.">
            <a:extLst>
              <a:ext uri="{FF2B5EF4-FFF2-40B4-BE49-F238E27FC236}">
                <a16:creationId xmlns:a16="http://schemas.microsoft.com/office/drawing/2014/main" id="{DB7013CD-76A0-8681-521F-DD70172A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89" y="4305080"/>
            <a:ext cx="3268134" cy="21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4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E622-53A8-4CD3-D054-BC93E9D73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DF92B-DBF2-3C0F-F4BB-C5AA9571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/>
                <a:ea typeface="+mj-lt"/>
                <a:cs typeface="+mj-lt"/>
              </a:rPr>
              <a:t>Key Idea of the Paper</a:t>
            </a: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8A2EE-6448-9FE5-B5EA-1FAC86A1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5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FE5C8-D710-0578-B0DD-07D990DAF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275261-AC09-2F31-0394-B367FD309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62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Blend Deep Deterministic Policy Gradient (DDPG) with Differential‑Game (DG) theory</a:t>
            </a: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Train a competitive two‑agent controller that is more robust than vanilla DDPG</a:t>
            </a:r>
            <a:endParaRPr lang="en-US" sz="2400">
              <a:latin typeface="Times New Roman"/>
              <a:ea typeface="Calibri"/>
              <a:cs typeface="Calibri"/>
            </a:endParaRPr>
          </a:p>
        </p:txBody>
      </p:sp>
      <p:pic>
        <p:nvPicPr>
          <p:cNvPr id="9" name="Picture 8" descr="A couple of robots playing a game&#10;&#10;AI-generated content may be incorrect.">
            <a:extLst>
              <a:ext uri="{FF2B5EF4-FFF2-40B4-BE49-F238E27FC236}">
                <a16:creationId xmlns:a16="http://schemas.microsoft.com/office/drawing/2014/main" id="{DF6DCC87-F748-B243-A595-43E4EEF6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45" y="3949480"/>
            <a:ext cx="3488267" cy="23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2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AFA3D-EB7E-3C7E-0E5B-DEAD3104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36D0-544E-8274-35C5-39334ED5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Problem Setting</a:t>
            </a:r>
            <a:endParaRPr lang="en-US" sz="240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6D9BE-458B-28A5-701C-57CDCC69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6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8E373-0B3D-59BE-1CEA-2A987DCA6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DE3128-5378-05EF-6387-F453E41D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62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Dynamical model: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Circular Restricted Three‑Body Problem (CR3BP)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with low‑thrust terms</a:t>
            </a:r>
            <a:endParaRPr lang="en-US" sz="2200">
              <a:latin typeface="Times New Roman"/>
              <a:ea typeface="+mn-lt"/>
              <a:cs typeface="+mn-lt"/>
            </a:endParaRP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State 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Control                                      – continuous thrust</a:t>
            </a:r>
            <a:endParaRPr lang="en-US" sz="22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966777-B213-1FC2-3253-7F9096286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2077" y="2634234"/>
            <a:ext cx="3209925" cy="4191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AB7EE09-25B7-DF12-9D5C-C7D66D1CB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5145" y="3054858"/>
            <a:ext cx="2371725" cy="419100"/>
          </a:xfrm>
          <a:prstGeom prst="rect">
            <a:avLst/>
          </a:prstGeom>
        </p:spPr>
      </p:pic>
      <p:pic>
        <p:nvPicPr>
          <p:cNvPr id="10" name="Picture 9" descr="A diagram of a earth&#10;&#10;AI-generated content may be incorrect.">
            <a:extLst>
              <a:ext uri="{FF2B5EF4-FFF2-40B4-BE49-F238E27FC236}">
                <a16:creationId xmlns:a16="http://schemas.microsoft.com/office/drawing/2014/main" id="{8D7A771E-C01E-570A-1471-E0A9154BF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872" y="3900889"/>
            <a:ext cx="3962400" cy="21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44DD3-C902-6267-19F2-AEE7A1F97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C056-13AE-839D-75B4-AE90A84D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Low‑Thrust Guidance Challenge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BFCD7-A682-D83A-47A9-728283E8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7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96F40-3E3A-FA5B-C8FB-E74103941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B70BC3-2C55-9DE9-B58D-3BCC56CF0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Continuous burn → small, frequent corrections</a:t>
            </a:r>
          </a:p>
          <a:p>
            <a:r>
              <a:rPr lang="en-US" sz="2200">
                <a:latin typeface="Times New Roman"/>
                <a:ea typeface="+mn-lt"/>
                <a:cs typeface="+mn-lt"/>
              </a:rPr>
              <a:t>High sensitivity to disturbances &amp; mass variation</a:t>
            </a:r>
            <a:endParaRPr lang="en-US" sz="2200">
              <a:latin typeface="Times New Roman"/>
              <a:ea typeface="Calibri"/>
              <a:cs typeface="Calibri"/>
            </a:endParaRPr>
          </a:p>
          <a:p>
            <a:r>
              <a:rPr lang="en-US" sz="2200" dirty="0">
                <a:latin typeface="Times New Roman"/>
                <a:ea typeface="+mn-lt"/>
                <a:cs typeface="Times New Roman"/>
              </a:rPr>
              <a:t>Real‑time solution must respect tight CPU &amp; memory budgets</a:t>
            </a:r>
          </a:p>
          <a:p>
            <a:endParaRPr lang="en-US" sz="2200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3" name="Picture 2" descr="A satellite in space with a sun and moon&#10;&#10;AI-generated content may be incorrect.">
            <a:extLst>
              <a:ext uri="{FF2B5EF4-FFF2-40B4-BE49-F238E27FC236}">
                <a16:creationId xmlns:a16="http://schemas.microsoft.com/office/drawing/2014/main" id="{EA224B9C-FF12-3E16-0A65-E5E48F17D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08" y="3316224"/>
            <a:ext cx="3176016" cy="317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99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CCB62-9A76-7033-14B4-6EFCF835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46C4-BD35-0A90-0453-227E2DF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Differential‑Game Formulation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1BD8D-F946-9494-7E13-5ECCF875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8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A13B51-0BD2-1573-04FE-F34E77F03D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E4A3A7-71CB-4E15-D880-6E20A35A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latin typeface="Times New Roman"/>
                <a:ea typeface="+mn-lt"/>
                <a:cs typeface="+mn-lt"/>
              </a:rPr>
              <a:t>Two virtual “players” act on the spacecraft: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Controller #1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tries to minimize tracking error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Disturber #2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injects worst‑case deviations</a:t>
            </a:r>
          </a:p>
          <a:p>
            <a:r>
              <a:rPr lang="en-US" sz="2200" dirty="0">
                <a:latin typeface="Times New Roman"/>
                <a:ea typeface="+mn-lt"/>
                <a:cs typeface="+mn-lt"/>
              </a:rPr>
              <a:t>Zero‑sum cost → policy converges to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Nash equilibrium</a:t>
            </a:r>
            <a:r>
              <a:rPr lang="en-US" sz="2200" dirty="0">
                <a:latin typeface="Times New Roman"/>
                <a:ea typeface="+mn-lt"/>
                <a:cs typeface="+mn-lt"/>
              </a:rPr>
              <a:t> robust to adversarial inputs</a:t>
            </a:r>
            <a:endParaRPr lang="en-US" sz="2200" dirty="0">
              <a:latin typeface="Times New Roman"/>
              <a:ea typeface="Calibri"/>
              <a:cs typeface="Calibri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4" name="Picture 3" descr="A diagram of a game&#10;&#10;AI-generated content may be incorrect.">
            <a:extLst>
              <a:ext uri="{FF2B5EF4-FFF2-40B4-BE49-F238E27FC236}">
                <a16:creationId xmlns:a16="http://schemas.microsoft.com/office/drawing/2014/main" id="{DA6E6F0C-D4C5-1DF8-61A8-76EB8D0D8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7" y="3715022"/>
            <a:ext cx="2575775" cy="257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DD97-5BD2-BCC9-E03C-1C77D7F8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A2D5-FCAB-E4FB-3F43-7A0098F4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1161288"/>
            <a:ext cx="8741664" cy="832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/>
                <a:ea typeface="+mj-lt"/>
                <a:cs typeface="+mj-lt"/>
              </a:rPr>
              <a:t>DDPG‑DG Architecture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9046E-97EF-2ABA-9788-041F69A0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7032" y="6295837"/>
            <a:ext cx="486918" cy="391921"/>
          </a:xfrm>
        </p:spPr>
        <p:txBody>
          <a:bodyPr/>
          <a:lstStyle/>
          <a:p>
            <a:fld id="{79280F48-C417-49CC-8667-060243E2EB12}" type="slidenum">
              <a:rPr lang="en-US" sz="1600" smtClean="0">
                <a:cs typeface="David" panose="020E0502060401010101" pitchFamily="34" charset="-79"/>
              </a:rPr>
              <a:t>9</a:t>
            </a:fld>
            <a:endParaRPr lang="en-US" sz="1600"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A4BC2-C96F-79E2-9FE4-2A84F80CE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" t="5055" b="1"/>
          <a:stretch/>
        </p:blipFill>
        <p:spPr>
          <a:xfrm>
            <a:off x="100584" y="0"/>
            <a:ext cx="8942832" cy="116128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F3645C-681D-153F-D0DD-11B5C6C3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58" y="1944158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Actor        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maps </a:t>
            </a:r>
            <a:endParaRPr lang="en-US" dirty="0"/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Critic          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estimates return 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200" dirty="0">
              <a:latin typeface="Times New Roman"/>
              <a:ea typeface="+mn-lt"/>
              <a:cs typeface="Calibr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01D5DD-2818-74DE-64F2-3C7416DE5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7178" y="1988784"/>
            <a:ext cx="457200" cy="2952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34CC38-557E-48B6-DAC5-6FCDC9DD90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3556" y="1944511"/>
            <a:ext cx="4572000" cy="37253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BC552C-72D9-8659-F9FE-18A9BCEC1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69470" y="2413000"/>
            <a:ext cx="542925" cy="3048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DB9AE1D-1BBD-ED2F-C31E-278A6AC43E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9893" y="2407356"/>
            <a:ext cx="1000125" cy="304800"/>
          </a:xfrm>
          <a:prstGeom prst="rect">
            <a:avLst/>
          </a:prstGeom>
        </p:spPr>
      </p:pic>
      <p:pic>
        <p:nvPicPr>
          <p:cNvPr id="12" name="Picture 11" descr="A diagram of a network&#10;&#10;AI-generated content may be incorrect.">
            <a:extLst>
              <a:ext uri="{FF2B5EF4-FFF2-40B4-BE49-F238E27FC236}">
                <a16:creationId xmlns:a16="http://schemas.microsoft.com/office/drawing/2014/main" id="{9D2DF726-A01A-98BC-9AB0-AB5A3DC0AC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6558" y="2926292"/>
            <a:ext cx="2563284" cy="238266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  <p:pic>
        <p:nvPicPr>
          <p:cNvPr id="14" name="Picture 13" descr="A diagram of a neural network&#10;&#10;AI-generated content may be incorrect.">
            <a:extLst>
              <a:ext uri="{FF2B5EF4-FFF2-40B4-BE49-F238E27FC236}">
                <a16:creationId xmlns:a16="http://schemas.microsoft.com/office/drawing/2014/main" id="{EF33B83B-2318-5449-B822-F9AB42A1C9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45393" y="2720622"/>
            <a:ext cx="2651170" cy="3296356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9809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Contents</vt:lpstr>
      <vt:lpstr>Why On‑board Autonomy?</vt:lpstr>
      <vt:lpstr>Traditional vs. RL‑Based Guidance</vt:lpstr>
      <vt:lpstr>Key Idea of the Paper</vt:lpstr>
      <vt:lpstr>Problem Setting</vt:lpstr>
      <vt:lpstr>Low‑Thrust Guidance Challenge</vt:lpstr>
      <vt:lpstr>Differential‑Game Formulation</vt:lpstr>
      <vt:lpstr>DDPG‑DG Architecture</vt:lpstr>
      <vt:lpstr>State, Action &amp; Reward</vt:lpstr>
      <vt:lpstr>Trajectory Result</vt:lpstr>
      <vt:lpstr>Q&amp;A</vt:lpstr>
      <vt:lpstr>Thanks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Khaleghian</dc:creator>
  <cp:revision>331</cp:revision>
  <dcterms:created xsi:type="dcterms:W3CDTF">2019-12-08T08:44:42Z</dcterms:created>
  <dcterms:modified xsi:type="dcterms:W3CDTF">2025-05-15T11:45:23Z</dcterms:modified>
</cp:coreProperties>
</file>