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8.jpeg" ContentType="image/jpe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9.jpeg" ContentType="image/jpeg"/>
  <Override PartName="/ppt/media/image20.png" ContentType="image/png"/>
  <Override PartName="/ppt/media/image19.png" ContentType="image/png"/>
  <Override PartName="/ppt/media/image16.jpeg" ContentType="image/jpe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79400" y="107640"/>
            <a:ext cx="7581600" cy="1653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56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9400" y="1882440"/>
            <a:ext cx="7581600" cy="3953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b="1" lang="en-US" sz="2200">
                <a:solidFill>
                  <a:srgbClr val="ffffff"/>
                </a:solidFill>
                <a:latin typeface="Candar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6"/>
              </a:buBlip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7"/>
              </a:buBlip>
            </a:pPr>
            <a:r>
              <a:rPr b="1" lang="en-US">
                <a:solidFill>
                  <a:srgbClr val="ffffff"/>
                </a:solidFill>
                <a:latin typeface="Candar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8"/>
              </a:buBlip>
            </a:pPr>
            <a:r>
              <a:rPr b="1" lang="en-US">
                <a:solidFill>
                  <a:srgbClr val="ffffff"/>
                </a:solidFill>
                <a:latin typeface="Candara"/>
              </a:rPr>
              <a:t>Fifth level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665172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</a:rPr>
              <a:t>11/11/14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191120" y="6356520"/>
            <a:ext cx="7617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31A1585-DC77-4D8B-A069-1F1BEDC05508}" type="slidenum">
              <a:rPr lang="en-US" sz="1100">
                <a:solidFill>
                  <a:srgbClr val="ffffff"/>
                </a:solidFill>
                <a:latin typeface="Candar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79400" y="107640"/>
            <a:ext cx="7581600" cy="16534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ffffff"/>
                </a:solidFill>
                <a:latin typeface="Candara"/>
              </a:rPr>
              <a:t>Apache Karaf</a:t>
            </a:r>
            <a:r>
              <a:rPr b="1" lang="en-US" sz="5600">
                <a:solidFill>
                  <a:srgbClr val="ffffff"/>
                </a:solidFill>
                <a:latin typeface="Candara"/>
              </a:rPr>
              <a:t>
</a:t>
            </a:r>
            <a:r>
              <a:rPr b="1" lang="en-US" sz="5600">
                <a:solidFill>
                  <a:srgbClr val="808080"/>
                </a:solidFill>
                <a:latin typeface="Candara"/>
              </a:rPr>
              <a:t>Features Concept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779400" y="1882440"/>
            <a:ext cx="7581600" cy="3953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A Karaf feature is a descriptor which defines…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b="1" lang="en-US" sz="2200">
                <a:solidFill>
                  <a:srgbClr val="ffffff"/>
                </a:solidFill>
                <a:latin typeface="Candara"/>
              </a:rPr>
              <a:t>A set of bundles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b="1" lang="en-US" sz="2200">
                <a:solidFill>
                  <a:srgbClr val="ffffff"/>
                </a:solidFill>
                <a:latin typeface="Candara"/>
              </a:rPr>
              <a:t>A set of configurations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b="1" lang="en-US" sz="2200">
                <a:solidFill>
                  <a:srgbClr val="ffffff"/>
                </a:solidFill>
                <a:latin typeface="Candara"/>
              </a:rPr>
              <a:t>A set of other features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Allows provisioning of applications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Maven integration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OBR integration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79400" y="107640"/>
            <a:ext cx="7581600" cy="16534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ffffff"/>
                </a:solidFill>
                <a:latin typeface="Candara"/>
              </a:rPr>
              <a:t>Apache Karaf</a:t>
            </a:r>
            <a:r>
              <a:rPr b="1" lang="en-US" sz="5600">
                <a:solidFill>
                  <a:srgbClr val="ffffff"/>
                </a:solidFill>
                <a:latin typeface="Candara"/>
              </a:rPr>
              <a:t>
</a:t>
            </a:r>
            <a:r>
              <a:rPr b="1" lang="en-US" sz="5600">
                <a:solidFill>
                  <a:srgbClr val="808080"/>
                </a:solidFill>
                <a:latin typeface="Candara"/>
              </a:rPr>
              <a:t>Features Example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85200" y="1882440"/>
            <a:ext cx="8319600" cy="4975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6a306"/>
                </a:solidFill>
                <a:latin typeface="Candara"/>
              </a:rPr>
              <a:t>feature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name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="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http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"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version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=”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2.2.0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resolver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=“</a:t>
            </a:r>
            <a:r>
              <a:rPr b="1" i="1" lang="en-US" sz="2000">
                <a:solidFill>
                  <a:srgbClr val="0d8be6"/>
                </a:solidFill>
                <a:latin typeface="Candara"/>
              </a:rPr>
              <a:t>(obr)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6a306"/>
                </a:solidFill>
                <a:latin typeface="Candara"/>
              </a:rPr>
              <a:t>config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name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="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org.ops4j.pax.web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”&gt;     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9de61e"/>
                </a:solidFill>
                <a:latin typeface="Candara"/>
              </a:rPr>
              <a:t>org.osgi.service.http.port=8181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config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feature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version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="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[7.0,8.0)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"&gt;</a:t>
            </a:r>
            <a:r>
              <a:rPr b="1" lang="en-US" sz="2000">
                <a:solidFill>
                  <a:srgbClr val="9de61e"/>
                </a:solidFill>
                <a:latin typeface="Candara"/>
              </a:rPr>
              <a:t>jetty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feature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     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dependency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=“</a:t>
            </a:r>
            <a:r>
              <a:rPr b="1" i="1" lang="en-US" sz="2000">
                <a:solidFill>
                  <a:srgbClr val="0d8be6"/>
                </a:solidFill>
                <a:latin typeface="Candara"/>
              </a:rPr>
              <a:t>true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”&gt;</a:t>
            </a:r>
            <a:r>
              <a:rPr b="1" lang="en-US" sz="2000">
                <a:solidFill>
                  <a:srgbClr val="9de61e"/>
                </a:solidFill>
                <a:latin typeface="Candara"/>
              </a:rPr>
              <a:t>mvn:javax.servlet/servlet-api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     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r>
              <a:rPr b="1" lang="en-US" sz="2000">
                <a:solidFill>
                  <a:srgbClr val="9de61e"/>
                </a:solidFill>
                <a:latin typeface="Candara"/>
              </a:rPr>
              <a:t>mvn:org.ops4j.pax.web/pax-web-api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feature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79400" y="107640"/>
            <a:ext cx="7581600" cy="16534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ffffff"/>
                </a:solidFill>
                <a:latin typeface="Candara"/>
              </a:rPr>
              <a:t>Apache Karaf</a:t>
            </a:r>
            <a:r>
              <a:rPr b="1" lang="en-US" sz="5600">
                <a:solidFill>
                  <a:srgbClr val="ffffff"/>
                </a:solidFill>
                <a:latin typeface="Candara"/>
              </a:rPr>
              <a:t>
</a:t>
            </a:r>
            <a:r>
              <a:rPr b="1" lang="en-US" sz="5600">
                <a:solidFill>
                  <a:srgbClr val="808080"/>
                </a:solidFill>
                <a:latin typeface="Candara"/>
              </a:rPr>
              <a:t>Maven 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85200" y="1882440"/>
            <a:ext cx="8319600" cy="4975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6a306"/>
                </a:solidFill>
                <a:latin typeface="Candara"/>
              </a:rPr>
              <a:t>feature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name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="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http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"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version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=”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2.2.0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resolver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=“</a:t>
            </a:r>
            <a:r>
              <a:rPr b="1" i="1" lang="en-US" sz="2000">
                <a:solidFill>
                  <a:srgbClr val="0d8be6"/>
                </a:solidFill>
                <a:latin typeface="Candara"/>
              </a:rPr>
              <a:t>(obr)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6a306"/>
                </a:solidFill>
                <a:latin typeface="Candara"/>
              </a:rPr>
              <a:t>config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name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="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org.ops4j.pax.web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”&gt;     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9de61e"/>
                </a:solidFill>
                <a:latin typeface="Candara"/>
              </a:rPr>
              <a:t>org.osgi.service.http.port=8181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config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feature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version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="</a:t>
            </a:r>
            <a:r>
              <a:rPr b="1" lang="en-US" sz="2000">
                <a:solidFill>
                  <a:srgbClr val="0d8be6"/>
                </a:solidFill>
                <a:latin typeface="Candara"/>
              </a:rPr>
              <a:t>[7.0,8.0)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"&gt;</a:t>
            </a:r>
            <a:r>
              <a:rPr b="1" lang="en-US" sz="2000">
                <a:solidFill>
                  <a:srgbClr val="9de61e"/>
                </a:solidFill>
                <a:latin typeface="Candara"/>
              </a:rPr>
              <a:t>jetty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feature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     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 </a:t>
            </a:r>
            <a:r>
              <a:rPr b="1" i="1" lang="en-US" sz="2000">
                <a:solidFill>
                  <a:srgbClr val="ffffff"/>
                </a:solidFill>
                <a:latin typeface="Candara"/>
              </a:rPr>
              <a:t>dependency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=“</a:t>
            </a:r>
            <a:r>
              <a:rPr b="1" i="1" lang="en-US" sz="2000">
                <a:solidFill>
                  <a:srgbClr val="0d8be6"/>
                </a:solidFill>
                <a:latin typeface="Candara"/>
              </a:rPr>
              <a:t>true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”&gt;</a:t>
            </a:r>
            <a:r>
              <a:rPr b="1" lang="en-US" sz="2000">
                <a:solidFill>
                  <a:srgbClr val="9de61e"/>
                </a:solidFill>
                <a:latin typeface="Candara"/>
              </a:rPr>
              <a:t>mvn:javax.servlet/servlet-api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     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r>
              <a:rPr b="1" lang="en-US" sz="2000">
                <a:solidFill>
                  <a:srgbClr val="9de61e"/>
                </a:solidFill>
                <a:latin typeface="Candara"/>
              </a:rPr>
              <a:t>mvn:org.ops4j.pax.web/pax-web-api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bundle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andara"/>
              </a:rPr>
              <a:t>&lt;/</a:t>
            </a:r>
            <a:r>
              <a:rPr b="1" lang="en-US" sz="2000">
                <a:solidFill>
                  <a:srgbClr val="b5a306"/>
                </a:solidFill>
                <a:latin typeface="Candara"/>
              </a:rPr>
              <a:t>feature</a:t>
            </a:r>
            <a:r>
              <a:rPr b="1" lang="en-US" sz="2000">
                <a:solidFill>
                  <a:srgbClr val="ffffff"/>
                </a:solidFill>
                <a:latin typeface="Candara"/>
              </a:rPr>
              <a:t>&gt;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79400" y="107640"/>
            <a:ext cx="7581600" cy="16534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ffffff"/>
                </a:solidFill>
                <a:latin typeface="Candara"/>
              </a:rPr>
              <a:t>Apache Karaf</a:t>
            </a:r>
            <a:r>
              <a:rPr b="1" lang="en-US" sz="5600">
                <a:solidFill>
                  <a:srgbClr val="ffffff"/>
                </a:solidFill>
                <a:latin typeface="Candara"/>
              </a:rPr>
              <a:t>
</a:t>
            </a:r>
            <a:r>
              <a:rPr b="1" lang="en-US" sz="5600">
                <a:solidFill>
                  <a:srgbClr val="808080"/>
                </a:solidFill>
                <a:latin typeface="Candara"/>
              </a:rPr>
              <a:t>Deployer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38240" y="2638800"/>
            <a:ext cx="136980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6200000"/>
          </a:gradFill>
          <a:ln w="12600">
            <a:solidFill>
              <a:srgbClr val="f2d90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Configuration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1631880" y="2662920"/>
            <a:ext cx="136980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6200000"/>
          </a:gradFill>
          <a:ln w="12600">
            <a:solidFill>
              <a:srgbClr val="f2d90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Bundles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3111480" y="2672640"/>
            <a:ext cx="143604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6200000"/>
          </a:gradFill>
          <a:ln w="12600">
            <a:solidFill>
              <a:srgbClr val="f2d90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Transformation</a:t>
            </a:r>
            <a:endParaRPr/>
          </a:p>
        </p:txBody>
      </p:sp>
      <p:sp>
        <p:nvSpPr>
          <p:cNvPr id="159" name="CustomShape 5"/>
          <p:cNvSpPr/>
          <p:nvPr/>
        </p:nvSpPr>
        <p:spPr>
          <a:xfrm>
            <a:off x="1717560" y="1093320"/>
            <a:ext cx="136980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6200000"/>
          </a:gradFill>
          <a:ln w="12600">
            <a:solidFill>
              <a:srgbClr val="f2d90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File Scanner</a:t>
            </a:r>
            <a:endParaRPr/>
          </a:p>
        </p:txBody>
      </p:sp>
      <p:sp>
        <p:nvSpPr>
          <p:cNvPr id="160" name="CustomShape 6"/>
          <p:cNvSpPr/>
          <p:nvPr/>
        </p:nvSpPr>
        <p:spPr>
          <a:xfrm>
            <a:off x="147960" y="3889800"/>
            <a:ext cx="136980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6200000"/>
          </a:gradFill>
          <a:ln w="12600">
            <a:solidFill>
              <a:srgbClr val="f2d90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Configuration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Admin</a:t>
            </a:r>
            <a:endParaRPr/>
          </a:p>
        </p:txBody>
      </p:sp>
      <p:sp>
        <p:nvSpPr>
          <p:cNvPr id="161" name="CustomShape 7"/>
          <p:cNvSpPr/>
          <p:nvPr/>
        </p:nvSpPr>
        <p:spPr>
          <a:xfrm>
            <a:off x="1656000" y="3899520"/>
            <a:ext cx="1369800" cy="6469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6200000"/>
          </a:gradFill>
          <a:ln w="12600">
            <a:solidFill>
              <a:srgbClr val="f2d90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URL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ndara"/>
              </a:rPr>
              <a:t>Handler</a:t>
            </a:r>
            <a:endParaRPr/>
          </a:p>
        </p:txBody>
      </p:sp>
      <p:sp>
        <p:nvSpPr>
          <p:cNvPr id="162" name="CustomShape 8"/>
          <p:cNvSpPr/>
          <p:nvPr/>
        </p:nvSpPr>
        <p:spPr>
          <a:xfrm rot="7643400">
            <a:off x="1008720" y="2000160"/>
            <a:ext cx="870120" cy="336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8556000"/>
          </a:gradFill>
          <a:ln w="12600">
            <a:solidFill>
              <a:srgbClr val="f2d901"/>
            </a:solidFill>
            <a:round/>
          </a:ln>
        </p:spPr>
      </p:sp>
      <p:sp>
        <p:nvSpPr>
          <p:cNvPr id="163" name="CustomShape 9"/>
          <p:cNvSpPr/>
          <p:nvPr/>
        </p:nvSpPr>
        <p:spPr>
          <a:xfrm>
            <a:off x="6431400" y="2082240"/>
            <a:ext cx="1683720" cy="570240"/>
          </a:xfrm>
          <a:prstGeom prst="rect">
            <a:avLst/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16200000"/>
          </a:gradFill>
          <a:ln w="12600">
            <a:solidFill>
              <a:srgbClr val="9ae51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War Transformer</a:t>
            </a:r>
            <a:endParaRPr/>
          </a:p>
        </p:txBody>
      </p:sp>
      <p:sp>
        <p:nvSpPr>
          <p:cNvPr id="164" name="CustomShape 10"/>
          <p:cNvSpPr/>
          <p:nvPr/>
        </p:nvSpPr>
        <p:spPr>
          <a:xfrm>
            <a:off x="6427080" y="2676960"/>
            <a:ext cx="1683720" cy="570240"/>
          </a:xfrm>
          <a:prstGeom prst="rect">
            <a:avLst/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16200000"/>
          </a:gradFill>
          <a:ln w="12600">
            <a:solidFill>
              <a:srgbClr val="9ae51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Spring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Transformer</a:t>
            </a:r>
            <a:endParaRPr/>
          </a:p>
        </p:txBody>
      </p:sp>
      <p:sp>
        <p:nvSpPr>
          <p:cNvPr id="165" name="CustomShape 11"/>
          <p:cNvSpPr/>
          <p:nvPr/>
        </p:nvSpPr>
        <p:spPr>
          <a:xfrm>
            <a:off x="6422400" y="3229200"/>
            <a:ext cx="1683720" cy="570240"/>
          </a:xfrm>
          <a:prstGeom prst="rect">
            <a:avLst/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16200000"/>
          </a:gradFill>
          <a:ln w="12600">
            <a:solidFill>
              <a:srgbClr val="9ae51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Blueprint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Transformer</a:t>
            </a:r>
            <a:endParaRPr/>
          </a:p>
        </p:txBody>
      </p:sp>
      <p:sp>
        <p:nvSpPr>
          <p:cNvPr id="166" name="CustomShape 12"/>
          <p:cNvSpPr/>
          <p:nvPr/>
        </p:nvSpPr>
        <p:spPr>
          <a:xfrm>
            <a:off x="6403680" y="5093640"/>
            <a:ext cx="1683720" cy="570240"/>
          </a:xfrm>
          <a:prstGeom prst="rect">
            <a:avLst/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16200000"/>
          </a:gradFill>
          <a:ln w="12600">
            <a:solidFill>
              <a:srgbClr val="9ae51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OBR Handler</a:t>
            </a:r>
            <a:endParaRPr/>
          </a:p>
        </p:txBody>
      </p:sp>
      <p:sp>
        <p:nvSpPr>
          <p:cNvPr id="167" name="CustomShape 13"/>
          <p:cNvSpPr/>
          <p:nvPr/>
        </p:nvSpPr>
        <p:spPr>
          <a:xfrm>
            <a:off x="6408000" y="4513320"/>
            <a:ext cx="1683720" cy="570240"/>
          </a:xfrm>
          <a:prstGeom prst="rect">
            <a:avLst/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16200000"/>
          </a:gradFill>
          <a:ln w="12600">
            <a:solidFill>
              <a:srgbClr val="9ae51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HTTP Handler</a:t>
            </a:r>
            <a:endParaRPr/>
          </a:p>
        </p:txBody>
      </p:sp>
      <p:sp>
        <p:nvSpPr>
          <p:cNvPr id="168" name="CustomShape 14"/>
          <p:cNvSpPr/>
          <p:nvPr/>
        </p:nvSpPr>
        <p:spPr>
          <a:xfrm>
            <a:off x="6398280" y="3918600"/>
            <a:ext cx="1683720" cy="570240"/>
          </a:xfrm>
          <a:prstGeom prst="rect">
            <a:avLst/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16200000"/>
          </a:gradFill>
          <a:ln w="12600">
            <a:solidFill>
              <a:srgbClr val="9ae51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Maven Handler</a:t>
            </a:r>
            <a:endParaRPr/>
          </a:p>
        </p:txBody>
      </p:sp>
      <p:sp>
        <p:nvSpPr>
          <p:cNvPr id="169" name="CustomShape 15"/>
          <p:cNvSpPr/>
          <p:nvPr/>
        </p:nvSpPr>
        <p:spPr>
          <a:xfrm rot="10800000">
            <a:off x="3278160" y="4122720"/>
            <a:ext cx="2925000" cy="3135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5400000"/>
          </a:gradFill>
          <a:ln w="12600">
            <a:solidFill>
              <a:srgbClr val="9ae518"/>
            </a:solidFill>
            <a:round/>
          </a:ln>
        </p:spPr>
      </p:sp>
      <p:sp>
        <p:nvSpPr>
          <p:cNvPr id="170" name="CustomShape 16"/>
          <p:cNvSpPr/>
          <p:nvPr/>
        </p:nvSpPr>
        <p:spPr>
          <a:xfrm rot="10800000">
            <a:off x="4771800" y="2776680"/>
            <a:ext cx="1459800" cy="361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cff49"/>
              </a:gs>
              <a:gs pos="50000">
                <a:srgbClr val="5d8811"/>
              </a:gs>
              <a:gs pos="100000">
                <a:srgbClr val="acff49"/>
              </a:gs>
            </a:gsLst>
            <a:lin ang="5400000"/>
          </a:gradFill>
          <a:ln w="12600">
            <a:solidFill>
              <a:srgbClr val="9ae518"/>
            </a:solidFill>
            <a:round/>
          </a:ln>
        </p:spPr>
      </p:sp>
      <p:sp>
        <p:nvSpPr>
          <p:cNvPr id="171" name="CustomShape 17"/>
          <p:cNvSpPr/>
          <p:nvPr/>
        </p:nvSpPr>
        <p:spPr>
          <a:xfrm rot="5400000">
            <a:off x="604800" y="3433320"/>
            <a:ext cx="513360" cy="3513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0800000"/>
          </a:gradFill>
          <a:ln w="12600">
            <a:solidFill>
              <a:srgbClr val="f2d901"/>
            </a:solidFill>
            <a:round/>
          </a:ln>
        </p:spPr>
      </p:sp>
      <p:sp>
        <p:nvSpPr>
          <p:cNvPr id="172" name="CustomShape 18"/>
          <p:cNvSpPr/>
          <p:nvPr/>
        </p:nvSpPr>
        <p:spPr>
          <a:xfrm rot="16200000">
            <a:off x="2055600" y="3429000"/>
            <a:ext cx="513360" cy="3513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0"/>
          </a:gradFill>
          <a:ln w="12600">
            <a:solidFill>
              <a:srgbClr val="f2d901"/>
            </a:solidFill>
            <a:round/>
          </a:ln>
        </p:spPr>
      </p:sp>
      <p:sp>
        <p:nvSpPr>
          <p:cNvPr id="173" name="CustomShape 19"/>
          <p:cNvSpPr/>
          <p:nvPr/>
        </p:nvSpPr>
        <p:spPr>
          <a:xfrm rot="5400000">
            <a:off x="1917720" y="2038680"/>
            <a:ext cx="870120" cy="336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0800000"/>
          </a:gradFill>
          <a:ln w="12600">
            <a:solidFill>
              <a:srgbClr val="f2d901"/>
            </a:solidFill>
            <a:round/>
          </a:ln>
        </p:spPr>
      </p:sp>
      <p:sp>
        <p:nvSpPr>
          <p:cNvPr id="174" name="CustomShape 20"/>
          <p:cNvSpPr/>
          <p:nvPr/>
        </p:nvSpPr>
        <p:spPr>
          <a:xfrm rot="3831000">
            <a:off x="2816280" y="2052720"/>
            <a:ext cx="870120" cy="336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e551"/>
              </a:gs>
              <a:gs pos="50000">
                <a:srgbClr val="8f8004"/>
              </a:gs>
              <a:gs pos="100000">
                <a:srgbClr val="ffe551"/>
              </a:gs>
            </a:gsLst>
            <a:lin ang="12366000"/>
          </a:gradFill>
          <a:ln w="12600">
            <a:solidFill>
              <a:srgbClr val="f2d901"/>
            </a:solidFill>
            <a:round/>
          </a:ln>
        </p:spPr>
      </p:sp>
      <p:sp>
        <p:nvSpPr>
          <p:cNvPr id="175" name="TextShape 21"/>
          <p:cNvSpPr txBox="1"/>
          <p:nvPr/>
        </p:nvSpPr>
        <p:spPr>
          <a:xfrm>
            <a:off x="500400" y="4705920"/>
            <a:ext cx="7581600" cy="1917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Hot deployment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Large number of supported artifacts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en-US" sz="2400">
                <a:solidFill>
                  <a:srgbClr val="ffffff"/>
                </a:solidFill>
                <a:latin typeface="Candara"/>
              </a:rPr>
              <a:t>Large number of installation mediums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mph" presetID="36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mph" presetID="35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1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mph" presetID="35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2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33200" y="-19332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200">
                <a:solidFill>
                  <a:srgbClr val="404041"/>
                </a:solidFill>
                <a:latin typeface="Gotham Bold"/>
                <a:ea typeface="DejaVu Sans"/>
              </a:rPr>
              <a:t>Kérdések? </a:t>
            </a:r>
            <a:endParaRPr/>
          </a:p>
        </p:txBody>
      </p:sp>
      <p:pic>
        <p:nvPicPr>
          <p:cNvPr id="177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4600" y="1350720"/>
            <a:ext cx="6836040" cy="455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084200" y="5958720"/>
            <a:ext cx="5845320" cy="89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otham Light"/>
                <a:ea typeface="DejaVu Sans"/>
              </a:rPr>
              <a:t>KÖSZÖNÖM A FIGYELMET!</a:t>
            </a: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