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4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1.jpeg" ContentType="image/jpeg"/>
  <Override PartName="/ppt/media/image10.png" ContentType="image/png"/>
  <Override PartName="/ppt/media/image9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12.jpeg" ContentType="image/jpe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9.png"/><Relationship Id="rId3" Type="http://schemas.openxmlformats.org/officeDocument/2006/relationships/image" Target="../media/image10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1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2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08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09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4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4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6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3280" cy="6857280"/>
          </a:xfrm>
          <a:prstGeom prst="rect">
            <a:avLst/>
          </a:prstGeom>
          <a:ln>
            <a:noFill/>
          </a:ln>
        </p:spPr>
      </p:pic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rIns="0" tIns="0" bIns="0" anchor="ctr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3976920"/>
          </a:xfrm>
          <a:prstGeom prst="rect">
            <a:avLst/>
          </a:prstGeom>
        </p:spPr>
        <p:txBody>
          <a:bodyPr lIns="0" rIns="0" tIns="0" bIns="0" anchor="ctr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779400" y="107640"/>
            <a:ext cx="7581240" cy="1653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r>
              <a:rPr b="1" lang="en-US" sz="5600">
                <a:solidFill>
                  <a:srgbClr val="ffffff"/>
                </a:solidFill>
                <a:latin typeface="Candara"/>
              </a:rPr>
              <a:t>OSGi Weaving</a:t>
            </a:r>
            <a:endParaRPr/>
          </a:p>
          <a:p>
            <a:pPr algn="r">
              <a:lnSpc>
                <a:spcPct val="100000"/>
              </a:lnSpc>
            </a:pPr>
            <a:endParaRPr/>
          </a:p>
        </p:txBody>
      </p:sp>
      <p:sp>
        <p:nvSpPr>
          <p:cNvPr id="147" name="TextShape 2"/>
          <p:cNvSpPr txBox="1"/>
          <p:nvPr/>
        </p:nvSpPr>
        <p:spPr>
          <a:xfrm>
            <a:off x="360360" y="822960"/>
            <a:ext cx="8686800" cy="640080"/>
          </a:xfrm>
          <a:prstGeom prst="rect">
            <a:avLst/>
          </a:prstGeom>
        </p:spPr>
        <p:txBody>
          <a:bodyPr lIns="90000" rIns="90000" tIns="46800" bIns="46800"/>
          <a:p>
            <a:pPr algn="ctr"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What is bytecode weaving?</a:t>
            </a:r>
            <a:endParaRPr/>
          </a:p>
        </p:txBody>
      </p:sp>
      <p:sp>
        <p:nvSpPr>
          <p:cNvPr id="148" name="TextShape 3"/>
          <p:cNvSpPr txBox="1"/>
          <p:nvPr/>
        </p:nvSpPr>
        <p:spPr>
          <a:xfrm>
            <a:off x="355680" y="1899720"/>
            <a:ext cx="8284680" cy="5433120"/>
          </a:xfrm>
          <a:prstGeom prst="rect">
            <a:avLst/>
          </a:prstGeom>
        </p:spPr>
        <p:txBody>
          <a:bodyPr lIns="90000" rIns="90000" tIns="46800" bIns="46800"/>
          <a:p>
            <a:pPr>
              <a:buSzPct val="45000"/>
              <a:buFont typeface="StarSymbol"/>
              <a:buChar char=""/>
            </a:pPr>
            <a:r>
              <a:rPr lang="en-US" sz="2400">
                <a:solidFill>
                  <a:srgbClr val="ffff00"/>
                </a:solidFill>
                <a:latin typeface="Arial"/>
              </a:rPr>
              <a:t>Simply put, bytecode weaving involves generating or editing code by directly modifying existing .class files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400">
                <a:solidFill>
                  <a:srgbClr val="ffff00"/>
                </a:solidFill>
                <a:latin typeface="Arial"/>
              </a:rPr>
              <a:t>This can occur at different points in the application lifecycle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solidFill>
                  <a:srgbClr val="ffff00"/>
                </a:solidFill>
                <a:latin typeface="Arial"/>
              </a:rPr>
              <a:t> </a:t>
            </a:r>
            <a:r>
              <a:rPr lang="en-US" sz="2400">
                <a:solidFill>
                  <a:srgbClr val="ffff00"/>
                </a:solidFill>
                <a:latin typeface="Arial"/>
              </a:rPr>
              <a:t>At compile time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solidFill>
                  <a:srgbClr val="ffff00"/>
                </a:solidFill>
                <a:latin typeface="Arial"/>
              </a:rPr>
              <a:t> </a:t>
            </a:r>
            <a:r>
              <a:rPr lang="en-US" sz="2400">
                <a:solidFill>
                  <a:srgbClr val="ffff00"/>
                </a:solidFill>
                <a:latin typeface="Arial"/>
              </a:rPr>
              <a:t>At packaging time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solidFill>
                  <a:srgbClr val="ffff00"/>
                </a:solidFill>
                <a:latin typeface="Arial"/>
              </a:rPr>
              <a:t> </a:t>
            </a:r>
            <a:r>
              <a:rPr lang="en-US" sz="2400">
                <a:solidFill>
                  <a:srgbClr val="ffff00"/>
                </a:solidFill>
                <a:latin typeface="Arial"/>
              </a:rPr>
              <a:t>At class load time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solidFill>
                  <a:srgbClr val="ffff00"/>
                </a:solidFill>
                <a:latin typeface="Arial"/>
              </a:rPr>
              <a:t> </a:t>
            </a:r>
            <a:r>
              <a:rPr lang="en-US" sz="2400">
                <a:solidFill>
                  <a:srgbClr val="ffff00"/>
                </a:solidFill>
                <a:latin typeface="Arial"/>
              </a:rPr>
              <a:t>After a class has been loaded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400">
                <a:solidFill>
                  <a:srgbClr val="ffff00"/>
                </a:solidFill>
                <a:latin typeface="Arial"/>
              </a:rPr>
              <a:t>Weaving later is more flexible (to a point)</a:t>
            </a:r>
            <a:endParaRPr/>
          </a:p>
          <a:p>
            <a:endParaRPr/>
          </a:p>
          <a:p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779400" y="107640"/>
            <a:ext cx="7581240" cy="1653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r>
              <a:rPr b="1" lang="en-US" sz="5600">
                <a:solidFill>
                  <a:srgbClr val="ffffff"/>
                </a:solidFill>
                <a:latin typeface="Candara"/>
              </a:rPr>
              <a:t>OSGi Weaving</a:t>
            </a:r>
            <a:endParaRPr/>
          </a:p>
          <a:p>
            <a:pPr algn="r">
              <a:lnSpc>
                <a:spcPct val="100000"/>
              </a:lnSpc>
            </a:pPr>
            <a:endParaRPr/>
          </a:p>
        </p:txBody>
      </p:sp>
      <p:sp>
        <p:nvSpPr>
          <p:cNvPr id="150" name="TextShape 2"/>
          <p:cNvSpPr txBox="1"/>
          <p:nvPr/>
        </p:nvSpPr>
        <p:spPr>
          <a:xfrm>
            <a:off x="457200" y="1005840"/>
            <a:ext cx="8686800" cy="550080"/>
          </a:xfrm>
          <a:prstGeom prst="rect">
            <a:avLst/>
          </a:prstGeom>
        </p:spPr>
        <p:txBody>
          <a:bodyPr lIns="0" rIns="0" tIns="0" bIns="0" anchor="ctr"/>
          <a:p>
            <a:pPr algn="ctr"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How do we normally weave bytecode?</a:t>
            </a:r>
            <a:endParaRPr/>
          </a:p>
        </p:txBody>
      </p:sp>
      <p:sp>
        <p:nvSpPr>
          <p:cNvPr id="151" name="TextShape 3"/>
          <p:cNvSpPr txBox="1"/>
          <p:nvPr/>
        </p:nvSpPr>
        <p:spPr>
          <a:xfrm>
            <a:off x="355320" y="1899720"/>
            <a:ext cx="8046720" cy="45471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400">
                <a:solidFill>
                  <a:srgbClr val="ffff00"/>
                </a:solidFill>
                <a:latin typeface="Arial"/>
              </a:rPr>
              <a:t>In Java 1.4 you had to create your own ClassLoader and mess about with the class bytes before defineClass()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400">
                <a:solidFill>
                  <a:srgbClr val="ffff00"/>
                </a:solidFill>
                <a:latin typeface="Arial"/>
              </a:rPr>
              <a:t>Java 5 introduced Java Agents and a defined transformation API (java.lang.instrument)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solidFill>
                  <a:srgbClr val="ffff00"/>
                </a:solidFill>
                <a:latin typeface="Arial"/>
              </a:rPr>
              <a:t> </a:t>
            </a:r>
            <a:r>
              <a:rPr lang="en-US" sz="2400">
                <a:solidFill>
                  <a:srgbClr val="ffff00"/>
                </a:solidFill>
                <a:latin typeface="Arial"/>
              </a:rPr>
              <a:t>ClassFileTransformers registered on a VM wide basis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400">
                <a:solidFill>
                  <a:srgbClr val="ffff00"/>
                </a:solidFill>
                <a:latin typeface="Arial"/>
              </a:rPr>
              <a:t>Java 6 supports re-transformation (post class load) and addition of Java Agents to a running VM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400">
                <a:solidFill>
                  <a:srgbClr val="ffff00"/>
                </a:solidFill>
                <a:latin typeface="Arial"/>
              </a:rPr>
              <a:t>In all cases we get an opportunity to read/change the bytes of the class file before they are loaded into the VM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779400" y="107640"/>
            <a:ext cx="7581240" cy="1653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r>
              <a:rPr b="1" lang="en-US" sz="5600">
                <a:solidFill>
                  <a:srgbClr val="ffffff"/>
                </a:solidFill>
                <a:latin typeface="Candara"/>
              </a:rPr>
              <a:t>OSGi Weaving</a:t>
            </a:r>
            <a:endParaRPr/>
          </a:p>
          <a:p>
            <a:pPr algn="r">
              <a:lnSpc>
                <a:spcPct val="100000"/>
              </a:lnSpc>
            </a:pPr>
            <a:endParaRPr/>
          </a:p>
        </p:txBody>
      </p:sp>
      <p:sp>
        <p:nvSpPr>
          <p:cNvPr id="153" name="TextShape 2"/>
          <p:cNvSpPr txBox="1"/>
          <p:nvPr/>
        </p:nvSpPr>
        <p:spPr>
          <a:xfrm>
            <a:off x="457200" y="914400"/>
            <a:ext cx="8686800" cy="550080"/>
          </a:xfrm>
          <a:prstGeom prst="rect">
            <a:avLst/>
          </a:prstGeom>
        </p:spPr>
        <p:txBody>
          <a:bodyPr lIns="0" rIns="0" tIns="0" bIns="0" anchor="ctr"/>
          <a:p>
            <a:pPr algn="ctr"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Why do we need a Weaving Hook?</a:t>
            </a:r>
            <a:endParaRPr/>
          </a:p>
        </p:txBody>
      </p:sp>
      <p:sp>
        <p:nvSpPr>
          <p:cNvPr id="154" name="TextShape 3"/>
          <p:cNvSpPr txBox="1"/>
          <p:nvPr/>
        </p:nvSpPr>
        <p:spPr>
          <a:xfrm>
            <a:off x="355320" y="1899720"/>
            <a:ext cx="8046720" cy="44168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400">
                <a:solidFill>
                  <a:srgbClr val="ffff00"/>
                </a:solidFill>
                <a:latin typeface="Arial"/>
              </a:rPr>
              <a:t>Clearly the base VM support exists already but...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400">
                <a:solidFill>
                  <a:srgbClr val="ffff00"/>
                </a:solidFill>
                <a:latin typeface="Arial"/>
              </a:rPr>
              <a:t>OSGi is modular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solidFill>
                  <a:srgbClr val="ffff00"/>
                </a:solidFill>
                <a:latin typeface="Arial"/>
              </a:rPr>
              <a:t> </a:t>
            </a:r>
            <a:r>
              <a:rPr lang="en-US" sz="2400">
                <a:solidFill>
                  <a:srgbClr val="ffff00"/>
                </a:solidFill>
                <a:latin typeface="Arial"/>
              </a:rPr>
              <a:t>Java Agent Class transformation is VM wide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400">
                <a:solidFill>
                  <a:srgbClr val="ffff00"/>
                </a:solidFill>
                <a:latin typeface="Arial"/>
              </a:rPr>
              <a:t>OSGi has a ClassLoader graph, not a flat classpath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solidFill>
                  <a:srgbClr val="ffff00"/>
                </a:solidFill>
                <a:latin typeface="Arial"/>
              </a:rPr>
              <a:t> </a:t>
            </a:r>
            <a:r>
              <a:rPr lang="en-US" sz="2400">
                <a:solidFill>
                  <a:srgbClr val="ffff00"/>
                </a:solidFill>
                <a:latin typeface="Arial"/>
              </a:rPr>
              <a:t>Weaving often adds new dependencies to a class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solidFill>
                  <a:srgbClr val="ffff00"/>
                </a:solidFill>
                <a:latin typeface="Arial"/>
              </a:rPr>
              <a:t> </a:t>
            </a:r>
            <a:r>
              <a:rPr lang="en-US" sz="2400">
                <a:solidFill>
                  <a:srgbClr val="ffff00"/>
                </a:solidFill>
                <a:latin typeface="Arial"/>
              </a:rPr>
              <a:t>New dependencies cannot be loaded without being imported by the bundle hosting the woven class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313200" y="1126800"/>
            <a:ext cx="8686800" cy="550080"/>
          </a:xfrm>
          <a:prstGeom prst="rect">
            <a:avLst/>
          </a:prstGeom>
        </p:spPr>
        <p:txBody>
          <a:bodyPr lIns="0" rIns="0" tIns="0" bIns="0" anchor="ctr"/>
          <a:p>
            <a:pPr algn="ctr"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How to use a Weaving Hook</a:t>
            </a:r>
            <a:endParaRPr/>
          </a:p>
        </p:txBody>
      </p:sp>
      <p:sp>
        <p:nvSpPr>
          <p:cNvPr id="156" name="TextShape 2"/>
          <p:cNvSpPr txBox="1"/>
          <p:nvPr/>
        </p:nvSpPr>
        <p:spPr>
          <a:xfrm>
            <a:off x="355320" y="1800000"/>
            <a:ext cx="5224680" cy="45165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400">
                <a:solidFill>
                  <a:srgbClr val="ffff00"/>
                </a:solidFill>
                <a:latin typeface="Arial"/>
              </a:rPr>
              <a:t>This is very simple!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400">
                <a:solidFill>
                  <a:srgbClr val="ffff00"/>
                </a:solidFill>
                <a:latin typeface="Arial"/>
              </a:rPr>
              <a:t>Register your implementation as a service using the </a:t>
            </a:r>
            <a:r>
              <a:rPr b="1" lang="en-US" sz="2000">
                <a:solidFill>
                  <a:srgbClr val="ffff00"/>
                </a:solidFill>
                <a:latin typeface="Courier New"/>
              </a:rPr>
              <a:t>org.osgi.framework.hooks.weaving.WeavingHook</a:t>
            </a:r>
            <a:r>
              <a:rPr lang="en-US" sz="2400">
                <a:solidFill>
                  <a:srgbClr val="ffff00"/>
                </a:solidFill>
                <a:latin typeface="Arial"/>
              </a:rPr>
              <a:t> interface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  <p:sp>
        <p:nvSpPr>
          <p:cNvPr id="157" name="CustomShape 3"/>
          <p:cNvSpPr/>
          <p:nvPr/>
        </p:nvSpPr>
        <p:spPr>
          <a:xfrm>
            <a:off x="5580000" y="2520000"/>
            <a:ext cx="900000" cy="720000"/>
          </a:xfrm>
          <a:prstGeom prst="roundRect">
            <a:avLst>
              <a:gd name="adj" fmla="val 3600"/>
            </a:avLst>
          </a:prstGeom>
          <a:solidFill>
            <a:srgbClr val="729fc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Bundle</a:t>
            </a:r>
            <a:endParaRPr/>
          </a:p>
        </p:txBody>
      </p:sp>
      <p:sp>
        <p:nvSpPr>
          <p:cNvPr id="158" name="CustomShape 4"/>
          <p:cNvSpPr/>
          <p:nvPr/>
        </p:nvSpPr>
        <p:spPr>
          <a:xfrm rot="5400000">
            <a:off x="7200000" y="2700000"/>
            <a:ext cx="360000" cy="360000"/>
          </a:xfrm>
          <a:prstGeom prst="triangle">
            <a:avLst>
              <a:gd name="adj" fmla="val 10800"/>
            </a:avLst>
          </a:prstGeom>
          <a:solidFill>
            <a:srgbClr val="729fc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</p:txBody>
      </p:sp>
      <p:cxnSp>
        <p:nvCxnSpPr>
          <p:cNvPr id="159" name="Line 5"/>
          <p:cNvCxnSpPr>
            <a:stCxn id="157" idx="3"/>
            <a:endCxn id="158" idx="3"/>
          </p:cNvCxnSpPr>
          <p:nvPr/>
        </p:nvCxnSpPr>
        <p:spPr>
          <a:xfrm>
            <a:off x="6480000" y="2880000"/>
            <a:ext cx="720360" cy="360"/>
          </a:xfrm>
          <a:prstGeom prst="bentConnector3">
            <a:avLst/>
          </a:prstGeom>
          <a:ln>
            <a:solidFill>
              <a:srgbClr val="000000"/>
            </a:solidFill>
          </a:ln>
        </p:spPr>
      </p:cxnSp>
      <p:sp>
        <p:nvSpPr>
          <p:cNvPr id="160" name="TextShape 6"/>
          <p:cNvSpPr txBox="1"/>
          <p:nvPr/>
        </p:nvSpPr>
        <p:spPr>
          <a:xfrm>
            <a:off x="6840000" y="3055320"/>
            <a:ext cx="1620000" cy="364680"/>
          </a:xfrm>
          <a:prstGeom prst="rect">
            <a:avLst/>
          </a:prstGeom>
        </p:spPr>
        <p:txBody>
          <a:bodyPr lIns="90000" rIns="90000" tIns="45000" bIns="45000"/>
          <a:p>
            <a:pPr algn="ctr"/>
            <a:r>
              <a:rPr lang="en-US">
                <a:latin typeface="Arial"/>
              </a:rPr>
              <a:t>WeavingHook</a:t>
            </a:r>
            <a:endParaRPr/>
          </a:p>
        </p:txBody>
      </p:sp>
      <p:sp>
        <p:nvSpPr>
          <p:cNvPr id="161" name="TextShape 7"/>
          <p:cNvSpPr txBox="1"/>
          <p:nvPr/>
        </p:nvSpPr>
        <p:spPr>
          <a:xfrm>
            <a:off x="398160" y="3769200"/>
            <a:ext cx="7740000" cy="1991520"/>
          </a:xfrm>
          <a:prstGeom prst="rect">
            <a:avLst/>
          </a:prstGeom>
        </p:spPr>
        <p:txBody>
          <a:bodyPr lIns="90000" rIns="90000" tIns="45000" bIns="45000"/>
          <a:p>
            <a:pPr>
              <a:buSzPct val="45000"/>
              <a:buFont typeface="StarSymbol"/>
              <a:buChar char=""/>
            </a:pPr>
            <a:r>
              <a:rPr lang="en-US" sz="2400">
                <a:solidFill>
                  <a:srgbClr val="ffff00"/>
                </a:solidFill>
                <a:latin typeface="Arial"/>
              </a:rPr>
              <a:t>The framework will call your hook for every class loaded by any bundle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 sz="2400">
                <a:solidFill>
                  <a:srgbClr val="ffff00"/>
                </a:solidFill>
                <a:latin typeface="Arial"/>
              </a:rPr>
              <a:t> </a:t>
            </a:r>
            <a:r>
              <a:rPr lang="en-US" sz="2400">
                <a:solidFill>
                  <a:srgbClr val="ffff00"/>
                </a:solidFill>
                <a:latin typeface="Arial"/>
              </a:rPr>
              <a:t>If security is on then you need AdminPermission WEAVE to make any changes for a given bundle</a:t>
            </a:r>
            <a:endParaRPr/>
          </a:p>
        </p:txBody>
      </p:sp>
      <p:sp>
        <p:nvSpPr>
          <p:cNvPr id="162" name="TextShape 8"/>
          <p:cNvSpPr txBox="1"/>
          <p:nvPr/>
        </p:nvSpPr>
        <p:spPr>
          <a:xfrm>
            <a:off x="1280160" y="182880"/>
            <a:ext cx="5817960" cy="1751760"/>
          </a:xfrm>
          <a:prstGeom prst="rect">
            <a:avLst/>
          </a:prstGeom>
        </p:spPr>
        <p:txBody>
          <a:bodyPr lIns="90000" rIns="90000" tIns="45000" bIns="45000"/>
          <a:p>
            <a:r>
              <a:rPr b="1" lang="en-US" sz="5600">
                <a:solidFill>
                  <a:srgbClr val="ffffff"/>
                </a:solidFill>
                <a:latin typeface="Candara"/>
              </a:rPr>
              <a:t>OSGi Weaving</a:t>
            </a:r>
            <a:endParaRPr/>
          </a:p>
          <a:p>
            <a:pPr algn="r"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313200" y="1126800"/>
            <a:ext cx="8686800" cy="550080"/>
          </a:xfrm>
          <a:prstGeom prst="rect">
            <a:avLst/>
          </a:prstGeom>
        </p:spPr>
        <p:txBody>
          <a:bodyPr lIns="0" rIns="0" tIns="0" bIns="0" anchor="ctr"/>
          <a:p>
            <a:pPr algn="ctr"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How to use a Weaving Hook</a:t>
            </a:r>
            <a:endParaRPr/>
          </a:p>
        </p:txBody>
      </p:sp>
      <p:sp>
        <p:nvSpPr>
          <p:cNvPr id="164" name="TextShape 2"/>
          <p:cNvSpPr txBox="1"/>
          <p:nvPr/>
        </p:nvSpPr>
        <p:spPr>
          <a:xfrm>
            <a:off x="1280160" y="182880"/>
            <a:ext cx="5817960" cy="1751760"/>
          </a:xfrm>
          <a:prstGeom prst="rect">
            <a:avLst/>
          </a:prstGeom>
        </p:spPr>
        <p:txBody>
          <a:bodyPr lIns="90000" rIns="90000" tIns="45000" bIns="45000"/>
          <a:p>
            <a:r>
              <a:rPr b="1" lang="en-US" sz="5600">
                <a:solidFill>
                  <a:srgbClr val="ffffff"/>
                </a:solidFill>
                <a:latin typeface="Candara"/>
              </a:rPr>
              <a:t>OSGi Weaving</a:t>
            </a:r>
            <a:endParaRPr/>
          </a:p>
          <a:p>
            <a:pPr algn="r">
              <a:lnSpc>
                <a:spcPct val="100000"/>
              </a:lnSpc>
            </a:pPr>
            <a:endParaRPr/>
          </a:p>
        </p:txBody>
      </p:sp>
      <p:sp>
        <p:nvSpPr>
          <p:cNvPr id="165" name="TextShape 3"/>
          <p:cNvSpPr txBox="1"/>
          <p:nvPr/>
        </p:nvSpPr>
        <p:spPr>
          <a:xfrm>
            <a:off x="355320" y="1900080"/>
            <a:ext cx="8464680" cy="446040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400">
                <a:solidFill>
                  <a:srgbClr val="ffff00"/>
                </a:solidFill>
                <a:latin typeface="Arial"/>
              </a:rPr>
              <a:t>You only implement a single method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solidFill>
                  <a:srgbClr val="ffff00"/>
                </a:solidFill>
                <a:latin typeface="ProductusOSGiMonoc"/>
                <a:ea typeface="ProductusOSGiMonoc"/>
              </a:rPr>
              <a:t> </a:t>
            </a:r>
            <a:r>
              <a:rPr b="1" lang="en-US" sz="2000">
                <a:solidFill>
                  <a:srgbClr val="ffff00"/>
                </a:solidFill>
                <a:latin typeface="Courier New"/>
                <a:ea typeface="ProductusOSGiMonoc"/>
              </a:rPr>
              <a:t>public void weave(WovenClass classInfo)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600">
                <a:solidFill>
                  <a:srgbClr val="ffff00"/>
                </a:solidFill>
                <a:latin typeface="Arial"/>
              </a:rPr>
              <a:t>The WovenClass provides access to: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solidFill>
                  <a:srgbClr val="ffff00"/>
                </a:solidFill>
                <a:latin typeface="Arial"/>
              </a:rPr>
              <a:t> </a:t>
            </a:r>
            <a:r>
              <a:rPr lang="en-US" sz="2400">
                <a:solidFill>
                  <a:srgbClr val="ffff00"/>
                </a:solidFill>
                <a:latin typeface="Arial"/>
              </a:rPr>
              <a:t>The Bundle defining the class 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solidFill>
                  <a:srgbClr val="ffff00"/>
                </a:solidFill>
                <a:latin typeface="Arial"/>
              </a:rPr>
              <a:t> </a:t>
            </a:r>
            <a:r>
              <a:rPr lang="en-US" sz="2400">
                <a:solidFill>
                  <a:srgbClr val="ffff00"/>
                </a:solidFill>
                <a:latin typeface="Arial"/>
              </a:rPr>
              <a:t>Read/Replace the class bytes that will be used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solidFill>
                  <a:srgbClr val="ffff00"/>
                </a:solidFill>
                <a:latin typeface="Arial"/>
              </a:rPr>
              <a:t> </a:t>
            </a:r>
            <a:r>
              <a:rPr lang="en-US" sz="2400">
                <a:solidFill>
                  <a:srgbClr val="ffff00"/>
                </a:solidFill>
                <a:latin typeface="Arial"/>
              </a:rPr>
              <a:t>The BundleWiring and Bundle ClassLoader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solidFill>
                  <a:srgbClr val="ffff00"/>
                </a:solidFill>
                <a:latin typeface="Arial"/>
              </a:rPr>
              <a:t> </a:t>
            </a:r>
            <a:r>
              <a:rPr lang="en-US" sz="2400">
                <a:solidFill>
                  <a:srgbClr val="ffff00"/>
                </a:solidFill>
                <a:latin typeface="Arial"/>
              </a:rPr>
              <a:t>A List of dynamic package imports to add, this allows us to add new dependencies based on what we weave!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4084200" y="5958720"/>
            <a:ext cx="5844960" cy="897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ffffff"/>
                </a:solidFill>
                <a:latin typeface="Gotham Light"/>
                <a:ea typeface="DejaVu Sans"/>
              </a:rPr>
              <a:t>KÖSZÖNÖM A FIGYELMET!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