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63" r:id="rId7"/>
    <p:sldId id="266" r:id="rId8"/>
    <p:sldId id="280" r:id="rId9"/>
    <p:sldId id="28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9" r:id="rId26"/>
    <p:sldId id="290" r:id="rId27"/>
    <p:sldId id="283" r:id="rId28"/>
    <p:sldId id="281" r:id="rId29"/>
    <p:sldId id="282" r:id="rId30"/>
    <p:sldId id="285" r:id="rId31"/>
    <p:sldId id="287" r:id="rId32"/>
    <p:sldId id="288" r:id="rId33"/>
    <p:sldId id="262" r:id="rId34"/>
  </p:sldIdLst>
  <p:sldSz cx="9144000" cy="6858000" type="screen4x3"/>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1" d="100"/>
          <a:sy n="131" d="100"/>
        </p:scale>
        <p:origin x="-180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2079000" y="1604520"/>
            <a:ext cx="4984920" cy="3977280"/>
          </a:xfrm>
          <a:prstGeom prst="rect">
            <a:avLst/>
          </a:prstGeom>
          <a:ln>
            <a:noFill/>
          </a:ln>
        </p:spPr>
      </p:pic>
      <p:pic>
        <p:nvPicPr>
          <p:cNvPr id="35" name="Picture 3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0"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5"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0"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1"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5"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9"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1"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2"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6"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7"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0"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1" name="Picture 70"/>
          <p:cNvPicPr/>
          <p:nvPr/>
        </p:nvPicPr>
        <p:blipFill>
          <a:blip r:embed="rId2"/>
          <a:stretch>
            <a:fillRect/>
          </a:stretch>
        </p:blipFill>
        <p:spPr>
          <a:xfrm>
            <a:off x="2079000" y="1604520"/>
            <a:ext cx="4984920" cy="3977280"/>
          </a:xfrm>
          <a:prstGeom prst="rect">
            <a:avLst/>
          </a:prstGeom>
          <a:ln>
            <a:noFill/>
          </a:ln>
        </p:spPr>
      </p:pic>
      <p:pic>
        <p:nvPicPr>
          <p:cNvPr id="72" name="Picture 7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7"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9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0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0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08" name="Picture 107"/>
          <p:cNvPicPr/>
          <p:nvPr/>
        </p:nvPicPr>
        <p:blipFill>
          <a:blip r:embed="rId2"/>
          <a:stretch>
            <a:fillRect/>
          </a:stretch>
        </p:blipFill>
        <p:spPr>
          <a:xfrm>
            <a:off x="2079000" y="1604520"/>
            <a:ext cx="4984920" cy="3977280"/>
          </a:xfrm>
          <a:prstGeom prst="rect">
            <a:avLst/>
          </a:prstGeom>
          <a:ln>
            <a:noFill/>
          </a:ln>
        </p:spPr>
      </p:pic>
      <p:pic>
        <p:nvPicPr>
          <p:cNvPr id="109" name="Picture 10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1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2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2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2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2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2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3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3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3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3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4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4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4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44" name="Picture 143"/>
          <p:cNvPicPr/>
          <p:nvPr/>
        </p:nvPicPr>
        <p:blipFill>
          <a:blip r:embed="rId2"/>
          <a:stretch>
            <a:fillRect/>
          </a:stretch>
        </p:blipFill>
        <p:spPr>
          <a:xfrm>
            <a:off x="2079000" y="1604520"/>
            <a:ext cx="4984920" cy="3977280"/>
          </a:xfrm>
          <a:prstGeom prst="rect">
            <a:avLst/>
          </a:prstGeom>
          <a:ln>
            <a:noFill/>
          </a:ln>
        </p:spPr>
      </p:pic>
      <p:pic>
        <p:nvPicPr>
          <p:cNvPr id="145" name="Picture 14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36" name="Picture 6"/>
          <p:cNvPicPr/>
          <p:nvPr/>
        </p:nvPicPr>
        <p:blipFill>
          <a:blip r:embed="rId15"/>
          <a:stretch>
            <a:fillRect/>
          </a:stretch>
        </p:blipFill>
        <p:spPr>
          <a:xfrm>
            <a:off x="0" y="0"/>
            <a:ext cx="9143280" cy="6857280"/>
          </a:xfrm>
          <a:prstGeom prst="rect">
            <a:avLst/>
          </a:prstGeom>
          <a:ln>
            <a:noFill/>
          </a:ln>
        </p:spPr>
      </p:pic>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8"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Click to edit the title text format</a:t>
            </a:r>
            <a:endParaRPr/>
          </a:p>
        </p:txBody>
      </p:sp>
      <p:sp>
        <p:nvSpPr>
          <p:cNvPr id="74" name="PlaceHolder 2"/>
          <p:cNvSpPr>
            <a:spLocks noGrp="1"/>
          </p:cNvSpPr>
          <p:nvPr>
            <p:ph type="body"/>
          </p:nvPr>
        </p:nvSpPr>
        <p:spPr>
          <a:xfrm>
            <a:off x="457200" y="1604520"/>
            <a:ext cx="4015440" cy="3976920"/>
          </a:xfrm>
          <a:prstGeom prst="rect">
            <a:avLst/>
          </a:prstGeom>
        </p:spPr>
        <p:txBody>
          <a:bodyPr lIns="0" tIns="0" rIns="0" bIns="0" anchor="ctr"/>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75" name="PlaceHolder 3"/>
          <p:cNvSpPr>
            <a:spLocks noGrp="1"/>
          </p:cNvSpPr>
          <p:nvPr>
            <p:ph type="body"/>
          </p:nvPr>
        </p:nvSpPr>
        <p:spPr>
          <a:xfrm>
            <a:off x="4674240" y="1604520"/>
            <a:ext cx="4015440" cy="3976920"/>
          </a:xfrm>
          <a:prstGeom prst="rect">
            <a:avLst/>
          </a:prstGeom>
        </p:spPr>
        <p:txBody>
          <a:bodyPr lIns="0" tIns="0" rIns="0" bIns="0" anchor="ctr"/>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111"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log.illsley.org/2010/11/29/osgi-java-security-manager-and-keeping-things-simple/" TargetMode="External"/><Relationship Id="rId4" Type="http://schemas.openxmlformats.org/officeDocument/2006/relationships/hyperlink" Target="http://www.osgi.org/javadoc/r4v43/core/org/osgi/service/condpermadmin/package-summary.html" TargetMode="External"/><Relationship Id="rId5" Type="http://schemas.openxmlformats.org/officeDocument/2006/relationships/hyperlink" Target="https://github.com/ouertani/sosgi/blob/f6a6b14a90e44b81febab3aa5d700688dd142fae/src/main/scala/impl/SecurityManager.scala" TargetMode="External"/><Relationship Id="rId6" Type="http://schemas.openxmlformats.org/officeDocument/2006/relationships/hyperlink" Target="http://felix.apache.org/site/apache-felix-framework-security.html" TargetMode="External"/><Relationship Id="rId7" Type="http://schemas.openxmlformats.org/officeDocument/2006/relationships/hyperlink" Target="http://felix.apache.org/site/presentations.data/Building%20Secure%20OSGi%20Applications.pdf" TargetMode="External"/><Relationship Id="rId8" Type="http://schemas.openxmlformats.org/officeDocument/2006/relationships/hyperlink" Target="http://jazoon.com/history/Portals/0/Content/slides/tu_a7_1400-1450_smith.pdf" TargetMode="External"/><Relationship Id="rId1" Type="http://schemas.openxmlformats.org/officeDocument/2006/relationships/slideLayout" Target="../slideLayouts/slideLayout13.xml"/><Relationship Id="rId2" Type="http://schemas.openxmlformats.org/officeDocument/2006/relationships/hyperlink" Target="http://securesoftwaredev.com/2012/11/19/permissions-in-osgi/"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robertcsakany/welcometoosg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latin typeface="+mj-lt"/>
              </a:rPr>
              <a:t>Permission Admin - Permission Info</a:t>
            </a:r>
            <a:endParaRPr lang="en-US" sz="3200" dirty="0">
              <a:effectLst/>
              <a:latin typeface="+mj-lt"/>
            </a:endParaRPr>
          </a:p>
        </p:txBody>
      </p:sp>
      <p:sp>
        <p:nvSpPr>
          <p:cNvPr id="3" name="Rectangle 2"/>
          <p:cNvSpPr/>
          <p:nvPr/>
        </p:nvSpPr>
        <p:spPr>
          <a:xfrm>
            <a:off x="872473" y="1481315"/>
            <a:ext cx="5985527" cy="2308324"/>
          </a:xfrm>
          <a:prstGeom prst="rect">
            <a:avLst/>
          </a:prstGeom>
        </p:spPr>
        <p:txBody>
          <a:bodyPr wrap="square">
            <a:spAutoFit/>
          </a:bodyPr>
          <a:lstStyle/>
          <a:p>
            <a:r>
              <a:rPr lang="en-US" sz="2400" dirty="0" smtClean="0">
                <a:solidFill>
                  <a:srgbClr val="FFFF00"/>
                </a:solidFill>
              </a:rPr>
              <a:t>Encapsulates three pieces of information</a:t>
            </a:r>
          </a:p>
          <a:p>
            <a:pPr marL="342900" indent="-342900">
              <a:buFontTx/>
              <a:buChar char="-"/>
            </a:pPr>
            <a:r>
              <a:rPr lang="en-US" sz="2400" dirty="0" smtClean="0">
                <a:solidFill>
                  <a:srgbClr val="FFFF00"/>
                </a:solidFill>
              </a:rPr>
              <a:t>type - class name of the permission</a:t>
            </a:r>
          </a:p>
          <a:p>
            <a:pPr marL="342900" indent="-342900">
              <a:buFontTx/>
              <a:buChar char="-"/>
            </a:pPr>
            <a:r>
              <a:rPr lang="en-US" sz="2400" dirty="0" smtClean="0">
                <a:solidFill>
                  <a:srgbClr val="FFFF00"/>
                </a:solidFill>
              </a:rPr>
              <a:t>name - name argument of the permission</a:t>
            </a:r>
          </a:p>
          <a:p>
            <a:pPr marL="342900" indent="-342900">
              <a:buFontTx/>
              <a:buChar char="-"/>
            </a:pPr>
            <a:r>
              <a:rPr lang="en-US" sz="2400" dirty="0" smtClean="0">
                <a:solidFill>
                  <a:srgbClr val="FFFF00"/>
                </a:solidFill>
              </a:rPr>
              <a:t>actions - actions argument of the permission</a:t>
            </a:r>
            <a:endParaRPr lang="en-US" sz="2400" dirty="0">
              <a:solidFill>
                <a:srgbClr val="FFFF00"/>
              </a:solidFill>
            </a:endParaRPr>
          </a:p>
        </p:txBody>
      </p:sp>
      <p:sp>
        <p:nvSpPr>
          <p:cNvPr id="4" name="Rectangle 3"/>
          <p:cNvSpPr/>
          <p:nvPr/>
        </p:nvSpPr>
        <p:spPr>
          <a:xfrm>
            <a:off x="962620" y="3807923"/>
            <a:ext cx="8251533" cy="2308324"/>
          </a:xfrm>
          <a:prstGeom prst="rect">
            <a:avLst/>
          </a:prstGeom>
        </p:spPr>
        <p:txBody>
          <a:bodyPr wrap="square">
            <a:spAutoFit/>
          </a:bodyPr>
          <a:lstStyle/>
          <a:p>
            <a:r>
              <a:rPr lang="en-US" sz="1600" dirty="0" err="1" smtClean="0">
                <a:solidFill>
                  <a:schemeClr val="bg1">
                    <a:lumMod val="85000"/>
                  </a:schemeClr>
                </a:solidFill>
              </a:rPr>
              <a:t>PermissionAdmin</a:t>
            </a:r>
            <a:r>
              <a:rPr lang="en-US" sz="1600" dirty="0" smtClean="0">
                <a:solidFill>
                  <a:schemeClr val="bg1">
                    <a:lumMod val="85000"/>
                  </a:schemeClr>
                </a:solidFill>
              </a:rPr>
              <a:t> admin = </a:t>
            </a:r>
            <a:r>
              <a:rPr lang="en-US" sz="1600" dirty="0" err="1" smtClean="0">
                <a:solidFill>
                  <a:schemeClr val="bg1">
                    <a:lumMod val="85000"/>
                  </a:schemeClr>
                </a:solidFill>
              </a:rPr>
              <a:t>getPermissionAdmin</a:t>
            </a:r>
            <a:r>
              <a:rPr lang="en-US" sz="1600" dirty="0" smtClean="0">
                <a:solidFill>
                  <a:schemeClr val="bg1">
                    <a:lumMod val="85000"/>
                  </a:schemeClr>
                </a:solidFill>
              </a:rPr>
              <a:t>();</a:t>
            </a:r>
          </a:p>
          <a:p>
            <a:r>
              <a:rPr lang="en-US" sz="1600" dirty="0" err="1" smtClean="0">
                <a:solidFill>
                  <a:schemeClr val="bg1">
                    <a:lumMod val="85000"/>
                  </a:schemeClr>
                </a:solidFill>
              </a:rPr>
              <a:t>admin.setPermissions</a:t>
            </a:r>
            <a:r>
              <a:rPr lang="en-US" sz="1600" dirty="0" smtClean="0">
                <a:solidFill>
                  <a:schemeClr val="bg1">
                    <a:lumMod val="85000"/>
                  </a:schemeClr>
                </a:solidFill>
              </a:rPr>
              <a:t>(</a:t>
            </a:r>
            <a:r>
              <a:rPr lang="en-US" sz="1600" dirty="0" err="1" smtClean="0">
                <a:solidFill>
                  <a:schemeClr val="bg1">
                    <a:lumMod val="85000"/>
                  </a:schemeClr>
                </a:solidFill>
              </a:rPr>
              <a:t>context.getBundle</a:t>
            </a:r>
            <a:r>
              <a:rPr lang="en-US" sz="1600" dirty="0" smtClean="0">
                <a:solidFill>
                  <a:schemeClr val="bg1">
                    <a:lumMod val="85000"/>
                  </a:schemeClr>
                </a:solidFill>
              </a:rPr>
              <a:t>().</a:t>
            </a:r>
            <a:r>
              <a:rPr lang="en-US" sz="1600" dirty="0" err="1" smtClean="0">
                <a:solidFill>
                  <a:schemeClr val="bg1">
                    <a:lumMod val="85000"/>
                  </a:schemeClr>
                </a:solidFill>
              </a:rPr>
              <a:t>getLocation</a:t>
            </a:r>
            <a:r>
              <a:rPr lang="en-US" sz="1600" dirty="0" smtClean="0">
                <a:solidFill>
                  <a:schemeClr val="bg1">
                    <a:lumMod val="85000"/>
                  </a:schemeClr>
                </a:solidFill>
              </a:rPr>
              <a:t>(),</a:t>
            </a:r>
          </a:p>
          <a:p>
            <a:r>
              <a:rPr lang="en-US" sz="1600" dirty="0" smtClean="0">
                <a:solidFill>
                  <a:schemeClr val="bg1">
                    <a:lumMod val="85000"/>
                  </a:schemeClr>
                </a:solidFill>
              </a:rPr>
              <a:t>	new </a:t>
            </a:r>
            <a:r>
              <a:rPr lang="en-US" sz="1600" dirty="0" err="1" smtClean="0">
                <a:solidFill>
                  <a:schemeClr val="bg1">
                    <a:lumMod val="85000"/>
                  </a:schemeClr>
                </a:solidFill>
              </a:rPr>
              <a:t>PermissionInfo</a:t>
            </a:r>
            <a:r>
              <a:rPr lang="en-US" sz="1600" dirty="0" smtClean="0">
                <a:solidFill>
                  <a:schemeClr val="bg1">
                    <a:lumMod val="85000"/>
                  </a:schemeClr>
                </a:solidFill>
              </a:rPr>
              <a:t>[]{</a:t>
            </a:r>
          </a:p>
          <a:p>
            <a:r>
              <a:rPr lang="en-US" sz="1600" dirty="0" smtClean="0">
                <a:solidFill>
                  <a:schemeClr val="bg1">
                    <a:lumMod val="85000"/>
                  </a:schemeClr>
                </a:solidFill>
              </a:rPr>
              <a:t>		new </a:t>
            </a:r>
            <a:r>
              <a:rPr lang="en-US" sz="1600" dirty="0" err="1" smtClean="0">
                <a:solidFill>
                  <a:schemeClr val="bg1">
                    <a:lumMod val="85000"/>
                  </a:schemeClr>
                </a:solidFill>
              </a:rPr>
              <a:t>PermissionInfo</a:t>
            </a:r>
            <a:r>
              <a:rPr lang="en-US" sz="1600" dirty="0" smtClean="0">
                <a:solidFill>
                  <a:schemeClr val="bg1">
                    <a:lumMod val="85000"/>
                  </a:schemeClr>
                </a:solidFill>
              </a:rPr>
              <a:t>(</a:t>
            </a:r>
          </a:p>
          <a:p>
            <a:r>
              <a:rPr lang="en-US" sz="1600" dirty="0" smtClean="0">
                <a:solidFill>
                  <a:schemeClr val="bg1">
                    <a:lumMod val="85000"/>
                  </a:schemeClr>
                </a:solidFill>
              </a:rPr>
              <a:t>			</a:t>
            </a:r>
            <a:r>
              <a:rPr lang="en-US" sz="1600" dirty="0" err="1" smtClean="0">
                <a:solidFill>
                  <a:schemeClr val="bg1">
                    <a:lumMod val="85000"/>
                  </a:schemeClr>
                </a:solidFill>
              </a:rPr>
              <a:t>AllPermission.class.getName</a:t>
            </a:r>
            <a:r>
              <a:rPr lang="en-US" sz="1600" dirty="0" smtClean="0">
                <a:solidFill>
                  <a:schemeClr val="bg1">
                    <a:lumMod val="85000"/>
                  </a:schemeClr>
                </a:solidFill>
              </a:rPr>
              <a:t>(), ””,"")});</a:t>
            </a:r>
          </a:p>
          <a:p>
            <a:r>
              <a:rPr lang="en-US" sz="1600" dirty="0" err="1" smtClean="0">
                <a:solidFill>
                  <a:schemeClr val="bg1">
                    <a:lumMod val="85000"/>
                  </a:schemeClr>
                </a:solidFill>
              </a:rPr>
              <a:t>PermissionInfo</a:t>
            </a:r>
            <a:r>
              <a:rPr lang="en-US" sz="1600" dirty="0" smtClean="0">
                <a:solidFill>
                  <a:schemeClr val="bg1">
                    <a:lumMod val="85000"/>
                  </a:schemeClr>
                </a:solidFill>
              </a:rPr>
              <a:t>[] previous = </a:t>
            </a:r>
            <a:r>
              <a:rPr lang="en-US" sz="1600" dirty="0" err="1" smtClean="0">
                <a:solidFill>
                  <a:schemeClr val="bg1">
                    <a:lumMod val="85000"/>
                  </a:schemeClr>
                </a:solidFill>
              </a:rPr>
              <a:t>admin.getDefaultPermissions</a:t>
            </a:r>
            <a:r>
              <a:rPr lang="en-US" sz="1600" dirty="0" smtClean="0">
                <a:solidFill>
                  <a:schemeClr val="bg1">
                    <a:lumMod val="85000"/>
                  </a:schemeClr>
                </a:solidFill>
              </a:rPr>
              <a:t>();</a:t>
            </a:r>
          </a:p>
          <a:p>
            <a:r>
              <a:rPr lang="en-US" sz="1600" dirty="0" err="1" smtClean="0">
                <a:solidFill>
                  <a:schemeClr val="bg1">
                    <a:lumMod val="85000"/>
                  </a:schemeClr>
                </a:solidFill>
              </a:rPr>
              <a:t>admin.setDefaultPermissions</a:t>
            </a:r>
            <a:r>
              <a:rPr lang="en-US" sz="1600" dirty="0" smtClean="0">
                <a:solidFill>
                  <a:schemeClr val="bg1">
                    <a:lumMod val="85000"/>
                  </a:schemeClr>
                </a:solidFill>
              </a:rPr>
              <a:t>(new </a:t>
            </a:r>
            <a:r>
              <a:rPr lang="en-US" sz="1600" dirty="0" err="1" smtClean="0">
                <a:solidFill>
                  <a:schemeClr val="bg1">
                    <a:lumMod val="85000"/>
                  </a:schemeClr>
                </a:solidFill>
              </a:rPr>
              <a:t>PermissionInfo</a:t>
            </a:r>
            <a:r>
              <a:rPr lang="en-US" sz="1600" dirty="0" smtClean="0">
                <a:solidFill>
                  <a:schemeClr val="bg1">
                    <a:lumMod val="85000"/>
                  </a:schemeClr>
                </a:solidFill>
              </a:rPr>
              <a:t>[0]);</a:t>
            </a:r>
          </a:p>
          <a:p>
            <a:r>
              <a:rPr lang="en-US" sz="1600" dirty="0" smtClean="0">
                <a:solidFill>
                  <a:schemeClr val="bg1">
                    <a:lumMod val="85000"/>
                  </a:schemeClr>
                </a:solidFill>
              </a:rPr>
              <a:t>// unset</a:t>
            </a:r>
          </a:p>
          <a:p>
            <a:r>
              <a:rPr lang="en-US" sz="1600" dirty="0" err="1" smtClean="0">
                <a:solidFill>
                  <a:schemeClr val="bg1">
                    <a:lumMod val="85000"/>
                  </a:schemeClr>
                </a:solidFill>
              </a:rPr>
              <a:t>admin.setDefaultPermissions</a:t>
            </a:r>
            <a:r>
              <a:rPr lang="en-US" sz="1600" dirty="0" smtClean="0">
                <a:solidFill>
                  <a:schemeClr val="bg1">
                    <a:lumMod val="85000"/>
                  </a:schemeClr>
                </a:solidFill>
              </a:rPr>
              <a:t>(previous);</a:t>
            </a:r>
            <a:endParaRPr lang="en-US" sz="1600" dirty="0">
              <a:solidFill>
                <a:schemeClr val="bg1">
                  <a:lumMod val="85000"/>
                </a:schemeClr>
              </a:solidFill>
            </a:endParaRPr>
          </a:p>
        </p:txBody>
      </p:sp>
    </p:spTree>
    <p:extLst>
      <p:ext uri="{BB962C8B-B14F-4D97-AF65-F5344CB8AC3E}">
        <p14:creationId xmlns:p14="http://schemas.microsoft.com/office/powerpoint/2010/main" val="3264768301"/>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364600" cy="640080"/>
          </a:xfrm>
          <a:prstGeom prst="rect">
            <a:avLst/>
          </a:prstGeom>
        </p:spPr>
        <p:txBody>
          <a:bodyPr lIns="90000" tIns="46800" rIns="90000" bIns="46800"/>
          <a:lstStyle/>
          <a:p>
            <a:r>
              <a:rPr lang="en-US" sz="3200" dirty="0" smtClean="0">
                <a:latin typeface="+mj-lt"/>
              </a:rPr>
              <a:t>Permission Admin - </a:t>
            </a:r>
            <a:r>
              <a:rPr lang="en-US" sz="3200" dirty="0" err="1" smtClean="0">
                <a:latin typeface="+mj-lt"/>
              </a:rPr>
              <a:t>OSGi</a:t>
            </a:r>
            <a:r>
              <a:rPr lang="en-US" sz="3200" dirty="0" smtClean="0">
                <a:latin typeface="+mj-lt"/>
              </a:rPr>
              <a:t> specific permissions</a:t>
            </a:r>
            <a:endParaRPr lang="en-US" sz="3200" dirty="0">
              <a:effectLst/>
              <a:latin typeface="+mj-lt"/>
            </a:endParaRPr>
          </a:p>
        </p:txBody>
      </p:sp>
      <p:sp>
        <p:nvSpPr>
          <p:cNvPr id="3" name="Rectangle 2"/>
          <p:cNvSpPr/>
          <p:nvPr/>
        </p:nvSpPr>
        <p:spPr>
          <a:xfrm>
            <a:off x="872472" y="2392644"/>
            <a:ext cx="8084915" cy="3416320"/>
          </a:xfrm>
          <a:prstGeom prst="rect">
            <a:avLst/>
          </a:prstGeom>
        </p:spPr>
        <p:txBody>
          <a:bodyPr wrap="square">
            <a:spAutoFit/>
          </a:bodyPr>
          <a:lstStyle/>
          <a:p>
            <a:r>
              <a:rPr lang="en-US" sz="2400" dirty="0" err="1" smtClean="0">
                <a:solidFill>
                  <a:srgbClr val="FFFF00"/>
                </a:solidFill>
              </a:rPr>
              <a:t>OSGi</a:t>
            </a:r>
            <a:r>
              <a:rPr lang="en-US" sz="2400" dirty="0" smtClean="0">
                <a:solidFill>
                  <a:srgbClr val="FFFF00"/>
                </a:solidFill>
              </a:rPr>
              <a:t> specifications define special permissions for</a:t>
            </a:r>
          </a:p>
          <a:p>
            <a:r>
              <a:rPr lang="en-US" sz="2400" dirty="0" smtClean="0">
                <a:solidFill>
                  <a:srgbClr val="FFFF00"/>
                </a:solidFill>
              </a:rPr>
              <a:t>framework and service related tasks</a:t>
            </a:r>
          </a:p>
          <a:p>
            <a:r>
              <a:rPr lang="en-US" sz="2400" dirty="0" smtClean="0">
                <a:solidFill>
                  <a:srgbClr val="FFFF00"/>
                </a:solidFill>
              </a:rPr>
              <a:t>The core framework specification defines: </a:t>
            </a:r>
          </a:p>
          <a:p>
            <a:pPr marL="342900" indent="-342900">
              <a:buFontTx/>
              <a:buChar char="-"/>
            </a:pPr>
            <a:r>
              <a:rPr lang="en-US" sz="2400" dirty="0" err="1" smtClean="0">
                <a:solidFill>
                  <a:srgbClr val="FFFF00"/>
                </a:solidFill>
              </a:rPr>
              <a:t>AdminPermission</a:t>
            </a:r>
            <a:r>
              <a:rPr lang="en-US" sz="2400" dirty="0" smtClean="0">
                <a:solidFill>
                  <a:srgbClr val="FFFF00"/>
                </a:solidFill>
              </a:rPr>
              <a:t> - for all framework specific actions</a:t>
            </a:r>
          </a:p>
          <a:p>
            <a:pPr marL="342900" indent="-342900">
              <a:buFontTx/>
              <a:buChar char="-"/>
            </a:pPr>
            <a:r>
              <a:rPr lang="en-US" sz="2400" dirty="0" err="1" smtClean="0">
                <a:solidFill>
                  <a:srgbClr val="FFFF00"/>
                </a:solidFill>
              </a:rPr>
              <a:t>PackagePermission</a:t>
            </a:r>
            <a:r>
              <a:rPr lang="en-US" sz="2400" dirty="0" smtClean="0">
                <a:solidFill>
                  <a:srgbClr val="FFFF00"/>
                </a:solidFill>
              </a:rPr>
              <a:t> - for package import and export</a:t>
            </a:r>
          </a:p>
          <a:p>
            <a:pPr marL="342900" indent="-342900">
              <a:buFontTx/>
              <a:buChar char="-"/>
            </a:pPr>
            <a:r>
              <a:rPr lang="en-US" sz="2400" dirty="0" err="1" smtClean="0">
                <a:solidFill>
                  <a:srgbClr val="FFFF00"/>
                </a:solidFill>
              </a:rPr>
              <a:t>ServicePermission</a:t>
            </a:r>
            <a:r>
              <a:rPr lang="en-US" sz="2400" dirty="0" smtClean="0">
                <a:solidFill>
                  <a:srgbClr val="FFFF00"/>
                </a:solidFill>
              </a:rPr>
              <a:t> - for service providing and usage</a:t>
            </a:r>
          </a:p>
          <a:p>
            <a:pPr marL="342900" indent="-342900">
              <a:buFontTx/>
              <a:buChar char="-"/>
            </a:pPr>
            <a:r>
              <a:rPr lang="en-US" sz="2400" dirty="0" err="1" smtClean="0">
                <a:solidFill>
                  <a:srgbClr val="FFFF00"/>
                </a:solidFill>
              </a:rPr>
              <a:t>BundlePermission</a:t>
            </a:r>
            <a:r>
              <a:rPr lang="en-US" sz="2400" dirty="0" smtClean="0">
                <a:solidFill>
                  <a:srgbClr val="FFFF00"/>
                </a:solidFill>
              </a:rPr>
              <a:t> - for extensions/fragments</a:t>
            </a:r>
          </a:p>
          <a:p>
            <a:pPr marL="342900" indent="-342900">
              <a:buFontTx/>
              <a:buChar char="-"/>
            </a:pPr>
            <a:r>
              <a:rPr lang="en-US" sz="2400" dirty="0" smtClean="0">
                <a:solidFill>
                  <a:srgbClr val="FFFF00"/>
                </a:solidFill>
              </a:rPr>
              <a:t>Custom permissions can be used if they have been exported by a bundle or the </a:t>
            </a:r>
            <a:r>
              <a:rPr lang="en-US" sz="2400" dirty="0" err="1" smtClean="0">
                <a:solidFill>
                  <a:srgbClr val="FFFF00"/>
                </a:solidFill>
              </a:rPr>
              <a:t>classpath</a:t>
            </a:r>
            <a:endParaRPr lang="en-US" sz="2400" dirty="0">
              <a:solidFill>
                <a:srgbClr val="FFFF00"/>
              </a:solidFill>
            </a:endParaRPr>
          </a:p>
        </p:txBody>
      </p:sp>
    </p:spTree>
    <p:extLst>
      <p:ext uri="{BB962C8B-B14F-4D97-AF65-F5344CB8AC3E}">
        <p14:creationId xmlns:p14="http://schemas.microsoft.com/office/powerpoint/2010/main" val="138436897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a:t>Permission Admin - </a:t>
            </a:r>
            <a:r>
              <a:rPr lang="sv-SE" sz="3200" dirty="0" err="1" smtClean="0">
                <a:latin typeface="+mj-lt"/>
              </a:rPr>
              <a:t>Package</a:t>
            </a:r>
            <a:r>
              <a:rPr lang="sv-SE" sz="3200" dirty="0" smtClean="0">
                <a:latin typeface="+mj-lt"/>
              </a:rPr>
              <a:t> Permission</a:t>
            </a:r>
            <a:endParaRPr lang="en-US" sz="3200" dirty="0">
              <a:effectLst/>
              <a:latin typeface="+mj-lt"/>
            </a:endParaRPr>
          </a:p>
        </p:txBody>
      </p:sp>
      <p:sp>
        <p:nvSpPr>
          <p:cNvPr id="3" name="Rectangle 2"/>
          <p:cNvSpPr/>
          <p:nvPr/>
        </p:nvSpPr>
        <p:spPr>
          <a:xfrm>
            <a:off x="872472" y="1481314"/>
            <a:ext cx="8084915" cy="1938992"/>
          </a:xfrm>
          <a:prstGeom prst="rect">
            <a:avLst/>
          </a:prstGeom>
        </p:spPr>
        <p:txBody>
          <a:bodyPr wrap="square">
            <a:spAutoFit/>
          </a:bodyPr>
          <a:lstStyle/>
          <a:p>
            <a:r>
              <a:rPr lang="en-US" sz="2400" dirty="0" smtClean="0">
                <a:solidFill>
                  <a:srgbClr val="FFFF00"/>
                </a:solidFill>
              </a:rPr>
              <a:t>A bundle‘s authority to import/export a package</a:t>
            </a:r>
          </a:p>
          <a:p>
            <a:pPr marL="342900" indent="-342900">
              <a:buFontTx/>
              <a:buChar char="-"/>
            </a:pPr>
            <a:r>
              <a:rPr lang="en-US" sz="2400" dirty="0" smtClean="0">
                <a:solidFill>
                  <a:srgbClr val="FFFF00"/>
                </a:solidFill>
              </a:rPr>
              <a:t>Name is the package as dot-separated string (Wildcards are supported)</a:t>
            </a:r>
          </a:p>
          <a:p>
            <a:pPr marL="342900" indent="-342900">
              <a:buFontTx/>
              <a:buChar char="-"/>
            </a:pPr>
            <a:r>
              <a:rPr lang="en-US" sz="2400" dirty="0" smtClean="0">
                <a:solidFill>
                  <a:srgbClr val="FFFF00"/>
                </a:solidFill>
              </a:rPr>
              <a:t>Two actions: EXPORT and IMPORT (EXPORT implies IMPORT)</a:t>
            </a:r>
            <a:endParaRPr lang="en-US" sz="2400" dirty="0">
              <a:solidFill>
                <a:srgbClr val="FFFF00"/>
              </a:solidFill>
            </a:endParaRPr>
          </a:p>
        </p:txBody>
      </p:sp>
    </p:spTree>
    <p:extLst>
      <p:ext uri="{BB962C8B-B14F-4D97-AF65-F5344CB8AC3E}">
        <p14:creationId xmlns:p14="http://schemas.microsoft.com/office/powerpoint/2010/main" val="197171474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a:t>Permission Admin - </a:t>
            </a:r>
            <a:r>
              <a:rPr lang="en-US" sz="3200" dirty="0" smtClean="0">
                <a:latin typeface="+mj-lt"/>
              </a:rPr>
              <a:t>Service Permission</a:t>
            </a:r>
            <a:endParaRPr lang="en-US" sz="3200" dirty="0">
              <a:effectLst/>
              <a:latin typeface="+mj-lt"/>
            </a:endParaRPr>
          </a:p>
        </p:txBody>
      </p:sp>
      <p:sp>
        <p:nvSpPr>
          <p:cNvPr id="3" name="Rectangle 2"/>
          <p:cNvSpPr/>
          <p:nvPr/>
        </p:nvSpPr>
        <p:spPr>
          <a:xfrm>
            <a:off x="872472" y="1481314"/>
            <a:ext cx="8084915" cy="1938992"/>
          </a:xfrm>
          <a:prstGeom prst="rect">
            <a:avLst/>
          </a:prstGeom>
        </p:spPr>
        <p:txBody>
          <a:bodyPr wrap="square">
            <a:spAutoFit/>
          </a:bodyPr>
          <a:lstStyle/>
          <a:p>
            <a:r>
              <a:rPr lang="en-US" sz="2400" dirty="0" smtClean="0">
                <a:solidFill>
                  <a:srgbClr val="FFFF00"/>
                </a:solidFill>
              </a:rPr>
              <a:t>A bundle‘s authority to register/get a service</a:t>
            </a:r>
          </a:p>
          <a:p>
            <a:pPr marL="342900" indent="-342900">
              <a:buFontTx/>
              <a:buChar char="-"/>
            </a:pPr>
            <a:r>
              <a:rPr lang="en-US" sz="2400" dirty="0" smtClean="0">
                <a:solidFill>
                  <a:srgbClr val="FFFF00"/>
                </a:solidFill>
              </a:rPr>
              <a:t>Name is the name of the service interface as a dot separated string</a:t>
            </a:r>
          </a:p>
          <a:p>
            <a:pPr marL="342900" indent="-342900">
              <a:buFontTx/>
              <a:buChar char="-"/>
            </a:pPr>
            <a:r>
              <a:rPr lang="en-US" sz="2400" dirty="0" smtClean="0">
                <a:solidFill>
                  <a:srgbClr val="FFFF00"/>
                </a:solidFill>
              </a:rPr>
              <a:t>Wildcards may be used for the </a:t>
            </a:r>
            <a:r>
              <a:rPr lang="en-US" sz="2400" dirty="0" err="1" smtClean="0">
                <a:solidFill>
                  <a:srgbClr val="FFFF00"/>
                </a:solidFill>
              </a:rPr>
              <a:t>classname</a:t>
            </a:r>
            <a:endParaRPr lang="en-US" sz="2400" dirty="0">
              <a:solidFill>
                <a:srgbClr val="FFFF00"/>
              </a:solidFill>
            </a:endParaRPr>
          </a:p>
          <a:p>
            <a:pPr marL="342900" indent="-342900">
              <a:buFontTx/>
              <a:buChar char="-"/>
            </a:pPr>
            <a:r>
              <a:rPr lang="en-US" sz="2400" dirty="0" smtClean="0">
                <a:solidFill>
                  <a:srgbClr val="FFFF00"/>
                </a:solidFill>
              </a:rPr>
              <a:t>Two Actions: GET and REGISTER</a:t>
            </a:r>
            <a:endParaRPr lang="en-US" sz="2400" dirty="0">
              <a:solidFill>
                <a:srgbClr val="FFFF00"/>
              </a:solidFill>
            </a:endParaRPr>
          </a:p>
        </p:txBody>
      </p:sp>
    </p:spTree>
    <p:extLst>
      <p:ext uri="{BB962C8B-B14F-4D97-AF65-F5344CB8AC3E}">
        <p14:creationId xmlns:p14="http://schemas.microsoft.com/office/powerpoint/2010/main" val="342040008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a:t>Permission Admin - </a:t>
            </a:r>
            <a:r>
              <a:rPr lang="de-DE" sz="3200" dirty="0" smtClean="0">
                <a:latin typeface="+mj-lt"/>
              </a:rPr>
              <a:t>Bundle </a:t>
            </a:r>
            <a:r>
              <a:rPr lang="de-DE" sz="3200" dirty="0" err="1" smtClean="0">
                <a:latin typeface="+mj-lt"/>
              </a:rPr>
              <a:t>Permission</a:t>
            </a:r>
            <a:endParaRPr lang="en-US" sz="3200" dirty="0">
              <a:effectLst/>
              <a:latin typeface="+mj-lt"/>
            </a:endParaRPr>
          </a:p>
        </p:txBody>
      </p:sp>
      <p:sp>
        <p:nvSpPr>
          <p:cNvPr id="3" name="Rectangle 2"/>
          <p:cNvSpPr/>
          <p:nvPr/>
        </p:nvSpPr>
        <p:spPr>
          <a:xfrm>
            <a:off x="872472" y="1481314"/>
            <a:ext cx="8084915" cy="2308324"/>
          </a:xfrm>
          <a:prstGeom prst="rect">
            <a:avLst/>
          </a:prstGeom>
        </p:spPr>
        <p:txBody>
          <a:bodyPr wrap="square">
            <a:spAutoFit/>
          </a:bodyPr>
          <a:lstStyle/>
          <a:p>
            <a:r>
              <a:rPr lang="en-US" sz="2400" dirty="0" smtClean="0">
                <a:solidFill>
                  <a:srgbClr val="FFFF00"/>
                </a:solidFill>
              </a:rPr>
              <a:t>A bundle‘s authority to require/provide/attach a</a:t>
            </a:r>
          </a:p>
          <a:p>
            <a:r>
              <a:rPr lang="en-US" sz="2400" dirty="0" smtClean="0">
                <a:solidFill>
                  <a:srgbClr val="FFFF00"/>
                </a:solidFill>
              </a:rPr>
              <a:t>bundle/fragment</a:t>
            </a:r>
          </a:p>
          <a:p>
            <a:pPr marL="342900" indent="-342900">
              <a:buFontTx/>
              <a:buChar char="-"/>
            </a:pPr>
            <a:r>
              <a:rPr lang="en-US" sz="2400" dirty="0" smtClean="0">
                <a:solidFill>
                  <a:srgbClr val="FFFF00"/>
                </a:solidFill>
              </a:rPr>
              <a:t>Name is the bundle symbolic name</a:t>
            </a:r>
          </a:p>
          <a:p>
            <a:pPr marL="342900" indent="-342900">
              <a:buFontTx/>
              <a:buChar char="-"/>
            </a:pPr>
            <a:r>
              <a:rPr lang="en-US" sz="2400" dirty="0" smtClean="0">
                <a:solidFill>
                  <a:srgbClr val="FFFF00"/>
                </a:solidFill>
              </a:rPr>
              <a:t>Wildcards may be used</a:t>
            </a:r>
          </a:p>
          <a:p>
            <a:pPr marL="342900" indent="-342900">
              <a:buFontTx/>
              <a:buChar char="-"/>
            </a:pPr>
            <a:r>
              <a:rPr lang="en-US" sz="2400" dirty="0" smtClean="0">
                <a:solidFill>
                  <a:srgbClr val="FFFF00"/>
                </a:solidFill>
              </a:rPr>
              <a:t>Four Actions: PROVIDE, REQUIRE, HOST, and FRAGMENT (PROVIDE implies REQUIRE)</a:t>
            </a:r>
            <a:endParaRPr lang="en-US" sz="2400" dirty="0">
              <a:solidFill>
                <a:srgbClr val="FFFF00"/>
              </a:solidFill>
            </a:endParaRPr>
          </a:p>
        </p:txBody>
      </p:sp>
    </p:spTree>
    <p:extLst>
      <p:ext uri="{BB962C8B-B14F-4D97-AF65-F5344CB8AC3E}">
        <p14:creationId xmlns:p14="http://schemas.microsoft.com/office/powerpoint/2010/main" val="89887226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a:t>Permission Admin - </a:t>
            </a:r>
            <a:r>
              <a:rPr lang="de-DE" sz="3200" dirty="0" smtClean="0">
                <a:latin typeface="+mj-lt"/>
              </a:rPr>
              <a:t>Admin </a:t>
            </a:r>
            <a:r>
              <a:rPr lang="de-DE" sz="3200" dirty="0" err="1" smtClean="0">
                <a:latin typeface="+mj-lt"/>
              </a:rPr>
              <a:t>Permission</a:t>
            </a:r>
            <a:endParaRPr lang="en-US" sz="3200" dirty="0">
              <a:effectLst/>
              <a:latin typeface="+mj-lt"/>
            </a:endParaRPr>
          </a:p>
        </p:txBody>
      </p:sp>
      <p:sp>
        <p:nvSpPr>
          <p:cNvPr id="3" name="Rectangle 2"/>
          <p:cNvSpPr/>
          <p:nvPr/>
        </p:nvSpPr>
        <p:spPr>
          <a:xfrm>
            <a:off x="872472" y="1481314"/>
            <a:ext cx="8084915" cy="4524315"/>
          </a:xfrm>
          <a:prstGeom prst="rect">
            <a:avLst/>
          </a:prstGeom>
        </p:spPr>
        <p:txBody>
          <a:bodyPr wrap="square">
            <a:spAutoFit/>
          </a:bodyPr>
          <a:lstStyle/>
          <a:p>
            <a:r>
              <a:rPr lang="en-US" sz="2400" dirty="0" smtClean="0">
                <a:solidFill>
                  <a:srgbClr val="FFFF00"/>
                </a:solidFill>
              </a:rPr>
              <a:t>A bundle‘s authority to perform specific privileged</a:t>
            </a:r>
          </a:p>
          <a:p>
            <a:r>
              <a:rPr lang="en-US" sz="2400" dirty="0" smtClean="0">
                <a:solidFill>
                  <a:srgbClr val="FFFF00"/>
                </a:solidFill>
              </a:rPr>
              <a:t>administrative operations or get sensitive</a:t>
            </a:r>
          </a:p>
          <a:p>
            <a:r>
              <a:rPr lang="en-US" sz="2400" dirty="0" err="1" smtClean="0">
                <a:solidFill>
                  <a:srgbClr val="FFFF00"/>
                </a:solidFill>
              </a:rPr>
              <a:t>informations</a:t>
            </a:r>
            <a:r>
              <a:rPr lang="en-US" sz="2400" dirty="0" smtClean="0">
                <a:solidFill>
                  <a:srgbClr val="FFFF00"/>
                </a:solidFill>
              </a:rPr>
              <a:t> about a bundle. </a:t>
            </a:r>
          </a:p>
          <a:p>
            <a:pPr marL="342900" indent="-342900">
              <a:buFontTx/>
              <a:buChar char="-"/>
            </a:pPr>
            <a:r>
              <a:rPr lang="en-US" sz="2400" dirty="0" smtClean="0">
                <a:solidFill>
                  <a:srgbClr val="FFFF00"/>
                </a:solidFill>
              </a:rPr>
              <a:t>Name is a filter expression. The filter gives access to the following parameters:</a:t>
            </a:r>
          </a:p>
          <a:p>
            <a:pPr marL="800100" lvl="1" indent="-342900">
              <a:buFontTx/>
              <a:buChar char="-"/>
            </a:pPr>
            <a:r>
              <a:rPr lang="en-US" sz="2400" dirty="0" smtClean="0">
                <a:solidFill>
                  <a:srgbClr val="FFFF00"/>
                </a:solidFill>
              </a:rPr>
              <a:t>signer - A DN chain of bundle signers</a:t>
            </a:r>
          </a:p>
          <a:p>
            <a:pPr marL="800100" lvl="1" indent="-342900">
              <a:buFontTx/>
              <a:buChar char="-"/>
            </a:pPr>
            <a:r>
              <a:rPr lang="en-US" sz="2400" dirty="0" smtClean="0">
                <a:solidFill>
                  <a:srgbClr val="FFFF00"/>
                </a:solidFill>
              </a:rPr>
              <a:t>location - The location of a bundle</a:t>
            </a:r>
          </a:p>
          <a:p>
            <a:pPr marL="800100" lvl="1" indent="-342900">
              <a:buFontTx/>
              <a:buChar char="-"/>
            </a:pPr>
            <a:r>
              <a:rPr lang="en-US" sz="2400" dirty="0" smtClean="0">
                <a:solidFill>
                  <a:srgbClr val="FFFF00"/>
                </a:solidFill>
              </a:rPr>
              <a:t>id - The bundle ID of the bundle</a:t>
            </a:r>
          </a:p>
          <a:p>
            <a:pPr marL="800100" lvl="1" indent="-342900">
              <a:buFontTx/>
              <a:buChar char="-"/>
            </a:pPr>
            <a:r>
              <a:rPr lang="en-US" sz="2400" dirty="0" smtClean="0">
                <a:solidFill>
                  <a:srgbClr val="FFFF00"/>
                </a:solidFill>
              </a:rPr>
              <a:t>name - The symbolic name of a bundle</a:t>
            </a:r>
          </a:p>
          <a:p>
            <a:pPr marL="800100" lvl="1" indent="-342900">
              <a:buFontTx/>
              <a:buChar char="-"/>
            </a:pPr>
            <a:endParaRPr lang="en-US" sz="2400" dirty="0">
              <a:solidFill>
                <a:srgbClr val="FFFF00"/>
              </a:solidFill>
            </a:endParaRPr>
          </a:p>
          <a:p>
            <a:pPr lvl="1"/>
            <a:r>
              <a:rPr lang="en-US" sz="2400" dirty="0" smtClean="0">
                <a:solidFill>
                  <a:srgbClr val="FFFF00"/>
                </a:solidFill>
              </a:rPr>
              <a:t>Example: "(&amp;(signer=</a:t>
            </a:r>
            <a:r>
              <a:rPr lang="en-US" sz="2400" dirty="0" err="1" smtClean="0">
                <a:solidFill>
                  <a:srgbClr val="FFFF00"/>
                </a:solidFill>
              </a:rPr>
              <a:t>ge</a:t>
            </a:r>
            <a:r>
              <a:rPr lang="en-US" sz="2400" dirty="0" smtClean="0">
                <a:solidFill>
                  <a:srgbClr val="FFFF00"/>
                </a:solidFill>
              </a:rPr>
              <a:t>)(name=</a:t>
            </a:r>
            <a:r>
              <a:rPr lang="en-US" sz="2400" dirty="0" err="1" smtClean="0">
                <a:solidFill>
                  <a:srgbClr val="FFFF00"/>
                </a:solidFill>
              </a:rPr>
              <a:t>com.ge</a:t>
            </a:r>
            <a:r>
              <a:rPr lang="en-US" sz="2400" dirty="0" smtClean="0">
                <a:solidFill>
                  <a:srgbClr val="FFFF00"/>
                </a:solidFill>
              </a:rPr>
              <a:t>.*)(location=file://*)(id&gt;=10))"</a:t>
            </a:r>
          </a:p>
        </p:txBody>
      </p:sp>
    </p:spTree>
    <p:extLst>
      <p:ext uri="{BB962C8B-B14F-4D97-AF65-F5344CB8AC3E}">
        <p14:creationId xmlns:p14="http://schemas.microsoft.com/office/powerpoint/2010/main" val="20390252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a:t>Permission Admin - </a:t>
            </a:r>
            <a:r>
              <a:rPr lang="de-DE" sz="3200" dirty="0" smtClean="0">
                <a:latin typeface="+mj-lt"/>
              </a:rPr>
              <a:t>Admin </a:t>
            </a:r>
            <a:r>
              <a:rPr lang="de-DE" sz="3200" dirty="0" err="1" smtClean="0">
                <a:latin typeface="+mj-lt"/>
              </a:rPr>
              <a:t>Permission</a:t>
            </a:r>
            <a:endParaRPr lang="en-US" sz="3200" dirty="0">
              <a:effectLst/>
              <a:latin typeface="+mj-lt"/>
            </a:endParaRPr>
          </a:p>
        </p:txBody>
      </p:sp>
      <p:sp>
        <p:nvSpPr>
          <p:cNvPr id="3" name="Rectangle 2"/>
          <p:cNvSpPr/>
          <p:nvPr/>
        </p:nvSpPr>
        <p:spPr>
          <a:xfrm>
            <a:off x="872472" y="1481314"/>
            <a:ext cx="8084915" cy="4154983"/>
          </a:xfrm>
          <a:prstGeom prst="rect">
            <a:avLst/>
          </a:prstGeom>
        </p:spPr>
        <p:txBody>
          <a:bodyPr wrap="square">
            <a:spAutoFit/>
          </a:bodyPr>
          <a:lstStyle/>
          <a:p>
            <a:r>
              <a:rPr lang="en-US" sz="2400" dirty="0" smtClean="0">
                <a:solidFill>
                  <a:srgbClr val="FFFF00"/>
                </a:solidFill>
              </a:rPr>
              <a:t>There are eleven Actions:</a:t>
            </a:r>
          </a:p>
          <a:p>
            <a:pPr marL="342900" indent="-342900">
              <a:buFontTx/>
              <a:buChar char="-"/>
            </a:pPr>
            <a:r>
              <a:rPr lang="en-US" sz="2400" dirty="0" smtClean="0">
                <a:solidFill>
                  <a:srgbClr val="FFFF00"/>
                </a:solidFill>
              </a:rPr>
              <a:t>class - load a class from a bundle</a:t>
            </a:r>
          </a:p>
          <a:p>
            <a:pPr marL="342900" indent="-342900">
              <a:buFontTx/>
              <a:buChar char="-"/>
            </a:pPr>
            <a:r>
              <a:rPr lang="en-US" sz="2400" dirty="0" smtClean="0">
                <a:solidFill>
                  <a:srgbClr val="FFFF00"/>
                </a:solidFill>
              </a:rPr>
              <a:t>execute - start/stop bundle and set bundle </a:t>
            </a:r>
            <a:r>
              <a:rPr lang="en-US" sz="2400" dirty="0" err="1" smtClean="0">
                <a:solidFill>
                  <a:srgbClr val="FFFF00"/>
                </a:solidFill>
              </a:rPr>
              <a:t>startlevel</a:t>
            </a:r>
            <a:endParaRPr lang="en-US" sz="2400" dirty="0">
              <a:solidFill>
                <a:srgbClr val="FFFF00"/>
              </a:solidFill>
            </a:endParaRPr>
          </a:p>
          <a:p>
            <a:pPr marL="342900" indent="-342900">
              <a:buFontTx/>
              <a:buChar char="-"/>
            </a:pPr>
            <a:r>
              <a:rPr lang="en-US" sz="2400" dirty="0" err="1" smtClean="0">
                <a:solidFill>
                  <a:srgbClr val="FFFF00"/>
                </a:solidFill>
              </a:rPr>
              <a:t>extensionLifecycle</a:t>
            </a:r>
            <a:r>
              <a:rPr lang="en-US" sz="2400" dirty="0" smtClean="0">
                <a:solidFill>
                  <a:srgbClr val="FFFF00"/>
                </a:solidFill>
              </a:rPr>
              <a:t> - manage extension bundle</a:t>
            </a:r>
          </a:p>
          <a:p>
            <a:pPr marL="342900" indent="-342900">
              <a:buFontTx/>
              <a:buChar char="-"/>
            </a:pPr>
            <a:r>
              <a:rPr lang="en-US" sz="2400" dirty="0" smtClean="0">
                <a:solidFill>
                  <a:srgbClr val="FFFF00"/>
                </a:solidFill>
              </a:rPr>
              <a:t>lifecycle - manage bundle (update/uninstall/etc.)</a:t>
            </a:r>
          </a:p>
          <a:p>
            <a:pPr marL="342900" indent="-342900">
              <a:buFontTx/>
              <a:buChar char="-"/>
            </a:pPr>
            <a:r>
              <a:rPr lang="en-US" sz="2400" dirty="0" smtClean="0">
                <a:solidFill>
                  <a:srgbClr val="FFFF00"/>
                </a:solidFill>
              </a:rPr>
              <a:t>listener - add/remove synchronous bundle listeners</a:t>
            </a:r>
          </a:p>
          <a:p>
            <a:pPr marL="342900" indent="-342900">
              <a:buFontTx/>
              <a:buChar char="-"/>
            </a:pPr>
            <a:r>
              <a:rPr lang="en-US" sz="2400" dirty="0" smtClean="0">
                <a:solidFill>
                  <a:srgbClr val="FFFF00"/>
                </a:solidFill>
              </a:rPr>
              <a:t>metadata - get manifest and location</a:t>
            </a:r>
          </a:p>
          <a:p>
            <a:pPr marL="342900" indent="-342900">
              <a:buFontTx/>
              <a:buChar char="-"/>
            </a:pPr>
            <a:r>
              <a:rPr lang="en-US" sz="2400" dirty="0" smtClean="0">
                <a:solidFill>
                  <a:srgbClr val="FFFF00"/>
                </a:solidFill>
              </a:rPr>
              <a:t>resolve - refresh and resolve a bundle</a:t>
            </a:r>
          </a:p>
          <a:p>
            <a:pPr marL="342900" indent="-342900">
              <a:buFontTx/>
              <a:buChar char="-"/>
            </a:pPr>
            <a:r>
              <a:rPr lang="en-US" sz="2400" dirty="0" smtClean="0">
                <a:solidFill>
                  <a:srgbClr val="FFFF00"/>
                </a:solidFill>
              </a:rPr>
              <a:t>resource - get/find resources from a bundle</a:t>
            </a:r>
          </a:p>
          <a:p>
            <a:pPr marL="342900" indent="-342900">
              <a:buFontTx/>
              <a:buChar char="-"/>
            </a:pPr>
            <a:r>
              <a:rPr lang="en-US" sz="2400" dirty="0" err="1" smtClean="0">
                <a:solidFill>
                  <a:srgbClr val="FFFF00"/>
                </a:solidFill>
              </a:rPr>
              <a:t>startlevel</a:t>
            </a:r>
            <a:r>
              <a:rPr lang="en-US" sz="2400" dirty="0" smtClean="0">
                <a:solidFill>
                  <a:srgbClr val="FFFF00"/>
                </a:solidFill>
              </a:rPr>
              <a:t> - set </a:t>
            </a:r>
            <a:r>
              <a:rPr lang="en-US" sz="2400" dirty="0" err="1" smtClean="0">
                <a:solidFill>
                  <a:srgbClr val="FFFF00"/>
                </a:solidFill>
              </a:rPr>
              <a:t>startlevel</a:t>
            </a:r>
            <a:r>
              <a:rPr lang="en-US" sz="2400" dirty="0" smtClean="0">
                <a:solidFill>
                  <a:srgbClr val="FFFF00"/>
                </a:solidFill>
              </a:rPr>
              <a:t> and initial bundle </a:t>
            </a:r>
            <a:r>
              <a:rPr lang="en-US" sz="2400" dirty="0" err="1" smtClean="0">
                <a:solidFill>
                  <a:srgbClr val="FFFF00"/>
                </a:solidFill>
              </a:rPr>
              <a:t>startlevel</a:t>
            </a:r>
            <a:endParaRPr lang="en-US" sz="2400" dirty="0">
              <a:solidFill>
                <a:srgbClr val="FFFF00"/>
              </a:solidFill>
            </a:endParaRPr>
          </a:p>
          <a:p>
            <a:pPr marL="342900" indent="-342900">
              <a:buFontTx/>
              <a:buChar char="-"/>
            </a:pPr>
            <a:r>
              <a:rPr lang="en-US" sz="2400" dirty="0" smtClean="0">
                <a:solidFill>
                  <a:srgbClr val="FFFF00"/>
                </a:solidFill>
              </a:rPr>
              <a:t>context - get bundle context </a:t>
            </a:r>
          </a:p>
        </p:txBody>
      </p:sp>
    </p:spTree>
    <p:extLst>
      <p:ext uri="{BB962C8B-B14F-4D97-AF65-F5344CB8AC3E}">
        <p14:creationId xmlns:p14="http://schemas.microsoft.com/office/powerpoint/2010/main" val="152434967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Conditional Permission Admin</a:t>
            </a:r>
            <a:endParaRPr lang="en-US" sz="3200" dirty="0">
              <a:effectLst/>
              <a:latin typeface="+mj-lt"/>
            </a:endParaRPr>
          </a:p>
        </p:txBody>
      </p:sp>
      <p:sp>
        <p:nvSpPr>
          <p:cNvPr id="3" name="Rectangle 2"/>
          <p:cNvSpPr/>
          <p:nvPr/>
        </p:nvSpPr>
        <p:spPr>
          <a:xfrm>
            <a:off x="872472" y="1481314"/>
            <a:ext cx="8084915" cy="3416320"/>
          </a:xfrm>
          <a:prstGeom prst="rect">
            <a:avLst/>
          </a:prstGeom>
        </p:spPr>
        <p:txBody>
          <a:bodyPr wrap="square">
            <a:spAutoFit/>
          </a:bodyPr>
          <a:lstStyle/>
          <a:p>
            <a:r>
              <a:rPr lang="en-US" sz="2400" dirty="0" smtClean="0">
                <a:solidFill>
                  <a:srgbClr val="FFFF00"/>
                </a:solidFill>
              </a:rPr>
              <a:t>New (4.0) way of doing permission management</a:t>
            </a:r>
          </a:p>
          <a:p>
            <a:pPr marL="342900" indent="-342900">
              <a:buFontTx/>
              <a:buChar char="-"/>
            </a:pPr>
            <a:r>
              <a:rPr lang="en-US" sz="2400" dirty="0" smtClean="0">
                <a:solidFill>
                  <a:srgbClr val="FFFF00"/>
                </a:solidFill>
              </a:rPr>
              <a:t>Recommended to use this exclusively for new implementations</a:t>
            </a:r>
          </a:p>
          <a:p>
            <a:pPr marL="342900" indent="-342900">
              <a:buFontTx/>
              <a:buChar char="-"/>
            </a:pPr>
            <a:r>
              <a:rPr lang="en-US" sz="2400" dirty="0">
                <a:solidFill>
                  <a:srgbClr val="FFFF00"/>
                </a:solidFill>
              </a:rPr>
              <a:t>I</a:t>
            </a:r>
            <a:r>
              <a:rPr lang="en-US" sz="2400" dirty="0" smtClean="0">
                <a:solidFill>
                  <a:srgbClr val="FFFF00"/>
                </a:solidFill>
              </a:rPr>
              <a:t>nteroperability when both </a:t>
            </a:r>
            <a:r>
              <a:rPr lang="en-US" sz="2400" dirty="0" err="1" smtClean="0">
                <a:solidFill>
                  <a:srgbClr val="FFFF00"/>
                </a:solidFill>
              </a:rPr>
              <a:t>PermissionAdmin</a:t>
            </a:r>
            <a:r>
              <a:rPr lang="en-US" sz="2400" dirty="0" smtClean="0">
                <a:solidFill>
                  <a:srgbClr val="FFFF00"/>
                </a:solidFill>
              </a:rPr>
              <a:t> and </a:t>
            </a:r>
            <a:r>
              <a:rPr lang="en-US" sz="2400" dirty="0" err="1" smtClean="0">
                <a:solidFill>
                  <a:srgbClr val="FFFF00"/>
                </a:solidFill>
              </a:rPr>
              <a:t>ConditionalPersistenceAdmin</a:t>
            </a:r>
            <a:r>
              <a:rPr lang="en-US" sz="2400" dirty="0" smtClean="0">
                <a:solidFill>
                  <a:srgbClr val="FFFF00"/>
                </a:solidFill>
              </a:rPr>
              <a:t> service are presented</a:t>
            </a:r>
          </a:p>
          <a:p>
            <a:pPr marL="342900" indent="-342900">
              <a:buFontTx/>
              <a:buChar char="-"/>
            </a:pPr>
            <a:r>
              <a:rPr lang="en-US" sz="2400" dirty="0" smtClean="0">
                <a:solidFill>
                  <a:srgbClr val="FFFF00"/>
                </a:solidFill>
              </a:rPr>
              <a:t>IF all conditions of a set of conditions match THEN apply the supplied permissions </a:t>
            </a:r>
          </a:p>
          <a:p>
            <a:pPr marL="342900" indent="-342900">
              <a:buFontTx/>
              <a:buChar char="-"/>
            </a:pPr>
            <a:r>
              <a:rPr lang="en-US" sz="2400" dirty="0" smtClean="0">
                <a:solidFill>
                  <a:srgbClr val="FFFF00"/>
                </a:solidFill>
              </a:rPr>
              <a:t>More flexible, extensible model</a:t>
            </a:r>
          </a:p>
          <a:p>
            <a:pPr marL="342900" indent="-342900">
              <a:buFontTx/>
              <a:buChar char="-"/>
            </a:pPr>
            <a:r>
              <a:rPr lang="en-US" sz="2400" dirty="0" smtClean="0">
                <a:solidFill>
                  <a:srgbClr val="FFFF00"/>
                </a:solidFill>
              </a:rPr>
              <a:t>Conditions evaluation is highly optimized</a:t>
            </a:r>
          </a:p>
        </p:txBody>
      </p:sp>
    </p:spTree>
    <p:extLst>
      <p:ext uri="{BB962C8B-B14F-4D97-AF65-F5344CB8AC3E}">
        <p14:creationId xmlns:p14="http://schemas.microsoft.com/office/powerpoint/2010/main" val="404535832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Conditional Permission Admin</a:t>
            </a:r>
            <a:endParaRPr lang="en-US" sz="3200" dirty="0">
              <a:effectLst/>
              <a:latin typeface="+mj-lt"/>
            </a:endParaRPr>
          </a:p>
        </p:txBody>
      </p:sp>
      <p:pic>
        <p:nvPicPr>
          <p:cNvPr id="2" name="Picture 1"/>
          <p:cNvPicPr>
            <a:picLocks noChangeAspect="1"/>
          </p:cNvPicPr>
          <p:nvPr/>
        </p:nvPicPr>
        <p:blipFill>
          <a:blip r:embed="rId2"/>
          <a:stretch>
            <a:fillRect/>
          </a:stretch>
        </p:blipFill>
        <p:spPr>
          <a:xfrm>
            <a:off x="1269932" y="1463040"/>
            <a:ext cx="5835876" cy="5030928"/>
          </a:xfrm>
          <a:prstGeom prst="rect">
            <a:avLst/>
          </a:prstGeom>
        </p:spPr>
      </p:pic>
    </p:spTree>
    <p:extLst>
      <p:ext uri="{BB962C8B-B14F-4D97-AF65-F5344CB8AC3E}">
        <p14:creationId xmlns:p14="http://schemas.microsoft.com/office/powerpoint/2010/main" val="353412395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Conditional Permission Admin - Conditions</a:t>
            </a:r>
            <a:endParaRPr lang="en-US" sz="3200" dirty="0">
              <a:effectLst/>
              <a:latin typeface="+mj-lt"/>
            </a:endParaRPr>
          </a:p>
        </p:txBody>
      </p:sp>
      <p:sp>
        <p:nvSpPr>
          <p:cNvPr id="3" name="Rectangle 2"/>
          <p:cNvSpPr/>
          <p:nvPr/>
        </p:nvSpPr>
        <p:spPr>
          <a:xfrm>
            <a:off x="872472" y="1481314"/>
            <a:ext cx="8084915" cy="2308324"/>
          </a:xfrm>
          <a:prstGeom prst="rect">
            <a:avLst/>
          </a:prstGeom>
        </p:spPr>
        <p:txBody>
          <a:bodyPr wrap="square">
            <a:spAutoFit/>
          </a:bodyPr>
          <a:lstStyle/>
          <a:p>
            <a:r>
              <a:rPr lang="en-US" sz="2400" dirty="0" smtClean="0">
                <a:solidFill>
                  <a:srgbClr val="FFFF00"/>
                </a:solidFill>
              </a:rPr>
              <a:t>Purpose is to decide if a permission set is applicable or not.</a:t>
            </a:r>
          </a:p>
          <a:p>
            <a:pPr marL="342900" indent="-342900">
              <a:buFontTx/>
              <a:buChar char="-"/>
            </a:pPr>
            <a:r>
              <a:rPr lang="en-US" sz="2400" dirty="0" smtClean="0">
                <a:solidFill>
                  <a:srgbClr val="FFFF00"/>
                </a:solidFill>
              </a:rPr>
              <a:t>Can be postponed or immutable</a:t>
            </a:r>
          </a:p>
          <a:p>
            <a:pPr marL="342900" indent="-342900">
              <a:buFontTx/>
              <a:buChar char="-"/>
            </a:pPr>
            <a:r>
              <a:rPr lang="en-US" sz="2400" dirty="0">
                <a:solidFill>
                  <a:srgbClr val="FFFF00"/>
                </a:solidFill>
              </a:rPr>
              <a:t>A</a:t>
            </a:r>
            <a:r>
              <a:rPr lang="en-US" sz="2400" dirty="0" smtClean="0">
                <a:solidFill>
                  <a:srgbClr val="FFFF00"/>
                </a:solidFill>
              </a:rPr>
              <a:t>llows optimized evaluations</a:t>
            </a:r>
          </a:p>
          <a:p>
            <a:pPr marL="342900" indent="-342900">
              <a:buFontTx/>
              <a:buChar char="-"/>
            </a:pPr>
            <a:r>
              <a:rPr lang="en-US" sz="2400" dirty="0" smtClean="0">
                <a:solidFill>
                  <a:srgbClr val="FFFF00"/>
                </a:solidFill>
              </a:rPr>
              <a:t>Custom conditions can be used for more advanced use-cases</a:t>
            </a:r>
          </a:p>
        </p:txBody>
      </p:sp>
    </p:spTree>
    <p:extLst>
      <p:ext uri="{BB962C8B-B14F-4D97-AF65-F5344CB8AC3E}">
        <p14:creationId xmlns:p14="http://schemas.microsoft.com/office/powerpoint/2010/main" val="138066843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22960"/>
            <a:ext cx="8686800" cy="640080"/>
          </a:xfrm>
          <a:prstGeom prst="rect">
            <a:avLst/>
          </a:prstGeom>
        </p:spPr>
        <p:txBody>
          <a:bodyPr lIns="90000" tIns="46800" rIns="90000" bIns="46800"/>
          <a:lstStyle/>
          <a:p>
            <a:pPr>
              <a:buSzPct val="45000"/>
            </a:pPr>
            <a:r>
              <a:rPr lang="en-US" sz="3200" dirty="0" smtClean="0">
                <a:latin typeface="Arial"/>
              </a:rPr>
              <a:t>How the security works?</a:t>
            </a:r>
            <a:endParaRPr dirty="0"/>
          </a:p>
        </p:txBody>
      </p:sp>
      <p:pic>
        <p:nvPicPr>
          <p:cNvPr id="2" name="Picture 1"/>
          <p:cNvPicPr>
            <a:picLocks noChangeAspect="1"/>
          </p:cNvPicPr>
          <p:nvPr/>
        </p:nvPicPr>
        <p:blipFill>
          <a:blip r:embed="rId2"/>
          <a:stretch>
            <a:fillRect/>
          </a:stretch>
        </p:blipFill>
        <p:spPr>
          <a:xfrm>
            <a:off x="1625600" y="1638300"/>
            <a:ext cx="5880100" cy="3581400"/>
          </a:xfrm>
          <a:prstGeom prst="rect">
            <a:avLst/>
          </a:prstGeom>
        </p:spPr>
      </p:pic>
    </p:spTree>
  </p:cSld>
  <p:clrMapOvr>
    <a:masterClrMapping/>
  </p:clrMapOvr>
  <p:timing>
    <p:tnLst>
      <p:par>
        <p:cTn xmlns:p14="http://schemas.microsoft.com/office/powerpoint/2010/main" id="1" dur="indefinite" restart="never" nodeType="tmRoot">
          <p:childTnLst>
            <p:seq>
              <p:cTn id="2"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fill="hold"/>
                                        <p:tgtEl>
                                          <p:spTgt spid="147"/>
                                        </p:tgtEl>
                                        <p:attrNameLst>
                                          <p:attrName>ppt_x</p:attrName>
                                        </p:attrNameLst>
                                      </p:cBhvr>
                                      <p:tavLst>
                                        <p:tav tm="0">
                                          <p:val>
                                            <p:strVal val="#ppt_x"/>
                                          </p:val>
                                        </p:tav>
                                        <p:tav tm="100000">
                                          <p:val>
                                            <p:strVal val="#ppt_x"/>
                                          </p:val>
                                        </p:tav>
                                      </p:tavLst>
                                    </p:anim>
                                    <p:anim calcmode="lin" valueType="num">
                                      <p:cBhvr additive="base">
                                        <p:cTn id="8"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grpId="1" nodeType="clickEffect">
                                  <p:stCondLst>
                                    <p:cond delay="0"/>
                                  </p:stCondLst>
                                  <p:childTnLst>
                                    <p:anim calcmode="lin" valueType="num">
                                      <p:cBhvr additive="base">
                                        <p:cTn id="12" dur="500"/>
                                        <p:tgtEl>
                                          <p:spTgt spid="147"/>
                                        </p:tgtEl>
                                        <p:attrNameLst>
                                          <p:attrName>ppt_y</p:attrName>
                                        </p:attrNameLst>
                                      </p:cBhvr>
                                      <p:tavLst>
                                        <p:tav tm="0">
                                          <p:val>
                                            <p:strVal val="#ppt_y"/>
                                          </p:val>
                                        </p:tav>
                                        <p:tav tm="100000">
                                          <p:val>
                                            <p:strVal val="#ppt_y+#ppt_h*1.125000"/>
                                          </p:val>
                                        </p:tav>
                                      </p:tavLst>
                                    </p:anim>
                                    <p:animEffect transition="out" filter="wipe(down)">
                                      <p:cBhvr>
                                        <p:cTn id="13" dur="500"/>
                                        <p:tgtEl>
                                          <p:spTgt spid="147"/>
                                        </p:tgtEl>
                                      </p:cBhvr>
                                    </p:animEffect>
                                    <p:set>
                                      <p:cBhvr>
                                        <p:cTn id="14" dur="1" fill="hold">
                                          <p:stCondLst>
                                            <p:cond delay="499"/>
                                          </p:stCondLst>
                                        </p:cTn>
                                        <p:tgtEl>
                                          <p:spTgt spid="14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6"/>
                                        </p:tgtEl>
                                        <p:attrNameLst>
                                          <p:attrName>style.visibility</p:attrName>
                                        </p:attrNameLst>
                                      </p:cBhvr>
                                      <p:to>
                                        <p:strVal val="visible"/>
                                      </p:to>
                                    </p:set>
                                    <p:anim calcmode="lin" valueType="num">
                                      <p:cBhvr additive="base">
                                        <p:cTn id="19" dur="500" fill="hold"/>
                                        <p:tgtEl>
                                          <p:spTgt spid="146"/>
                                        </p:tgtEl>
                                        <p:attrNameLst>
                                          <p:attrName>ppt_x</p:attrName>
                                        </p:attrNameLst>
                                      </p:cBhvr>
                                      <p:tavLst>
                                        <p:tav tm="0">
                                          <p:val>
                                            <p:strVal val="#ppt_x"/>
                                          </p:val>
                                        </p:tav>
                                        <p:tav tm="100000">
                                          <p:val>
                                            <p:strVal val="#ppt_x"/>
                                          </p:val>
                                        </p:tav>
                                      </p:tavLst>
                                    </p:anim>
                                    <p:anim calcmode="lin" valueType="num">
                                      <p:cBhvr additive="base">
                                        <p:cTn id="20"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14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Conditional Permission Admin - </a:t>
            </a:r>
            <a:r>
              <a:rPr lang="en-US" sz="3200" dirty="0" err="1" smtClean="0">
                <a:effectLst/>
                <a:latin typeface="+mj-lt"/>
              </a:rPr>
              <a:t>BundleLocationCondition</a:t>
            </a:r>
            <a:endParaRPr lang="en-US" sz="3200" dirty="0">
              <a:effectLst/>
              <a:latin typeface="+mj-lt"/>
            </a:endParaRPr>
          </a:p>
        </p:txBody>
      </p:sp>
      <p:sp>
        <p:nvSpPr>
          <p:cNvPr id="3" name="Rectangle 2"/>
          <p:cNvSpPr/>
          <p:nvPr/>
        </p:nvSpPr>
        <p:spPr>
          <a:xfrm>
            <a:off x="876342" y="1985454"/>
            <a:ext cx="8084915" cy="1200328"/>
          </a:xfrm>
          <a:prstGeom prst="rect">
            <a:avLst/>
          </a:prstGeom>
        </p:spPr>
        <p:txBody>
          <a:bodyPr wrap="square">
            <a:spAutoFit/>
          </a:bodyPr>
          <a:lstStyle/>
          <a:p>
            <a:r>
              <a:rPr lang="en-US" sz="2400" dirty="0" smtClean="0">
                <a:solidFill>
                  <a:srgbClr val="FFFF00"/>
                </a:solidFill>
              </a:rPr>
              <a:t>Condition to test if the location of a bundle</a:t>
            </a:r>
          </a:p>
          <a:p>
            <a:r>
              <a:rPr lang="en-US" sz="2400" dirty="0" smtClean="0">
                <a:solidFill>
                  <a:srgbClr val="FFFF00"/>
                </a:solidFill>
              </a:rPr>
              <a:t>matches a pattern. </a:t>
            </a:r>
            <a:r>
              <a:rPr lang="en-US" sz="2400" dirty="0">
                <a:solidFill>
                  <a:srgbClr val="FFFF00"/>
                </a:solidFill>
              </a:rPr>
              <a:t>M</a:t>
            </a:r>
            <a:r>
              <a:rPr lang="en-US" sz="2400" dirty="0" smtClean="0">
                <a:solidFill>
                  <a:srgbClr val="FFFF00"/>
                </a:solidFill>
              </a:rPr>
              <a:t>atching is done based on filter string matching rules</a:t>
            </a:r>
          </a:p>
        </p:txBody>
      </p:sp>
      <p:sp>
        <p:nvSpPr>
          <p:cNvPr id="2" name="Rectangle 1"/>
          <p:cNvSpPr/>
          <p:nvPr/>
        </p:nvSpPr>
        <p:spPr>
          <a:xfrm>
            <a:off x="977290" y="3185782"/>
            <a:ext cx="7708661" cy="3293209"/>
          </a:xfrm>
          <a:prstGeom prst="rect">
            <a:avLst/>
          </a:prstGeom>
        </p:spPr>
        <p:txBody>
          <a:bodyPr wrap="square">
            <a:spAutoFit/>
          </a:bodyPr>
          <a:lstStyle/>
          <a:p>
            <a:r>
              <a:rPr lang="en-US" sz="1600" dirty="0" err="1" smtClean="0">
                <a:solidFill>
                  <a:srgbClr val="D9D9D9"/>
                </a:solidFill>
              </a:rPr>
              <a:t>ConditionalPermissionAdmin</a:t>
            </a:r>
            <a:r>
              <a:rPr lang="en-US" sz="1600" dirty="0" smtClean="0">
                <a:solidFill>
                  <a:srgbClr val="D9D9D9"/>
                </a:solidFill>
              </a:rPr>
              <a:t> </a:t>
            </a:r>
            <a:r>
              <a:rPr lang="en-US" sz="1600" dirty="0" err="1" smtClean="0">
                <a:solidFill>
                  <a:srgbClr val="D9D9D9"/>
                </a:solidFill>
              </a:rPr>
              <a:t>condPermAdmin</a:t>
            </a:r>
            <a:r>
              <a:rPr lang="en-US" sz="1600" dirty="0" smtClean="0">
                <a:solidFill>
                  <a:srgbClr val="D9D9D9"/>
                </a:solidFill>
              </a:rPr>
              <a:t> = </a:t>
            </a:r>
            <a:r>
              <a:rPr lang="en-US" sz="1600" dirty="0" err="1" smtClean="0">
                <a:solidFill>
                  <a:srgbClr val="D9D9D9"/>
                </a:solidFill>
              </a:rPr>
              <a:t>getConditionalPermissionAdmin</a:t>
            </a:r>
            <a:r>
              <a:rPr lang="en-US" sz="1600" dirty="0" smtClean="0">
                <a:solidFill>
                  <a:srgbClr val="D9D9D9"/>
                </a:solidFill>
              </a:rPr>
              <a:t>();</a:t>
            </a:r>
          </a:p>
          <a:p>
            <a:r>
              <a:rPr lang="en-US" sz="1600" dirty="0" err="1" smtClean="0">
                <a:solidFill>
                  <a:srgbClr val="D9D9D9"/>
                </a:solidFill>
              </a:rPr>
              <a:t>condPermAdmin.addConditionalPermissionInfo</a:t>
            </a:r>
            <a:r>
              <a:rPr lang="en-US" sz="1600" dirty="0" smtClean="0">
                <a:solidFill>
                  <a:srgbClr val="D9D9D9"/>
                </a:solidFill>
              </a:rPr>
              <a:t>(</a:t>
            </a:r>
          </a:p>
          <a:p>
            <a:r>
              <a:rPr lang="en-US" sz="1600" dirty="0" smtClean="0">
                <a:solidFill>
                  <a:srgbClr val="D9D9D9"/>
                </a:solidFill>
              </a:rPr>
              <a:t>new </a:t>
            </a:r>
            <a:r>
              <a:rPr lang="en-US" sz="1600" dirty="0" err="1" smtClean="0">
                <a:solidFill>
                  <a:srgbClr val="D9D9D9"/>
                </a:solidFill>
              </a:rPr>
              <a:t>ConditionInfo</a:t>
            </a:r>
            <a:r>
              <a:rPr lang="en-US" sz="1600" dirty="0" smtClean="0">
                <a:solidFill>
                  <a:srgbClr val="D9D9D9"/>
                </a:solidFill>
              </a:rPr>
              <a:t>[] {</a:t>
            </a:r>
          </a:p>
          <a:p>
            <a:r>
              <a:rPr lang="en-US" sz="1600" dirty="0" smtClean="0">
                <a:solidFill>
                  <a:srgbClr val="D9D9D9"/>
                </a:solidFill>
              </a:rPr>
              <a:t>new </a:t>
            </a:r>
            <a:r>
              <a:rPr lang="en-US" sz="1600" dirty="0" err="1" smtClean="0">
                <a:solidFill>
                  <a:srgbClr val="D9D9D9"/>
                </a:solidFill>
              </a:rPr>
              <a:t>ConditionInfo</a:t>
            </a:r>
            <a:r>
              <a:rPr lang="en-US" sz="1600" dirty="0" smtClean="0">
                <a:solidFill>
                  <a:srgbClr val="D9D9D9"/>
                </a:solidFill>
              </a:rPr>
              <a:t>(</a:t>
            </a:r>
          </a:p>
          <a:p>
            <a:r>
              <a:rPr lang="en-US" sz="1600" dirty="0" smtClean="0">
                <a:solidFill>
                  <a:srgbClr val="D9D9D9"/>
                </a:solidFill>
              </a:rPr>
              <a:t>	 	 	 </a:t>
            </a:r>
            <a:r>
              <a:rPr lang="en-US" sz="1600" dirty="0" err="1" smtClean="0">
                <a:solidFill>
                  <a:srgbClr val="D9D9D9"/>
                </a:solidFill>
              </a:rPr>
              <a:t>BundleLocationCondition.class.getName</a:t>
            </a:r>
            <a:r>
              <a:rPr lang="en-US" sz="1600" dirty="0" smtClean="0">
                <a:solidFill>
                  <a:srgbClr val="D9D9D9"/>
                </a:solidFill>
              </a:rPr>
              <a:t>(),</a:t>
            </a:r>
          </a:p>
          <a:p>
            <a:r>
              <a:rPr lang="en-US" sz="1600" dirty="0" smtClean="0">
                <a:solidFill>
                  <a:srgbClr val="D9D9D9"/>
                </a:solidFill>
              </a:rPr>
              <a:t>			 new String[]{"*://</a:t>
            </a:r>
            <a:r>
              <a:rPr lang="en-US" sz="1600" dirty="0" err="1" smtClean="0">
                <a:solidFill>
                  <a:srgbClr val="D9D9D9"/>
                </a:solidFill>
              </a:rPr>
              <a:t>www.ge.com</a:t>
            </a:r>
            <a:r>
              <a:rPr lang="en-US" sz="1600" dirty="0" smtClean="0">
                <a:solidFill>
                  <a:srgbClr val="D9D9D9"/>
                </a:solidFill>
              </a:rPr>
              <a:t>*"})</a:t>
            </a:r>
          </a:p>
          <a:p>
            <a:r>
              <a:rPr lang="en-US" sz="1600" dirty="0" smtClean="0">
                <a:solidFill>
                  <a:srgbClr val="D9D9D9"/>
                </a:solidFill>
              </a:rPr>
              <a:t>	 	 },</a:t>
            </a:r>
          </a:p>
          <a:p>
            <a:r>
              <a:rPr lang="en-US" sz="1600" dirty="0" smtClean="0">
                <a:solidFill>
                  <a:srgbClr val="D9D9D9"/>
                </a:solidFill>
              </a:rPr>
              <a:t>new </a:t>
            </a:r>
            <a:r>
              <a:rPr lang="en-US" sz="1600" dirty="0" err="1" smtClean="0">
                <a:solidFill>
                  <a:srgbClr val="D9D9D9"/>
                </a:solidFill>
              </a:rPr>
              <a:t>PermissionInfo</a:t>
            </a:r>
            <a:r>
              <a:rPr lang="en-US" sz="1600" dirty="0" smtClean="0">
                <a:solidFill>
                  <a:srgbClr val="D9D9D9"/>
                </a:solidFill>
              </a:rPr>
              <a:t>[] {</a:t>
            </a:r>
          </a:p>
          <a:p>
            <a:r>
              <a:rPr lang="en-US" sz="1600" dirty="0" smtClean="0">
                <a:solidFill>
                  <a:srgbClr val="D9D9D9"/>
                </a:solidFill>
              </a:rPr>
              <a:t>	 	 new </a:t>
            </a:r>
            <a:r>
              <a:rPr lang="en-US" sz="1600" dirty="0" err="1" smtClean="0">
                <a:solidFill>
                  <a:srgbClr val="D9D9D9"/>
                </a:solidFill>
              </a:rPr>
              <a:t>PermissionInfo</a:t>
            </a:r>
            <a:r>
              <a:rPr lang="en-US" sz="1600" dirty="0" smtClean="0">
                <a:solidFill>
                  <a:srgbClr val="D9D9D9"/>
                </a:solidFill>
              </a:rPr>
              <a:t>(</a:t>
            </a:r>
          </a:p>
          <a:p>
            <a:r>
              <a:rPr lang="en-US" sz="1600" dirty="0" smtClean="0">
                <a:solidFill>
                  <a:srgbClr val="D9D9D9"/>
                </a:solidFill>
              </a:rPr>
              <a:t>	 	 	 </a:t>
            </a:r>
            <a:r>
              <a:rPr lang="en-US" sz="1600" dirty="0" err="1" smtClean="0">
                <a:solidFill>
                  <a:srgbClr val="D9D9D9"/>
                </a:solidFill>
              </a:rPr>
              <a:t>AdminPermission.class.getName</a:t>
            </a:r>
            <a:r>
              <a:rPr lang="en-US" sz="1600" dirty="0" smtClean="0">
                <a:solidFill>
                  <a:srgbClr val="D9D9D9"/>
                </a:solidFill>
              </a:rPr>
              <a:t>(),</a:t>
            </a:r>
          </a:p>
          <a:p>
            <a:r>
              <a:rPr lang="en-US" sz="1600" dirty="0" smtClean="0">
                <a:solidFill>
                  <a:srgbClr val="D9D9D9"/>
                </a:solidFill>
              </a:rPr>
              <a:t>			 "(!(id=" + </a:t>
            </a:r>
            <a:r>
              <a:rPr lang="en-US" sz="1600" dirty="0" err="1" smtClean="0">
                <a:solidFill>
                  <a:srgbClr val="D9D9D9"/>
                </a:solidFill>
              </a:rPr>
              <a:t>context.getBundle</a:t>
            </a:r>
            <a:r>
              <a:rPr lang="en-US" sz="1600" dirty="0" smtClean="0">
                <a:solidFill>
                  <a:srgbClr val="D9D9D9"/>
                </a:solidFill>
              </a:rPr>
              <a:t>().</a:t>
            </a:r>
            <a:r>
              <a:rPr lang="en-US" sz="1600" dirty="0" err="1" smtClean="0">
                <a:solidFill>
                  <a:srgbClr val="D9D9D9"/>
                </a:solidFill>
              </a:rPr>
              <a:t>getBundleId</a:t>
            </a:r>
            <a:r>
              <a:rPr lang="en-US" sz="1600" dirty="0" smtClean="0">
                <a:solidFill>
                  <a:srgbClr val="D9D9D9"/>
                </a:solidFill>
              </a:rPr>
              <a:t>() + "))",</a:t>
            </a:r>
          </a:p>
          <a:p>
            <a:r>
              <a:rPr lang="en-US" sz="1600" dirty="0" smtClean="0">
                <a:solidFill>
                  <a:srgbClr val="D9D9D9"/>
                </a:solidFill>
              </a:rPr>
              <a:t>			 "*")</a:t>
            </a:r>
          </a:p>
          <a:p>
            <a:r>
              <a:rPr lang="en-US" sz="1600" dirty="0" smtClean="0">
                <a:solidFill>
                  <a:srgbClr val="D9D9D9"/>
                </a:solidFill>
              </a:rPr>
              <a:t>	 	 });</a:t>
            </a:r>
            <a:endParaRPr lang="en-US" sz="1600" dirty="0">
              <a:solidFill>
                <a:srgbClr val="D9D9D9"/>
              </a:solidFill>
            </a:endParaRPr>
          </a:p>
        </p:txBody>
      </p:sp>
    </p:spTree>
    <p:extLst>
      <p:ext uri="{BB962C8B-B14F-4D97-AF65-F5344CB8AC3E}">
        <p14:creationId xmlns:p14="http://schemas.microsoft.com/office/powerpoint/2010/main" val="114476330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Conditional Permission Admin - </a:t>
            </a:r>
            <a:r>
              <a:rPr lang="de-DE" sz="3200" dirty="0" err="1" smtClean="0">
                <a:effectLst/>
                <a:latin typeface="+mj-lt"/>
              </a:rPr>
              <a:t>BundleSignerCondition</a:t>
            </a:r>
            <a:endParaRPr lang="en-US" sz="3200" dirty="0">
              <a:effectLst/>
              <a:latin typeface="+mj-lt"/>
            </a:endParaRPr>
          </a:p>
        </p:txBody>
      </p:sp>
      <p:sp>
        <p:nvSpPr>
          <p:cNvPr id="3" name="Rectangle 2"/>
          <p:cNvSpPr/>
          <p:nvPr/>
        </p:nvSpPr>
        <p:spPr>
          <a:xfrm>
            <a:off x="876342" y="1985454"/>
            <a:ext cx="8084915" cy="830997"/>
          </a:xfrm>
          <a:prstGeom prst="rect">
            <a:avLst/>
          </a:prstGeom>
        </p:spPr>
        <p:txBody>
          <a:bodyPr wrap="square">
            <a:spAutoFit/>
          </a:bodyPr>
          <a:lstStyle/>
          <a:p>
            <a:r>
              <a:rPr lang="en-US" sz="2400" dirty="0" smtClean="0">
                <a:solidFill>
                  <a:srgbClr val="FFFF00"/>
                </a:solidFill>
              </a:rPr>
              <a:t>Condition to test if the signer of a bundle matches a pattern – Uses the wildcard matching</a:t>
            </a:r>
          </a:p>
        </p:txBody>
      </p:sp>
      <p:sp>
        <p:nvSpPr>
          <p:cNvPr id="2" name="Rectangle 1"/>
          <p:cNvSpPr/>
          <p:nvPr/>
        </p:nvSpPr>
        <p:spPr>
          <a:xfrm>
            <a:off x="977290" y="3185782"/>
            <a:ext cx="7708661" cy="584776"/>
          </a:xfrm>
          <a:prstGeom prst="rect">
            <a:avLst/>
          </a:prstGeom>
        </p:spPr>
        <p:txBody>
          <a:bodyPr wrap="square">
            <a:spAutoFit/>
          </a:bodyPr>
          <a:lstStyle/>
          <a:p>
            <a:r>
              <a:rPr lang="en-US" sz="1600" dirty="0" smtClean="0">
                <a:solidFill>
                  <a:srgbClr val="D9D9D9"/>
                </a:solidFill>
              </a:rPr>
              <a:t>new </a:t>
            </a:r>
            <a:r>
              <a:rPr lang="en-US" sz="1600" dirty="0" err="1" smtClean="0">
                <a:solidFill>
                  <a:srgbClr val="D9D9D9"/>
                </a:solidFill>
              </a:rPr>
              <a:t>ConditionInfo</a:t>
            </a:r>
            <a:r>
              <a:rPr lang="en-US" sz="1600" dirty="0" smtClean="0">
                <a:solidFill>
                  <a:srgbClr val="D9D9D9"/>
                </a:solidFill>
              </a:rPr>
              <a:t>(</a:t>
            </a:r>
            <a:r>
              <a:rPr lang="en-US" sz="1600" dirty="0" err="1" smtClean="0">
                <a:solidFill>
                  <a:srgbClr val="D9D9D9"/>
                </a:solidFill>
              </a:rPr>
              <a:t>BundleSignerCondition.class.getName</a:t>
            </a:r>
            <a:r>
              <a:rPr lang="en-US" sz="1600" dirty="0" smtClean="0">
                <a:solidFill>
                  <a:srgbClr val="D9D9D9"/>
                </a:solidFill>
              </a:rPr>
              <a:t>(),</a:t>
            </a:r>
          </a:p>
          <a:p>
            <a:r>
              <a:rPr lang="en-US" sz="1600" dirty="0" smtClean="0">
                <a:solidFill>
                  <a:srgbClr val="D9D9D9"/>
                </a:solidFill>
              </a:rPr>
              <a:t>new String[]{"*,o=GE"})</a:t>
            </a:r>
            <a:endParaRPr lang="en-US" sz="1600" dirty="0">
              <a:solidFill>
                <a:srgbClr val="D9D9D9"/>
              </a:solidFill>
            </a:endParaRPr>
          </a:p>
        </p:txBody>
      </p:sp>
    </p:spTree>
    <p:extLst>
      <p:ext uri="{BB962C8B-B14F-4D97-AF65-F5344CB8AC3E}">
        <p14:creationId xmlns:p14="http://schemas.microsoft.com/office/powerpoint/2010/main" val="336905157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Conditional Permission Admin - </a:t>
            </a:r>
            <a:r>
              <a:rPr lang="sk-SK" sz="3200" dirty="0">
                <a:latin typeface="+mj-lt"/>
              </a:rPr>
              <a:t>Custom Condition</a:t>
            </a:r>
            <a:endParaRPr lang="en-US" sz="3200" dirty="0">
              <a:effectLst/>
              <a:latin typeface="+mj-lt"/>
            </a:endParaRPr>
          </a:p>
        </p:txBody>
      </p:sp>
      <p:sp>
        <p:nvSpPr>
          <p:cNvPr id="3" name="Rectangle 2"/>
          <p:cNvSpPr/>
          <p:nvPr/>
        </p:nvSpPr>
        <p:spPr>
          <a:xfrm>
            <a:off x="876342" y="1985454"/>
            <a:ext cx="8084915" cy="1569660"/>
          </a:xfrm>
          <a:prstGeom prst="rect">
            <a:avLst/>
          </a:prstGeom>
        </p:spPr>
        <p:txBody>
          <a:bodyPr wrap="square">
            <a:spAutoFit/>
          </a:bodyPr>
          <a:lstStyle/>
          <a:p>
            <a:r>
              <a:rPr lang="en-US" sz="2400" dirty="0">
                <a:solidFill>
                  <a:srgbClr val="FFFF00"/>
                </a:solidFill>
              </a:rPr>
              <a:t>Conditions must </a:t>
            </a:r>
            <a:r>
              <a:rPr lang="en-US" sz="2400" dirty="0" smtClean="0">
                <a:solidFill>
                  <a:srgbClr val="FFFF00"/>
                </a:solidFill>
              </a:rPr>
              <a:t>come from </a:t>
            </a:r>
            <a:r>
              <a:rPr lang="en-US" sz="2400" dirty="0">
                <a:solidFill>
                  <a:srgbClr val="FFFF00"/>
                </a:solidFill>
              </a:rPr>
              <a:t>the </a:t>
            </a:r>
            <a:r>
              <a:rPr lang="en-US" sz="2400" dirty="0" err="1">
                <a:solidFill>
                  <a:srgbClr val="FFFF00"/>
                </a:solidFill>
              </a:rPr>
              <a:t>classpath</a:t>
            </a:r>
            <a:r>
              <a:rPr lang="en-US" sz="2400" dirty="0" smtClean="0">
                <a:solidFill>
                  <a:srgbClr val="FFFF00"/>
                </a:solidFill>
              </a:rPr>
              <a:t>/system </a:t>
            </a:r>
            <a:r>
              <a:rPr lang="en-US" sz="2400" dirty="0">
                <a:solidFill>
                  <a:srgbClr val="FFFF00"/>
                </a:solidFill>
              </a:rPr>
              <a:t>bundle</a:t>
            </a:r>
          </a:p>
          <a:p>
            <a:r>
              <a:rPr lang="en-US" sz="2400" dirty="0" smtClean="0">
                <a:solidFill>
                  <a:srgbClr val="FFFF00"/>
                </a:solidFill>
              </a:rPr>
              <a:t>Are </a:t>
            </a:r>
            <a:r>
              <a:rPr lang="en-US" sz="2400" dirty="0">
                <a:solidFill>
                  <a:srgbClr val="FFFF00"/>
                </a:solidFill>
              </a:rPr>
              <a:t>constructed </a:t>
            </a:r>
            <a:r>
              <a:rPr lang="en-US" sz="2400" dirty="0" smtClean="0">
                <a:solidFill>
                  <a:srgbClr val="FFFF00"/>
                </a:solidFill>
              </a:rPr>
              <a:t>from </a:t>
            </a:r>
            <a:r>
              <a:rPr lang="en-US" sz="2400" dirty="0" err="1" smtClean="0">
                <a:solidFill>
                  <a:srgbClr val="FFFF00"/>
                </a:solidFill>
              </a:rPr>
              <a:t>ConditionInfo</a:t>
            </a:r>
            <a:r>
              <a:rPr lang="en-US" sz="2400" dirty="0" smtClean="0">
                <a:solidFill>
                  <a:srgbClr val="FFFF00"/>
                </a:solidFill>
              </a:rPr>
              <a:t> objects (Factory)</a:t>
            </a:r>
          </a:p>
          <a:p>
            <a:pPr marL="342900" indent="-342900">
              <a:buFontTx/>
              <a:buChar char="-"/>
            </a:pPr>
            <a:r>
              <a:rPr lang="en-US" sz="2400" dirty="0" smtClean="0">
                <a:solidFill>
                  <a:srgbClr val="FFFF00"/>
                </a:solidFill>
              </a:rPr>
              <a:t>static </a:t>
            </a:r>
            <a:r>
              <a:rPr lang="en-US" sz="2400" dirty="0" err="1" smtClean="0">
                <a:solidFill>
                  <a:srgbClr val="FFFF00"/>
                </a:solidFill>
              </a:rPr>
              <a:t>getCondition</a:t>
            </a:r>
            <a:r>
              <a:rPr lang="en-US" sz="2400" dirty="0">
                <a:solidFill>
                  <a:srgbClr val="FFFF00"/>
                </a:solidFill>
              </a:rPr>
              <a:t>(</a:t>
            </a:r>
            <a:r>
              <a:rPr lang="en-US" sz="2400" dirty="0" err="1">
                <a:solidFill>
                  <a:srgbClr val="FFFF00"/>
                </a:solidFill>
              </a:rPr>
              <a:t>Bundle,</a:t>
            </a:r>
            <a:r>
              <a:rPr lang="en-US" sz="2400" dirty="0" err="1" smtClean="0">
                <a:solidFill>
                  <a:srgbClr val="FFFF00"/>
                </a:solidFill>
              </a:rPr>
              <a:t>ConditionInfo</a:t>
            </a:r>
            <a:r>
              <a:rPr lang="en-US" sz="2400" dirty="0">
                <a:solidFill>
                  <a:srgbClr val="FFFF00"/>
                </a:solidFill>
              </a:rPr>
              <a:t>) </a:t>
            </a:r>
            <a:r>
              <a:rPr lang="en-US" sz="2400" dirty="0" smtClean="0">
                <a:solidFill>
                  <a:srgbClr val="FFFF00"/>
                </a:solidFill>
              </a:rPr>
              <a:t>method</a:t>
            </a:r>
          </a:p>
          <a:p>
            <a:pPr marL="342900" indent="-342900">
              <a:buFontTx/>
              <a:buChar char="-"/>
            </a:pPr>
            <a:r>
              <a:rPr lang="en-US" sz="2400" dirty="0" smtClean="0">
                <a:solidFill>
                  <a:srgbClr val="FFFF00"/>
                </a:solidFill>
              </a:rPr>
              <a:t>constructor with (</a:t>
            </a:r>
            <a:r>
              <a:rPr lang="en-US" sz="2400" dirty="0">
                <a:solidFill>
                  <a:srgbClr val="FFFF00"/>
                </a:solidFill>
              </a:rPr>
              <a:t>Bundle, </a:t>
            </a:r>
            <a:r>
              <a:rPr lang="en-US" sz="2400" dirty="0" err="1">
                <a:solidFill>
                  <a:srgbClr val="FFFF00"/>
                </a:solidFill>
              </a:rPr>
              <a:t>ConditionInfo</a:t>
            </a:r>
            <a:r>
              <a:rPr lang="en-US" sz="2400" dirty="0" smtClean="0">
                <a:solidFill>
                  <a:srgbClr val="FFFF00"/>
                </a:solidFill>
              </a:rPr>
              <a:t>) signature</a:t>
            </a:r>
            <a:endParaRPr lang="en-US" sz="2400" dirty="0" smtClean="0">
              <a:solidFill>
                <a:srgbClr val="FFFF00"/>
              </a:solidFill>
            </a:endParaRPr>
          </a:p>
        </p:txBody>
      </p:sp>
    </p:spTree>
    <p:extLst>
      <p:ext uri="{BB962C8B-B14F-4D97-AF65-F5344CB8AC3E}">
        <p14:creationId xmlns:p14="http://schemas.microsoft.com/office/powerpoint/2010/main" val="135608138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Conditional Permission Admin - </a:t>
            </a:r>
            <a:r>
              <a:rPr lang="sk-SK" sz="3200" dirty="0">
                <a:latin typeface="+mj-lt"/>
              </a:rPr>
              <a:t>Custom Condition</a:t>
            </a:r>
            <a:endParaRPr lang="en-US" sz="3200" dirty="0">
              <a:effectLst/>
              <a:latin typeface="+mj-lt"/>
            </a:endParaRPr>
          </a:p>
        </p:txBody>
      </p:sp>
      <p:sp>
        <p:nvSpPr>
          <p:cNvPr id="2" name="Rectangle 1"/>
          <p:cNvSpPr/>
          <p:nvPr/>
        </p:nvSpPr>
        <p:spPr>
          <a:xfrm>
            <a:off x="779400" y="1935127"/>
            <a:ext cx="7708661" cy="4616648"/>
          </a:xfrm>
          <a:prstGeom prst="rect">
            <a:avLst/>
          </a:prstGeom>
        </p:spPr>
        <p:txBody>
          <a:bodyPr wrap="square">
            <a:spAutoFit/>
          </a:bodyPr>
          <a:lstStyle/>
          <a:p>
            <a:r>
              <a:rPr lang="en-US" sz="1400" dirty="0">
                <a:solidFill>
                  <a:srgbClr val="D9D9D9"/>
                </a:solidFill>
              </a:rPr>
              <a:t>class </a:t>
            </a:r>
            <a:r>
              <a:rPr lang="en-US" sz="1400" dirty="0" err="1">
                <a:solidFill>
                  <a:srgbClr val="D9D9D9"/>
                </a:solidFill>
              </a:rPr>
              <a:t>BeforeDateCondition</a:t>
            </a:r>
            <a:r>
              <a:rPr lang="en-US" sz="1400" dirty="0">
                <a:solidFill>
                  <a:srgbClr val="D9D9D9"/>
                </a:solidFill>
              </a:rPr>
              <a:t> implements Condition </a:t>
            </a:r>
            <a:r>
              <a:rPr lang="en-US" sz="1400" dirty="0" smtClean="0">
                <a:solidFill>
                  <a:srgbClr val="D9D9D9"/>
                </a:solidFill>
              </a:rPr>
              <a:t>{</a:t>
            </a:r>
          </a:p>
          <a:p>
            <a:r>
              <a:rPr lang="en-US" sz="1400" dirty="0">
                <a:solidFill>
                  <a:srgbClr val="D9D9D9"/>
                </a:solidFill>
              </a:rPr>
              <a:t>	</a:t>
            </a:r>
            <a:r>
              <a:rPr lang="en-US" sz="1400" dirty="0" smtClean="0">
                <a:solidFill>
                  <a:srgbClr val="D9D9D9"/>
                </a:solidFill>
              </a:rPr>
              <a:t>private </a:t>
            </a:r>
            <a:r>
              <a:rPr lang="en-US" sz="1400" dirty="0">
                <a:solidFill>
                  <a:srgbClr val="D9D9D9"/>
                </a:solidFill>
              </a:rPr>
              <a:t>final long </a:t>
            </a:r>
            <a:r>
              <a:rPr lang="en-US" sz="1400" dirty="0" err="1">
                <a:solidFill>
                  <a:srgbClr val="D9D9D9"/>
                </a:solidFill>
              </a:rPr>
              <a:t>m_date</a:t>
            </a:r>
            <a:r>
              <a:rPr lang="en-US" sz="1400" dirty="0">
                <a:solidFill>
                  <a:srgbClr val="D9D9D9"/>
                </a:solidFill>
              </a:rPr>
              <a:t>;</a:t>
            </a:r>
          </a:p>
          <a:p>
            <a:r>
              <a:rPr lang="en-US" sz="1400" dirty="0" smtClean="0">
                <a:solidFill>
                  <a:srgbClr val="D9D9D9"/>
                </a:solidFill>
              </a:rPr>
              <a:t>	public </a:t>
            </a:r>
            <a:r>
              <a:rPr lang="en-US" sz="1400" dirty="0">
                <a:solidFill>
                  <a:srgbClr val="D9D9D9"/>
                </a:solidFill>
              </a:rPr>
              <a:t>static Condition </a:t>
            </a:r>
            <a:r>
              <a:rPr lang="en-US" sz="1400" dirty="0" err="1">
                <a:solidFill>
                  <a:srgbClr val="D9D9D9"/>
                </a:solidFill>
              </a:rPr>
              <a:t>getCondition</a:t>
            </a:r>
            <a:r>
              <a:rPr lang="en-US" sz="1400" dirty="0">
                <a:solidFill>
                  <a:srgbClr val="D9D9D9"/>
                </a:solidFill>
              </a:rPr>
              <a:t>(Bundle bundle</a:t>
            </a:r>
            <a:r>
              <a:rPr lang="en-US" sz="1400" dirty="0" smtClean="0">
                <a:solidFill>
                  <a:srgbClr val="D9D9D9"/>
                </a:solidFill>
              </a:rPr>
              <a:t>, </a:t>
            </a:r>
            <a:r>
              <a:rPr lang="en-US" sz="1400" dirty="0" err="1" smtClean="0">
                <a:solidFill>
                  <a:srgbClr val="D9D9D9"/>
                </a:solidFill>
              </a:rPr>
              <a:t>ConditionInfo</a:t>
            </a:r>
            <a:r>
              <a:rPr lang="en-US" sz="1400" dirty="0" smtClean="0">
                <a:solidFill>
                  <a:srgbClr val="D9D9D9"/>
                </a:solidFill>
              </a:rPr>
              <a:t> </a:t>
            </a:r>
            <a:r>
              <a:rPr lang="en-US" sz="1400" dirty="0">
                <a:solidFill>
                  <a:srgbClr val="D9D9D9"/>
                </a:solidFill>
              </a:rPr>
              <a:t>info) </a:t>
            </a:r>
            <a:r>
              <a:rPr lang="en-US" sz="1400" dirty="0" smtClean="0">
                <a:solidFill>
                  <a:srgbClr val="D9D9D9"/>
                </a:solidFill>
              </a:rPr>
              <a:t>{</a:t>
            </a:r>
          </a:p>
          <a:p>
            <a:r>
              <a:rPr lang="en-US" sz="1400" dirty="0">
                <a:solidFill>
                  <a:srgbClr val="D9D9D9"/>
                </a:solidFill>
              </a:rPr>
              <a:t>	</a:t>
            </a:r>
            <a:r>
              <a:rPr lang="en-US" sz="1400" dirty="0" smtClean="0">
                <a:solidFill>
                  <a:srgbClr val="D9D9D9"/>
                </a:solidFill>
              </a:rPr>
              <a:t>	return </a:t>
            </a:r>
            <a:r>
              <a:rPr lang="en-US" sz="1400" dirty="0">
                <a:solidFill>
                  <a:srgbClr val="D9D9D9"/>
                </a:solidFill>
              </a:rPr>
              <a:t>new </a:t>
            </a:r>
            <a:r>
              <a:rPr lang="en-US" sz="1400" dirty="0" err="1">
                <a:solidFill>
                  <a:srgbClr val="D9D9D9"/>
                </a:solidFill>
              </a:rPr>
              <a:t>BeforeDateCondition</a:t>
            </a:r>
            <a:r>
              <a:rPr lang="en-US" sz="1400" dirty="0">
                <a:solidFill>
                  <a:srgbClr val="D9D9D9"/>
                </a:solidFill>
              </a:rPr>
              <a:t>(bundle, info);</a:t>
            </a:r>
          </a:p>
          <a:p>
            <a:r>
              <a:rPr lang="en-US" sz="1400" dirty="0" smtClean="0">
                <a:solidFill>
                  <a:srgbClr val="D9D9D9"/>
                </a:solidFill>
              </a:rPr>
              <a:t>	}</a:t>
            </a:r>
            <a:endParaRPr lang="en-US" sz="1400" dirty="0">
              <a:solidFill>
                <a:srgbClr val="D9D9D9"/>
              </a:solidFill>
            </a:endParaRPr>
          </a:p>
          <a:p>
            <a:r>
              <a:rPr lang="en-US" sz="1400" dirty="0" smtClean="0">
                <a:solidFill>
                  <a:srgbClr val="D9D9D9"/>
                </a:solidFill>
              </a:rPr>
              <a:t>	public </a:t>
            </a:r>
            <a:r>
              <a:rPr lang="en-US" sz="1400" dirty="0" err="1">
                <a:solidFill>
                  <a:srgbClr val="D9D9D9"/>
                </a:solidFill>
              </a:rPr>
              <a:t>BeforeDateCondition</a:t>
            </a:r>
            <a:r>
              <a:rPr lang="en-US" sz="1400" dirty="0">
                <a:solidFill>
                  <a:srgbClr val="D9D9D9"/>
                </a:solidFill>
              </a:rPr>
              <a:t>(Bundle bundle</a:t>
            </a:r>
            <a:r>
              <a:rPr lang="en-US" sz="1400" dirty="0" smtClean="0">
                <a:solidFill>
                  <a:srgbClr val="D9D9D9"/>
                </a:solidFill>
              </a:rPr>
              <a:t>, </a:t>
            </a:r>
            <a:r>
              <a:rPr lang="en-US" sz="1400" dirty="0" err="1" smtClean="0">
                <a:solidFill>
                  <a:srgbClr val="D9D9D9"/>
                </a:solidFill>
              </a:rPr>
              <a:t>ConditionInfo</a:t>
            </a:r>
            <a:r>
              <a:rPr lang="en-US" sz="1400" dirty="0" smtClean="0">
                <a:solidFill>
                  <a:srgbClr val="D9D9D9"/>
                </a:solidFill>
              </a:rPr>
              <a:t> </a:t>
            </a:r>
            <a:r>
              <a:rPr lang="en-US" sz="1400" dirty="0">
                <a:solidFill>
                  <a:srgbClr val="D9D9D9"/>
                </a:solidFill>
              </a:rPr>
              <a:t>info) {</a:t>
            </a:r>
          </a:p>
          <a:p>
            <a:r>
              <a:rPr lang="en-US" sz="1400" dirty="0">
                <a:solidFill>
                  <a:srgbClr val="D9D9D9"/>
                </a:solidFill>
              </a:rPr>
              <a:t> </a:t>
            </a:r>
            <a:r>
              <a:rPr lang="en-US" sz="1400" dirty="0" smtClean="0">
                <a:solidFill>
                  <a:srgbClr val="D9D9D9"/>
                </a:solidFill>
              </a:rPr>
              <a:t>		</a:t>
            </a:r>
            <a:r>
              <a:rPr lang="en-US" sz="1400" dirty="0" err="1" smtClean="0">
                <a:solidFill>
                  <a:srgbClr val="D9D9D9"/>
                </a:solidFill>
              </a:rPr>
              <a:t>m_date</a:t>
            </a:r>
            <a:r>
              <a:rPr lang="en-US" sz="1400" dirty="0" smtClean="0">
                <a:solidFill>
                  <a:srgbClr val="D9D9D9"/>
                </a:solidFill>
              </a:rPr>
              <a:t> </a:t>
            </a:r>
            <a:r>
              <a:rPr lang="en-US" sz="1400" dirty="0">
                <a:solidFill>
                  <a:srgbClr val="D9D9D9"/>
                </a:solidFill>
              </a:rPr>
              <a:t>= </a:t>
            </a:r>
            <a:r>
              <a:rPr lang="en-US" sz="1400" dirty="0" err="1">
                <a:solidFill>
                  <a:srgbClr val="D9D9D9"/>
                </a:solidFill>
              </a:rPr>
              <a:t>Long.parseLong</a:t>
            </a:r>
            <a:r>
              <a:rPr lang="en-US" sz="1400" dirty="0">
                <a:solidFill>
                  <a:srgbClr val="D9D9D9"/>
                </a:solidFill>
              </a:rPr>
              <a:t>(</a:t>
            </a:r>
            <a:r>
              <a:rPr lang="en-US" sz="1400" dirty="0" err="1">
                <a:solidFill>
                  <a:srgbClr val="D9D9D9"/>
                </a:solidFill>
              </a:rPr>
              <a:t>info.getArgs</a:t>
            </a:r>
            <a:r>
              <a:rPr lang="en-US" sz="1400" dirty="0">
                <a:solidFill>
                  <a:srgbClr val="D9D9D9"/>
                </a:solidFill>
              </a:rPr>
              <a:t>()[0]);</a:t>
            </a:r>
          </a:p>
          <a:p>
            <a:r>
              <a:rPr lang="en-US" sz="1400" dirty="0">
                <a:solidFill>
                  <a:srgbClr val="D9D9D9"/>
                </a:solidFill>
              </a:rPr>
              <a:t> </a:t>
            </a:r>
            <a:r>
              <a:rPr lang="en-US" sz="1400" dirty="0" smtClean="0">
                <a:solidFill>
                  <a:srgbClr val="D9D9D9"/>
                </a:solidFill>
              </a:rPr>
              <a:t>	}</a:t>
            </a:r>
            <a:endParaRPr lang="en-US" sz="1400" dirty="0">
              <a:solidFill>
                <a:srgbClr val="D9D9D9"/>
              </a:solidFill>
            </a:endParaRPr>
          </a:p>
          <a:p>
            <a:r>
              <a:rPr lang="en-US" sz="1400" dirty="0" smtClean="0">
                <a:solidFill>
                  <a:srgbClr val="D9D9D9"/>
                </a:solidFill>
              </a:rPr>
              <a:t>	public </a:t>
            </a:r>
            <a:r>
              <a:rPr lang="en-US" sz="1400" dirty="0" err="1">
                <a:solidFill>
                  <a:srgbClr val="D9D9D9"/>
                </a:solidFill>
              </a:rPr>
              <a:t>boolean</a:t>
            </a:r>
            <a:r>
              <a:rPr lang="en-US" sz="1400" dirty="0">
                <a:solidFill>
                  <a:srgbClr val="D9D9D9"/>
                </a:solidFill>
              </a:rPr>
              <a:t> </a:t>
            </a:r>
            <a:r>
              <a:rPr lang="en-US" sz="1400" dirty="0" err="1">
                <a:solidFill>
                  <a:srgbClr val="D9D9D9"/>
                </a:solidFill>
              </a:rPr>
              <a:t>isMutable</a:t>
            </a:r>
            <a:r>
              <a:rPr lang="en-US" sz="1400" dirty="0">
                <a:solidFill>
                  <a:srgbClr val="D9D9D9"/>
                </a:solidFill>
              </a:rPr>
              <a:t>() {</a:t>
            </a:r>
          </a:p>
          <a:p>
            <a:r>
              <a:rPr lang="en-US" sz="1400" dirty="0">
                <a:solidFill>
                  <a:srgbClr val="D9D9D9"/>
                </a:solidFill>
              </a:rPr>
              <a:t> </a:t>
            </a:r>
            <a:r>
              <a:rPr lang="en-US" sz="1400" dirty="0" smtClean="0">
                <a:solidFill>
                  <a:srgbClr val="D9D9D9"/>
                </a:solidFill>
              </a:rPr>
              <a:t>		return </a:t>
            </a:r>
            <a:r>
              <a:rPr lang="en-US" sz="1400" dirty="0" err="1">
                <a:solidFill>
                  <a:srgbClr val="D9D9D9"/>
                </a:solidFill>
              </a:rPr>
              <a:t>m_date</a:t>
            </a:r>
            <a:r>
              <a:rPr lang="en-US" sz="1400" dirty="0">
                <a:solidFill>
                  <a:srgbClr val="D9D9D9"/>
                </a:solidFill>
              </a:rPr>
              <a:t> &gt; </a:t>
            </a:r>
            <a:r>
              <a:rPr lang="en-US" sz="1400" dirty="0" err="1">
                <a:solidFill>
                  <a:srgbClr val="D9D9D9"/>
                </a:solidFill>
              </a:rPr>
              <a:t>System.currentTimeMillis</a:t>
            </a:r>
            <a:r>
              <a:rPr lang="en-US" sz="1400" dirty="0">
                <a:solidFill>
                  <a:srgbClr val="D9D9D9"/>
                </a:solidFill>
              </a:rPr>
              <a:t>();</a:t>
            </a:r>
          </a:p>
          <a:p>
            <a:r>
              <a:rPr lang="en-US" sz="1400" dirty="0" smtClean="0">
                <a:solidFill>
                  <a:srgbClr val="D9D9D9"/>
                </a:solidFill>
              </a:rPr>
              <a:t>	}</a:t>
            </a:r>
            <a:endParaRPr lang="en-US" sz="1400" dirty="0">
              <a:solidFill>
                <a:srgbClr val="D9D9D9"/>
              </a:solidFill>
            </a:endParaRPr>
          </a:p>
          <a:p>
            <a:r>
              <a:rPr lang="en-US" sz="1400" dirty="0" smtClean="0">
                <a:solidFill>
                  <a:srgbClr val="D9D9D9"/>
                </a:solidFill>
              </a:rPr>
              <a:t>	public </a:t>
            </a:r>
            <a:r>
              <a:rPr lang="en-US" sz="1400" dirty="0" err="1">
                <a:solidFill>
                  <a:srgbClr val="D9D9D9"/>
                </a:solidFill>
              </a:rPr>
              <a:t>boolean</a:t>
            </a:r>
            <a:r>
              <a:rPr lang="en-US" sz="1400" dirty="0">
                <a:solidFill>
                  <a:srgbClr val="D9D9D9"/>
                </a:solidFill>
              </a:rPr>
              <a:t> </a:t>
            </a:r>
            <a:r>
              <a:rPr lang="en-US" sz="1400" dirty="0" err="1">
                <a:solidFill>
                  <a:srgbClr val="D9D9D9"/>
                </a:solidFill>
              </a:rPr>
              <a:t>isPostponed</a:t>
            </a:r>
            <a:r>
              <a:rPr lang="en-US" sz="1400" dirty="0">
                <a:solidFill>
                  <a:srgbClr val="D9D9D9"/>
                </a:solidFill>
              </a:rPr>
              <a:t>() {</a:t>
            </a:r>
          </a:p>
          <a:p>
            <a:r>
              <a:rPr lang="en-US" sz="1400" dirty="0" smtClean="0">
                <a:solidFill>
                  <a:srgbClr val="D9D9D9"/>
                </a:solidFill>
              </a:rPr>
              <a:t>		return </a:t>
            </a:r>
            <a:r>
              <a:rPr lang="en-US" sz="1400" dirty="0">
                <a:solidFill>
                  <a:srgbClr val="D9D9D9"/>
                </a:solidFill>
              </a:rPr>
              <a:t>false;</a:t>
            </a:r>
          </a:p>
          <a:p>
            <a:r>
              <a:rPr lang="en-US" sz="1400" dirty="0" smtClean="0">
                <a:solidFill>
                  <a:srgbClr val="D9D9D9"/>
                </a:solidFill>
              </a:rPr>
              <a:t>	}</a:t>
            </a:r>
            <a:endParaRPr lang="en-US" sz="1400" dirty="0">
              <a:solidFill>
                <a:srgbClr val="D9D9D9"/>
              </a:solidFill>
            </a:endParaRPr>
          </a:p>
          <a:p>
            <a:r>
              <a:rPr lang="en-US" sz="1400" dirty="0" smtClean="0">
                <a:solidFill>
                  <a:srgbClr val="D9D9D9"/>
                </a:solidFill>
              </a:rPr>
              <a:t>	public </a:t>
            </a:r>
            <a:r>
              <a:rPr lang="en-US" sz="1400" dirty="0" err="1">
                <a:solidFill>
                  <a:srgbClr val="D9D9D9"/>
                </a:solidFill>
              </a:rPr>
              <a:t>boolean</a:t>
            </a:r>
            <a:r>
              <a:rPr lang="en-US" sz="1400" dirty="0">
                <a:solidFill>
                  <a:srgbClr val="D9D9D9"/>
                </a:solidFill>
              </a:rPr>
              <a:t> </a:t>
            </a:r>
            <a:r>
              <a:rPr lang="en-US" sz="1400" dirty="0" err="1">
                <a:solidFill>
                  <a:srgbClr val="D9D9D9"/>
                </a:solidFill>
              </a:rPr>
              <a:t>isSatisfied</a:t>
            </a:r>
            <a:r>
              <a:rPr lang="en-US" sz="1400" dirty="0">
                <a:solidFill>
                  <a:srgbClr val="D9D9D9"/>
                </a:solidFill>
              </a:rPr>
              <a:t>() {</a:t>
            </a:r>
          </a:p>
          <a:p>
            <a:r>
              <a:rPr lang="en-US" sz="1400" dirty="0" smtClean="0">
                <a:solidFill>
                  <a:srgbClr val="D9D9D9"/>
                </a:solidFill>
              </a:rPr>
              <a:t>		return </a:t>
            </a:r>
            <a:r>
              <a:rPr lang="en-US" sz="1400" dirty="0" err="1">
                <a:solidFill>
                  <a:srgbClr val="D9D9D9"/>
                </a:solidFill>
              </a:rPr>
              <a:t>System.currentTimeMillis</a:t>
            </a:r>
            <a:r>
              <a:rPr lang="en-US" sz="1400" dirty="0">
                <a:solidFill>
                  <a:srgbClr val="D9D9D9"/>
                </a:solidFill>
              </a:rPr>
              <a:t>() &lt; </a:t>
            </a:r>
            <a:r>
              <a:rPr lang="en-US" sz="1400" dirty="0" err="1">
                <a:solidFill>
                  <a:srgbClr val="D9D9D9"/>
                </a:solidFill>
              </a:rPr>
              <a:t>m_date</a:t>
            </a:r>
            <a:r>
              <a:rPr lang="en-US" sz="1400" dirty="0">
                <a:solidFill>
                  <a:srgbClr val="D9D9D9"/>
                </a:solidFill>
              </a:rPr>
              <a:t>;</a:t>
            </a:r>
          </a:p>
          <a:p>
            <a:r>
              <a:rPr lang="en-US" sz="1400" dirty="0" smtClean="0">
                <a:solidFill>
                  <a:srgbClr val="D9D9D9"/>
                </a:solidFill>
              </a:rPr>
              <a:t>	}</a:t>
            </a:r>
            <a:endParaRPr lang="en-US" sz="1400" dirty="0">
              <a:solidFill>
                <a:srgbClr val="D9D9D9"/>
              </a:solidFill>
            </a:endParaRPr>
          </a:p>
          <a:p>
            <a:r>
              <a:rPr lang="en-US" sz="1400" dirty="0" smtClean="0">
                <a:solidFill>
                  <a:srgbClr val="D9D9D9"/>
                </a:solidFill>
              </a:rPr>
              <a:t>	public </a:t>
            </a:r>
            <a:r>
              <a:rPr lang="en-US" sz="1400" dirty="0" err="1">
                <a:solidFill>
                  <a:srgbClr val="D9D9D9"/>
                </a:solidFill>
              </a:rPr>
              <a:t>boolean</a:t>
            </a:r>
            <a:r>
              <a:rPr lang="en-US" sz="1400" dirty="0">
                <a:solidFill>
                  <a:srgbClr val="D9D9D9"/>
                </a:solidFill>
              </a:rPr>
              <a:t> </a:t>
            </a:r>
            <a:r>
              <a:rPr lang="en-US" sz="1400" dirty="0" err="1">
                <a:solidFill>
                  <a:srgbClr val="D9D9D9"/>
                </a:solidFill>
              </a:rPr>
              <a:t>isSatisfied</a:t>
            </a:r>
            <a:r>
              <a:rPr lang="en-US" sz="1400" dirty="0">
                <a:solidFill>
                  <a:srgbClr val="D9D9D9"/>
                </a:solidFill>
              </a:rPr>
              <a:t>(Condition[] conditions</a:t>
            </a:r>
            <a:r>
              <a:rPr lang="en-US" sz="1400" dirty="0" smtClean="0">
                <a:solidFill>
                  <a:srgbClr val="D9D9D9"/>
                </a:solidFill>
              </a:rPr>
              <a:t>, Dictionary </a:t>
            </a:r>
            <a:r>
              <a:rPr lang="en-US" sz="1400" dirty="0">
                <a:solidFill>
                  <a:srgbClr val="D9D9D9"/>
                </a:solidFill>
              </a:rPr>
              <a:t>context) {</a:t>
            </a:r>
          </a:p>
          <a:p>
            <a:r>
              <a:rPr lang="en-US" sz="1400" dirty="0" smtClean="0">
                <a:solidFill>
                  <a:srgbClr val="D9D9D9"/>
                </a:solidFill>
              </a:rPr>
              <a:t>		return </a:t>
            </a:r>
            <a:r>
              <a:rPr lang="en-US" sz="1400" dirty="0">
                <a:solidFill>
                  <a:srgbClr val="D9D9D9"/>
                </a:solidFill>
              </a:rPr>
              <a:t>false;</a:t>
            </a:r>
          </a:p>
          <a:p>
            <a:r>
              <a:rPr lang="en-US" sz="1400" dirty="0">
                <a:solidFill>
                  <a:srgbClr val="D9D9D9"/>
                </a:solidFill>
              </a:rPr>
              <a:t> </a:t>
            </a:r>
            <a:r>
              <a:rPr lang="en-US" sz="1400" dirty="0" smtClean="0">
                <a:solidFill>
                  <a:srgbClr val="D9D9D9"/>
                </a:solidFill>
              </a:rPr>
              <a:t>	}</a:t>
            </a:r>
            <a:endParaRPr lang="en-US" sz="1400" dirty="0">
              <a:solidFill>
                <a:srgbClr val="D9D9D9"/>
              </a:solidFill>
            </a:endParaRPr>
          </a:p>
          <a:p>
            <a:r>
              <a:rPr lang="en-US" sz="1400" dirty="0">
                <a:solidFill>
                  <a:srgbClr val="D9D9D9"/>
                </a:solidFill>
              </a:rPr>
              <a:t>}</a:t>
            </a:r>
            <a:endParaRPr lang="en-US" sz="1400" dirty="0">
              <a:solidFill>
                <a:srgbClr val="D9D9D9"/>
              </a:solidFill>
            </a:endParaRPr>
          </a:p>
        </p:txBody>
      </p:sp>
    </p:spTree>
    <p:extLst>
      <p:ext uri="{BB962C8B-B14F-4D97-AF65-F5344CB8AC3E}">
        <p14:creationId xmlns:p14="http://schemas.microsoft.com/office/powerpoint/2010/main" val="416267006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latin typeface="+mj-lt"/>
              </a:rPr>
              <a:t>Conditional Permission Admin </a:t>
            </a:r>
            <a:r>
              <a:rPr lang="en-US" sz="3200" dirty="0" smtClean="0">
                <a:latin typeface="+mj-lt"/>
              </a:rPr>
              <a:t>– </a:t>
            </a:r>
            <a:r>
              <a:rPr lang="en-US" sz="3200" dirty="0" err="1" smtClean="0">
                <a:latin typeface="+mj-lt"/>
              </a:rPr>
              <a:t>ConditionalPermissionInfo</a:t>
            </a:r>
            <a:endParaRPr lang="en-US" sz="3200" dirty="0">
              <a:effectLst/>
              <a:latin typeface="+mj-lt"/>
            </a:endParaRPr>
          </a:p>
        </p:txBody>
      </p:sp>
      <p:sp>
        <p:nvSpPr>
          <p:cNvPr id="4" name="Rectangle 3"/>
          <p:cNvSpPr/>
          <p:nvPr/>
        </p:nvSpPr>
        <p:spPr>
          <a:xfrm>
            <a:off x="779400" y="2306804"/>
            <a:ext cx="8061658" cy="3539430"/>
          </a:xfrm>
          <a:prstGeom prst="rect">
            <a:avLst/>
          </a:prstGeom>
        </p:spPr>
        <p:txBody>
          <a:bodyPr wrap="square">
            <a:spAutoFit/>
          </a:bodyPr>
          <a:lstStyle/>
          <a:p>
            <a:r>
              <a:rPr lang="en-US" sz="1600" dirty="0" smtClean="0">
                <a:solidFill>
                  <a:schemeClr val="bg1">
                    <a:lumMod val="85000"/>
                  </a:schemeClr>
                </a:solidFill>
              </a:rPr>
              <a:t>/</a:t>
            </a:r>
            <a:r>
              <a:rPr lang="en-US" sz="1600" dirty="0">
                <a:solidFill>
                  <a:schemeClr val="bg1">
                    <a:lumMod val="85000"/>
                  </a:schemeClr>
                </a:solidFill>
              </a:rPr>
              <a:t>/ grant self all permissions</a:t>
            </a:r>
          </a:p>
          <a:p>
            <a:r>
              <a:rPr lang="en-US" sz="1600" dirty="0" smtClean="0">
                <a:solidFill>
                  <a:schemeClr val="bg1">
                    <a:lumMod val="85000"/>
                  </a:schemeClr>
                </a:solidFill>
              </a:rPr>
              <a:t>String </a:t>
            </a:r>
            <a:r>
              <a:rPr lang="en-US" sz="1600" dirty="0" err="1">
                <a:solidFill>
                  <a:schemeClr val="bg1">
                    <a:lumMod val="85000"/>
                  </a:schemeClr>
                </a:solidFill>
              </a:rPr>
              <a:t>permTemplate</a:t>
            </a:r>
            <a:r>
              <a:rPr lang="en-US" sz="1600" dirty="0">
                <a:solidFill>
                  <a:schemeClr val="bg1">
                    <a:lumMod val="85000"/>
                  </a:schemeClr>
                </a:solidFill>
              </a:rPr>
              <a:t> = </a:t>
            </a:r>
          </a:p>
          <a:p>
            <a:r>
              <a:rPr lang="pl-PL" sz="1600" dirty="0">
                <a:solidFill>
                  <a:schemeClr val="bg1">
                    <a:lumMod val="85000"/>
                  </a:schemeClr>
                </a:solidFill>
              </a:rPr>
              <a:t>       "ALLOW {" +;</a:t>
            </a:r>
          </a:p>
          <a:p>
            <a:r>
              <a:rPr lang="en-US" sz="1600" dirty="0">
                <a:solidFill>
                  <a:schemeClr val="bg1">
                    <a:lumMod val="85000"/>
                  </a:schemeClr>
                </a:solidFill>
              </a:rPr>
              <a:t>       "[ </a:t>
            </a:r>
            <a:r>
              <a:rPr lang="en-US" sz="1600" dirty="0" err="1">
                <a:solidFill>
                  <a:schemeClr val="bg1">
                    <a:lumMod val="85000"/>
                  </a:schemeClr>
                </a:solidFill>
              </a:rPr>
              <a:t>org.osgi.service.condpermadmin.BundleLocationCondition</a:t>
            </a:r>
            <a:r>
              <a:rPr lang="en-US" sz="1600" dirty="0">
                <a:solidFill>
                  <a:schemeClr val="bg1">
                    <a:lumMod val="85000"/>
                  </a:schemeClr>
                </a:solidFill>
              </a:rPr>
              <a:t>  \"%s\" ]" +</a:t>
            </a:r>
          </a:p>
          <a:p>
            <a:r>
              <a:rPr lang="hr-HR" sz="1600" dirty="0">
                <a:solidFill>
                  <a:schemeClr val="bg1">
                    <a:lumMod val="85000"/>
                  </a:schemeClr>
                </a:solidFill>
              </a:rPr>
              <a:t>       "( java.security.AllPermission \"*\" \"*\" )" +</a:t>
            </a:r>
          </a:p>
          <a:p>
            <a:r>
              <a:rPr lang="fr-FR" sz="1600" dirty="0">
                <a:solidFill>
                  <a:schemeClr val="bg1">
                    <a:lumMod val="85000"/>
                  </a:schemeClr>
                </a:solidFill>
              </a:rPr>
              <a:t>       "} \"Management Agent\""</a:t>
            </a:r>
            <a:r>
              <a:rPr lang="fr-FR" sz="1600" dirty="0" smtClean="0">
                <a:solidFill>
                  <a:schemeClr val="bg1">
                    <a:lumMod val="85000"/>
                  </a:schemeClr>
                </a:solidFill>
              </a:rPr>
              <a:t>;</a:t>
            </a:r>
          </a:p>
          <a:p>
            <a:endParaRPr lang="fr-FR" sz="1600" dirty="0">
              <a:solidFill>
                <a:schemeClr val="bg1">
                  <a:lumMod val="85000"/>
                </a:schemeClr>
              </a:solidFill>
            </a:endParaRPr>
          </a:p>
          <a:p>
            <a:r>
              <a:rPr lang="de-DE" sz="1600" dirty="0" smtClean="0">
                <a:solidFill>
                  <a:schemeClr val="bg1">
                    <a:lumMod val="85000"/>
                  </a:schemeClr>
                </a:solidFill>
              </a:rPr>
              <a:t>String </a:t>
            </a:r>
            <a:r>
              <a:rPr lang="de-DE" sz="1600" dirty="0" err="1">
                <a:solidFill>
                  <a:schemeClr val="bg1">
                    <a:lumMod val="85000"/>
                  </a:schemeClr>
                </a:solidFill>
              </a:rPr>
              <a:t>permStr</a:t>
            </a:r>
            <a:r>
              <a:rPr lang="de-DE" sz="1600" dirty="0">
                <a:solidFill>
                  <a:schemeClr val="bg1">
                    <a:lumMod val="85000"/>
                  </a:schemeClr>
                </a:solidFill>
              </a:rPr>
              <a:t> = </a:t>
            </a:r>
            <a:r>
              <a:rPr lang="de-DE" sz="1600" dirty="0" err="1">
                <a:solidFill>
                  <a:schemeClr val="bg1">
                    <a:lumMod val="85000"/>
                  </a:schemeClr>
                </a:solidFill>
              </a:rPr>
              <a:t>String.format</a:t>
            </a:r>
            <a:r>
              <a:rPr lang="de-DE" sz="1600" dirty="0">
                <a:solidFill>
                  <a:schemeClr val="bg1">
                    <a:lumMod val="85000"/>
                  </a:schemeClr>
                </a:solidFill>
              </a:rPr>
              <a:t>(</a:t>
            </a:r>
            <a:r>
              <a:rPr lang="de-DE" sz="1600" dirty="0" err="1" smtClean="0">
                <a:solidFill>
                  <a:schemeClr val="bg1">
                    <a:lumMod val="85000"/>
                  </a:schemeClr>
                </a:solidFill>
              </a:rPr>
              <a:t>permTemplate</a:t>
            </a:r>
            <a:r>
              <a:rPr lang="de-DE" sz="1600" dirty="0" smtClean="0">
                <a:solidFill>
                  <a:schemeClr val="bg1">
                    <a:lumMod val="85000"/>
                  </a:schemeClr>
                </a:solidFill>
              </a:rPr>
              <a:t>,</a:t>
            </a:r>
          </a:p>
          <a:p>
            <a:r>
              <a:rPr lang="de-DE" sz="1600" dirty="0" smtClean="0">
                <a:solidFill>
                  <a:schemeClr val="bg1">
                    <a:lumMod val="85000"/>
                  </a:schemeClr>
                </a:solidFill>
              </a:rPr>
              <a:t> 	</a:t>
            </a:r>
            <a:r>
              <a:rPr lang="de-DE" sz="1600" dirty="0" err="1" smtClean="0">
                <a:solidFill>
                  <a:schemeClr val="bg1">
                    <a:lumMod val="85000"/>
                  </a:schemeClr>
                </a:solidFill>
              </a:rPr>
              <a:t>bundleContext.getBundle</a:t>
            </a:r>
            <a:r>
              <a:rPr lang="de-DE" sz="1600" dirty="0">
                <a:solidFill>
                  <a:schemeClr val="bg1">
                    <a:lumMod val="85000"/>
                  </a:schemeClr>
                </a:solidFill>
              </a:rPr>
              <a:t>().</a:t>
            </a:r>
            <a:r>
              <a:rPr lang="de-DE" sz="1600" dirty="0" err="1">
                <a:solidFill>
                  <a:schemeClr val="bg1">
                    <a:lumMod val="85000"/>
                  </a:schemeClr>
                </a:solidFill>
              </a:rPr>
              <a:t>getBundleLocation</a:t>
            </a:r>
            <a:r>
              <a:rPr lang="de-DE" sz="1600" dirty="0">
                <a:solidFill>
                  <a:schemeClr val="bg1">
                    <a:lumMod val="85000"/>
                  </a:schemeClr>
                </a:solidFill>
              </a:rPr>
              <a:t>())</a:t>
            </a:r>
            <a:r>
              <a:rPr lang="de-DE" sz="1600" dirty="0" smtClean="0">
                <a:solidFill>
                  <a:schemeClr val="bg1">
                    <a:lumMod val="85000"/>
                  </a:schemeClr>
                </a:solidFill>
              </a:rPr>
              <a:t>;</a:t>
            </a:r>
          </a:p>
          <a:p>
            <a:endParaRPr lang="de-DE" sz="1600" dirty="0">
              <a:solidFill>
                <a:schemeClr val="bg1">
                  <a:lumMod val="85000"/>
                </a:schemeClr>
              </a:solidFill>
            </a:endParaRPr>
          </a:p>
          <a:p>
            <a:r>
              <a:rPr lang="en-US" sz="1600" dirty="0" err="1" smtClean="0">
                <a:solidFill>
                  <a:schemeClr val="bg1">
                    <a:lumMod val="85000"/>
                  </a:schemeClr>
                </a:solidFill>
              </a:rPr>
              <a:t>ConditionalPermissionInfo</a:t>
            </a:r>
            <a:r>
              <a:rPr lang="en-US" sz="1600" dirty="0" smtClean="0">
                <a:solidFill>
                  <a:schemeClr val="bg1">
                    <a:lumMod val="85000"/>
                  </a:schemeClr>
                </a:solidFill>
              </a:rPr>
              <a:t> </a:t>
            </a:r>
            <a:r>
              <a:rPr lang="en-US" sz="1600" dirty="0">
                <a:solidFill>
                  <a:schemeClr val="bg1">
                    <a:lumMod val="85000"/>
                  </a:schemeClr>
                </a:solidFill>
              </a:rPr>
              <a:t>p1 = </a:t>
            </a:r>
            <a:r>
              <a:rPr lang="en-US" sz="1600" dirty="0" smtClean="0">
                <a:solidFill>
                  <a:schemeClr val="bg1">
                    <a:lumMod val="85000"/>
                  </a:schemeClr>
                </a:solidFill>
              </a:rPr>
              <a:t>	</a:t>
            </a:r>
            <a:r>
              <a:rPr lang="en-US" sz="1600" dirty="0" err="1" smtClean="0">
                <a:solidFill>
                  <a:schemeClr val="bg1">
                    <a:lumMod val="85000"/>
                  </a:schemeClr>
                </a:solidFill>
              </a:rPr>
              <a:t>conPermAdmin.newConditionalPermissionInfo</a:t>
            </a:r>
            <a:r>
              <a:rPr lang="en-US" sz="1600" dirty="0">
                <a:solidFill>
                  <a:schemeClr val="bg1">
                    <a:lumMod val="85000"/>
                  </a:schemeClr>
                </a:solidFill>
              </a:rPr>
              <a:t>(</a:t>
            </a:r>
            <a:r>
              <a:rPr lang="en-US" sz="1600" dirty="0" err="1">
                <a:solidFill>
                  <a:schemeClr val="bg1">
                    <a:lumMod val="85000"/>
                  </a:schemeClr>
                </a:solidFill>
              </a:rPr>
              <a:t>permStr</a:t>
            </a:r>
            <a:r>
              <a:rPr lang="en-US" sz="1600" dirty="0">
                <a:solidFill>
                  <a:schemeClr val="bg1">
                    <a:lumMod val="85000"/>
                  </a:schemeClr>
                </a:solidFill>
              </a:rPr>
              <a:t>);</a:t>
            </a:r>
          </a:p>
          <a:p>
            <a:r>
              <a:rPr lang="en-US" sz="1600" dirty="0" err="1" smtClean="0">
                <a:solidFill>
                  <a:schemeClr val="bg1">
                    <a:lumMod val="85000"/>
                  </a:schemeClr>
                </a:solidFill>
              </a:rPr>
              <a:t>perms.add</a:t>
            </a:r>
            <a:r>
              <a:rPr lang="en-US" sz="1600" dirty="0">
                <a:solidFill>
                  <a:schemeClr val="bg1">
                    <a:lumMod val="85000"/>
                  </a:schemeClr>
                </a:solidFill>
              </a:rPr>
              <a:t>(p1);</a:t>
            </a:r>
          </a:p>
          <a:p>
            <a:endParaRPr lang="en-US" sz="1600" dirty="0">
              <a:solidFill>
                <a:schemeClr val="bg1">
                  <a:lumMod val="85000"/>
                </a:schemeClr>
              </a:solidFill>
            </a:endParaRPr>
          </a:p>
        </p:txBody>
      </p:sp>
    </p:spTree>
    <p:extLst>
      <p:ext uri="{BB962C8B-B14F-4D97-AF65-F5344CB8AC3E}">
        <p14:creationId xmlns:p14="http://schemas.microsoft.com/office/powerpoint/2010/main" val="426484261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Local Permissions</a:t>
            </a:r>
            <a:endParaRPr lang="en-US" sz="3200" dirty="0">
              <a:effectLst/>
              <a:latin typeface="+mj-lt"/>
            </a:endParaRPr>
          </a:p>
        </p:txBody>
      </p:sp>
      <p:sp>
        <p:nvSpPr>
          <p:cNvPr id="3" name="Rectangle 2"/>
          <p:cNvSpPr/>
          <p:nvPr/>
        </p:nvSpPr>
        <p:spPr>
          <a:xfrm>
            <a:off x="866648" y="1463040"/>
            <a:ext cx="8084915" cy="4524315"/>
          </a:xfrm>
          <a:prstGeom prst="rect">
            <a:avLst/>
          </a:prstGeom>
        </p:spPr>
        <p:txBody>
          <a:bodyPr wrap="square">
            <a:spAutoFit/>
          </a:bodyPr>
          <a:lstStyle/>
          <a:p>
            <a:r>
              <a:rPr lang="en-US" sz="2400" dirty="0" smtClean="0">
                <a:solidFill>
                  <a:srgbClr val="FFFF00"/>
                </a:solidFill>
              </a:rPr>
              <a:t>Defined in a resource inside the bundle</a:t>
            </a:r>
          </a:p>
          <a:p>
            <a:pPr marL="342900" indent="-342900">
              <a:buFontTx/>
              <a:buChar char="-"/>
            </a:pPr>
            <a:r>
              <a:rPr lang="en-US" sz="2400" dirty="0" smtClean="0">
                <a:solidFill>
                  <a:srgbClr val="FFFF00"/>
                </a:solidFill>
              </a:rPr>
              <a:t>Defines a set of permissions that are enforced by the framework</a:t>
            </a:r>
          </a:p>
          <a:p>
            <a:pPr marL="342900" indent="-342900">
              <a:buFontTx/>
              <a:buChar char="-"/>
            </a:pPr>
            <a:r>
              <a:rPr lang="en-US" sz="2400" dirty="0" smtClean="0">
                <a:solidFill>
                  <a:srgbClr val="FFFF00"/>
                </a:solidFill>
              </a:rPr>
              <a:t>A bundle can get less than these permissions, but never more</a:t>
            </a:r>
          </a:p>
          <a:p>
            <a:pPr marL="342900" indent="-342900">
              <a:buFontTx/>
              <a:buChar char="-"/>
            </a:pPr>
            <a:r>
              <a:rPr lang="en-US" sz="2400" dirty="0" smtClean="0">
                <a:solidFill>
                  <a:srgbClr val="FFFF00"/>
                </a:solidFill>
              </a:rPr>
              <a:t>Defaults to All Permissions</a:t>
            </a:r>
          </a:p>
          <a:p>
            <a:pPr marL="342900" indent="-342900">
              <a:buFontTx/>
              <a:buChar char="-"/>
            </a:pPr>
            <a:r>
              <a:rPr lang="en-US" sz="2400" dirty="0">
                <a:solidFill>
                  <a:srgbClr val="FFFF00"/>
                </a:solidFill>
              </a:rPr>
              <a:t>an empty file “OSGI-INF/</a:t>
            </a:r>
            <a:r>
              <a:rPr lang="en-US" sz="2400" dirty="0" err="1">
                <a:solidFill>
                  <a:srgbClr val="FFFF00"/>
                </a:solidFill>
              </a:rPr>
              <a:t>permissions.perm</a:t>
            </a:r>
            <a:r>
              <a:rPr lang="en-US" sz="2400" dirty="0">
                <a:solidFill>
                  <a:srgbClr val="FFFF00"/>
                </a:solidFill>
              </a:rPr>
              <a:t>” to a bundle, and apart from some </a:t>
            </a:r>
            <a:r>
              <a:rPr lang="en-US" sz="2400" dirty="0" err="1">
                <a:solidFill>
                  <a:srgbClr val="FFFF00"/>
                </a:solidFill>
              </a:rPr>
              <a:t>implict</a:t>
            </a:r>
            <a:r>
              <a:rPr lang="en-US" sz="2400" dirty="0">
                <a:solidFill>
                  <a:srgbClr val="FFFF00"/>
                </a:solidFill>
              </a:rPr>
              <a:t> permissions (e.g. to import packages, read/write the bundle configuration area), that bundle has had its permissions entirely removed. </a:t>
            </a:r>
            <a:endParaRPr lang="en-US" sz="2400" dirty="0" smtClean="0">
              <a:solidFill>
                <a:srgbClr val="FFFF00"/>
              </a:solidFill>
            </a:endParaRPr>
          </a:p>
          <a:p>
            <a:pPr marL="342900" indent="-342900">
              <a:buFontTx/>
              <a:buChar char="-"/>
            </a:pPr>
            <a:r>
              <a:rPr lang="en-US" sz="2400" dirty="0" smtClean="0">
                <a:solidFill>
                  <a:srgbClr val="FFFF00"/>
                </a:solidFill>
              </a:rPr>
              <a:t>Good way for operators to “audit” the permissions of a bundle</a:t>
            </a:r>
          </a:p>
        </p:txBody>
      </p:sp>
    </p:spTree>
    <p:extLst>
      <p:ext uri="{BB962C8B-B14F-4D97-AF65-F5344CB8AC3E}">
        <p14:creationId xmlns:p14="http://schemas.microsoft.com/office/powerpoint/2010/main" val="227491200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Local Permissions</a:t>
            </a:r>
            <a:endParaRPr lang="en-US" sz="3200" dirty="0">
              <a:effectLst/>
              <a:latin typeface="+mj-lt"/>
            </a:endParaRPr>
          </a:p>
        </p:txBody>
      </p:sp>
      <p:sp>
        <p:nvSpPr>
          <p:cNvPr id="2" name="Rectangle 1"/>
          <p:cNvSpPr/>
          <p:nvPr/>
        </p:nvSpPr>
        <p:spPr>
          <a:xfrm>
            <a:off x="977290" y="1683057"/>
            <a:ext cx="7708661" cy="2800766"/>
          </a:xfrm>
          <a:prstGeom prst="rect">
            <a:avLst/>
          </a:prstGeom>
        </p:spPr>
        <p:txBody>
          <a:bodyPr wrap="square">
            <a:spAutoFit/>
          </a:bodyPr>
          <a:lstStyle/>
          <a:p>
            <a:r>
              <a:rPr lang="sv-SE" sz="1600" dirty="0" smtClean="0">
                <a:solidFill>
                  <a:srgbClr val="D9D9D9"/>
                </a:solidFill>
              </a:rPr>
              <a:t>OSGI-INF/</a:t>
            </a:r>
            <a:r>
              <a:rPr lang="sv-SE" sz="1600" dirty="0" err="1" smtClean="0">
                <a:solidFill>
                  <a:srgbClr val="D9D9D9"/>
                </a:solidFill>
              </a:rPr>
              <a:t>permissions.perm</a:t>
            </a:r>
            <a:endParaRPr lang="sv-SE" sz="1600" dirty="0" smtClean="0">
              <a:solidFill>
                <a:srgbClr val="D9D9D9"/>
              </a:solidFill>
            </a:endParaRPr>
          </a:p>
          <a:p>
            <a:endParaRPr lang="sv-SE" sz="1600" dirty="0" smtClean="0">
              <a:solidFill>
                <a:srgbClr val="D9D9D9"/>
              </a:solidFill>
            </a:endParaRPr>
          </a:p>
          <a:p>
            <a:r>
              <a:rPr lang="sv-SE" sz="1600" dirty="0" smtClean="0">
                <a:solidFill>
                  <a:srgbClr val="D9D9D9"/>
                </a:solidFill>
              </a:rPr>
              <a:t>( ..</a:t>
            </a:r>
            <a:r>
              <a:rPr lang="sv-SE" sz="1600" dirty="0" err="1" smtClean="0">
                <a:solidFill>
                  <a:srgbClr val="D9D9D9"/>
                </a:solidFill>
              </a:rPr>
              <a:t>ServicePermission</a:t>
            </a:r>
            <a:r>
              <a:rPr lang="sv-SE" sz="1600" dirty="0" smtClean="0">
                <a:solidFill>
                  <a:srgbClr val="D9D9D9"/>
                </a:solidFill>
              </a:rPr>
              <a:t> "..</a:t>
            </a:r>
            <a:r>
              <a:rPr lang="sv-SE" sz="1600" dirty="0" err="1" smtClean="0">
                <a:solidFill>
                  <a:srgbClr val="D9D9D9"/>
                </a:solidFill>
              </a:rPr>
              <a:t>log.LogService</a:t>
            </a:r>
            <a:r>
              <a:rPr lang="sv-SE" sz="1600" dirty="0" smtClean="0">
                <a:solidFill>
                  <a:srgbClr val="D9D9D9"/>
                </a:solidFill>
              </a:rPr>
              <a:t>" "GET" )</a:t>
            </a:r>
          </a:p>
          <a:p>
            <a:r>
              <a:rPr lang="sv-SE" sz="1600" dirty="0" smtClean="0">
                <a:solidFill>
                  <a:srgbClr val="D9D9D9"/>
                </a:solidFill>
              </a:rPr>
              <a:t>( ..</a:t>
            </a:r>
            <a:r>
              <a:rPr lang="sv-SE" sz="1600" dirty="0" err="1" smtClean="0">
                <a:solidFill>
                  <a:srgbClr val="D9D9D9"/>
                </a:solidFill>
              </a:rPr>
              <a:t>PackagePermission</a:t>
            </a:r>
            <a:r>
              <a:rPr lang="sv-SE" sz="1600" dirty="0" smtClean="0">
                <a:solidFill>
                  <a:srgbClr val="D9D9D9"/>
                </a:solidFill>
              </a:rPr>
              <a:t> "..log" "IMPORT" )</a:t>
            </a:r>
          </a:p>
          <a:p>
            <a:r>
              <a:rPr lang="sv-SE" sz="1600" dirty="0" smtClean="0">
                <a:solidFill>
                  <a:srgbClr val="D9D9D9"/>
                </a:solidFill>
              </a:rPr>
              <a:t>( ..</a:t>
            </a:r>
            <a:r>
              <a:rPr lang="sv-SE" sz="1600" dirty="0" err="1" smtClean="0">
                <a:solidFill>
                  <a:srgbClr val="D9D9D9"/>
                </a:solidFill>
              </a:rPr>
              <a:t>ServicePermission</a:t>
            </a:r>
            <a:r>
              <a:rPr lang="sv-SE" sz="1600" dirty="0" smtClean="0">
                <a:solidFill>
                  <a:srgbClr val="D9D9D9"/>
                </a:solidFill>
              </a:rPr>
              <a:t> "..</a:t>
            </a:r>
            <a:r>
              <a:rPr lang="sv-SE" sz="1600" dirty="0" err="1" smtClean="0">
                <a:solidFill>
                  <a:srgbClr val="D9D9D9"/>
                </a:solidFill>
              </a:rPr>
              <a:t>cm.ManagedService</a:t>
            </a:r>
            <a:r>
              <a:rPr lang="sv-SE" sz="1600" dirty="0" smtClean="0">
                <a:solidFill>
                  <a:srgbClr val="D9D9D9"/>
                </a:solidFill>
              </a:rPr>
              <a:t>" "REGISTER" )</a:t>
            </a:r>
          </a:p>
          <a:p>
            <a:r>
              <a:rPr lang="sv-SE" sz="1600" dirty="0" smtClean="0">
                <a:solidFill>
                  <a:srgbClr val="D9D9D9"/>
                </a:solidFill>
              </a:rPr>
              <a:t>( ..</a:t>
            </a:r>
            <a:r>
              <a:rPr lang="sv-SE" sz="1600" dirty="0" err="1" smtClean="0">
                <a:solidFill>
                  <a:srgbClr val="D9D9D9"/>
                </a:solidFill>
              </a:rPr>
              <a:t>PackagePermission</a:t>
            </a:r>
            <a:r>
              <a:rPr lang="sv-SE" sz="1600" dirty="0" smtClean="0">
                <a:solidFill>
                  <a:srgbClr val="D9D9D9"/>
                </a:solidFill>
              </a:rPr>
              <a:t> "..cm" "IMPORT" )</a:t>
            </a:r>
          </a:p>
          <a:p>
            <a:r>
              <a:rPr lang="sv-SE" sz="1600" dirty="0" smtClean="0">
                <a:solidFill>
                  <a:srgbClr val="D9D9D9"/>
                </a:solidFill>
              </a:rPr>
              <a:t>( ..</a:t>
            </a:r>
            <a:r>
              <a:rPr lang="sv-SE" sz="1600" dirty="0" err="1" smtClean="0">
                <a:solidFill>
                  <a:srgbClr val="D9D9D9"/>
                </a:solidFill>
              </a:rPr>
              <a:t>ServicePermission</a:t>
            </a:r>
            <a:r>
              <a:rPr lang="sv-SE" sz="1600" dirty="0" smtClean="0">
                <a:solidFill>
                  <a:srgbClr val="D9D9D9"/>
                </a:solidFill>
              </a:rPr>
              <a:t> "..</a:t>
            </a:r>
            <a:r>
              <a:rPr lang="sv-SE" sz="1600" dirty="0" err="1" smtClean="0">
                <a:solidFill>
                  <a:srgbClr val="D9D9D9"/>
                </a:solidFill>
              </a:rPr>
              <a:t>useradmin.UserAdmin</a:t>
            </a:r>
            <a:r>
              <a:rPr lang="sv-SE" sz="1600" dirty="0" smtClean="0">
                <a:solidFill>
                  <a:srgbClr val="D9D9D9"/>
                </a:solidFill>
              </a:rPr>
              <a:t>" "GET" )</a:t>
            </a:r>
          </a:p>
          <a:p>
            <a:r>
              <a:rPr lang="sv-SE" sz="1600" dirty="0" smtClean="0">
                <a:solidFill>
                  <a:srgbClr val="D9D9D9"/>
                </a:solidFill>
              </a:rPr>
              <a:t>( ..</a:t>
            </a:r>
            <a:r>
              <a:rPr lang="sv-SE" sz="1600" dirty="0" err="1" smtClean="0">
                <a:solidFill>
                  <a:srgbClr val="D9D9D9"/>
                </a:solidFill>
              </a:rPr>
              <a:t>PackagePermission</a:t>
            </a:r>
            <a:r>
              <a:rPr lang="sv-SE" sz="1600" dirty="0" smtClean="0">
                <a:solidFill>
                  <a:srgbClr val="D9D9D9"/>
                </a:solidFill>
              </a:rPr>
              <a:t> "..cm" "SET" )</a:t>
            </a:r>
          </a:p>
          <a:p>
            <a:r>
              <a:rPr lang="sv-SE" sz="1600" dirty="0" smtClean="0">
                <a:solidFill>
                  <a:srgbClr val="D9D9D9"/>
                </a:solidFill>
              </a:rPr>
              <a:t>( ..</a:t>
            </a:r>
            <a:r>
              <a:rPr lang="sv-SE" sz="1600" dirty="0" err="1" smtClean="0">
                <a:solidFill>
                  <a:srgbClr val="D9D9D9"/>
                </a:solidFill>
              </a:rPr>
              <a:t>PackagePermission</a:t>
            </a:r>
            <a:r>
              <a:rPr lang="sv-SE" sz="1600" dirty="0" smtClean="0">
                <a:solidFill>
                  <a:srgbClr val="D9D9D9"/>
                </a:solidFill>
              </a:rPr>
              <a:t> "</a:t>
            </a:r>
            <a:r>
              <a:rPr lang="sv-SE" sz="1600" dirty="0" err="1" smtClean="0">
                <a:solidFill>
                  <a:srgbClr val="D9D9D9"/>
                </a:solidFill>
              </a:rPr>
              <a:t>com.acme.chess</a:t>
            </a:r>
            <a:r>
              <a:rPr lang="sv-SE" sz="1600" dirty="0" smtClean="0">
                <a:solidFill>
                  <a:srgbClr val="D9D9D9"/>
                </a:solidFill>
              </a:rPr>
              <a:t>" "IMPORT,EXPORT" )</a:t>
            </a:r>
          </a:p>
          <a:p>
            <a:r>
              <a:rPr lang="sv-SE" sz="1600" dirty="0" smtClean="0">
                <a:solidFill>
                  <a:srgbClr val="D9D9D9"/>
                </a:solidFill>
              </a:rPr>
              <a:t>( ..</a:t>
            </a:r>
            <a:r>
              <a:rPr lang="sv-SE" sz="1600" dirty="0" err="1" smtClean="0">
                <a:solidFill>
                  <a:srgbClr val="D9D9D9"/>
                </a:solidFill>
              </a:rPr>
              <a:t>PackagePermission</a:t>
            </a:r>
            <a:r>
              <a:rPr lang="sv-SE" sz="1600" dirty="0" smtClean="0">
                <a:solidFill>
                  <a:srgbClr val="D9D9D9"/>
                </a:solidFill>
              </a:rPr>
              <a:t> "</a:t>
            </a:r>
            <a:r>
              <a:rPr lang="sv-SE" sz="1600" dirty="0" err="1" smtClean="0">
                <a:solidFill>
                  <a:srgbClr val="D9D9D9"/>
                </a:solidFill>
              </a:rPr>
              <a:t>com.acme.score</a:t>
            </a:r>
            <a:r>
              <a:rPr lang="sv-SE" sz="1600" dirty="0" smtClean="0">
                <a:solidFill>
                  <a:srgbClr val="D9D9D9"/>
                </a:solidFill>
              </a:rPr>
              <a:t>" "IMPORT" )</a:t>
            </a:r>
          </a:p>
          <a:p>
            <a:r>
              <a:rPr lang="sv-SE" sz="1600" dirty="0" smtClean="0">
                <a:solidFill>
                  <a:srgbClr val="D9D9D9"/>
                </a:solidFill>
              </a:rPr>
              <a:t>(</a:t>
            </a:r>
            <a:r>
              <a:rPr lang="pl-PL" sz="1600" dirty="0">
                <a:solidFill>
                  <a:srgbClr val="D9D9D9"/>
                </a:solidFill>
              </a:rPr>
              <a:t> </a:t>
            </a:r>
            <a:r>
              <a:rPr lang="pl-PL" sz="1600" dirty="0" err="1" smtClean="0">
                <a:solidFill>
                  <a:srgbClr val="D9D9D9"/>
                </a:solidFill>
              </a:rPr>
              <a:t>java.io.FilePermission</a:t>
            </a:r>
            <a:r>
              <a:rPr lang="pl-PL" sz="1600" dirty="0" smtClean="0">
                <a:solidFill>
                  <a:srgbClr val="D9D9D9"/>
                </a:solidFill>
              </a:rPr>
              <a:t> “/</a:t>
            </a:r>
            <a:r>
              <a:rPr lang="pl-PL" sz="1600" dirty="0" err="1" smtClean="0">
                <a:solidFill>
                  <a:srgbClr val="D9D9D9"/>
                </a:solidFill>
              </a:rPr>
              <a:t>Users</a:t>
            </a:r>
            <a:r>
              <a:rPr lang="pl-PL" sz="1600" dirty="0" smtClean="0">
                <a:solidFill>
                  <a:srgbClr val="D9D9D9"/>
                </a:solidFill>
              </a:rPr>
              <a:t>/*” “</a:t>
            </a:r>
            <a:r>
              <a:rPr lang="pl-PL" sz="1600" dirty="0" err="1" smtClean="0">
                <a:solidFill>
                  <a:srgbClr val="D9D9D9"/>
                </a:solidFill>
              </a:rPr>
              <a:t>read</a:t>
            </a:r>
            <a:r>
              <a:rPr lang="pl-PL" sz="1600" dirty="0" smtClean="0">
                <a:solidFill>
                  <a:srgbClr val="D9D9D9"/>
                </a:solidFill>
              </a:rPr>
              <a:t>”)</a:t>
            </a:r>
            <a:endParaRPr lang="en-US" sz="1600" dirty="0">
              <a:solidFill>
                <a:srgbClr val="D9D9D9"/>
              </a:solidFill>
            </a:endParaRPr>
          </a:p>
        </p:txBody>
      </p:sp>
    </p:spTree>
    <p:extLst>
      <p:ext uri="{BB962C8B-B14F-4D97-AF65-F5344CB8AC3E}">
        <p14:creationId xmlns:p14="http://schemas.microsoft.com/office/powerpoint/2010/main" val="151840869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Final Thoughts</a:t>
            </a:r>
            <a:endParaRPr lang="en-US" sz="3200" dirty="0">
              <a:effectLst/>
              <a:latin typeface="+mj-lt"/>
            </a:endParaRPr>
          </a:p>
        </p:txBody>
      </p:sp>
      <p:sp>
        <p:nvSpPr>
          <p:cNvPr id="2" name="Rectangle 1"/>
          <p:cNvSpPr/>
          <p:nvPr/>
        </p:nvSpPr>
        <p:spPr>
          <a:xfrm>
            <a:off x="977290" y="1683057"/>
            <a:ext cx="7708661" cy="1569660"/>
          </a:xfrm>
          <a:prstGeom prst="rect">
            <a:avLst/>
          </a:prstGeom>
        </p:spPr>
        <p:txBody>
          <a:bodyPr wrap="square">
            <a:spAutoFit/>
          </a:bodyPr>
          <a:lstStyle/>
          <a:p>
            <a:r>
              <a:rPr lang="en-US" sz="2400" dirty="0" smtClean="0">
                <a:solidFill>
                  <a:srgbClr val="FFFF00"/>
                </a:solidFill>
              </a:rPr>
              <a:t>This looks great for reducing the risks from exploits in bundles, but clearly doesn’t help much with 3rd party bundles, which is where the Conditional Permission Service should come into its own. </a:t>
            </a:r>
            <a:endParaRPr lang="en-US" sz="2400" dirty="0">
              <a:solidFill>
                <a:srgbClr val="FFFF00"/>
              </a:solidFill>
            </a:endParaRPr>
          </a:p>
        </p:txBody>
      </p:sp>
    </p:spTree>
    <p:extLst>
      <p:ext uri="{BB962C8B-B14F-4D97-AF65-F5344CB8AC3E}">
        <p14:creationId xmlns:p14="http://schemas.microsoft.com/office/powerpoint/2010/main" val="428192248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Links</a:t>
            </a:r>
            <a:endParaRPr lang="en-US" sz="3200" dirty="0">
              <a:effectLst/>
              <a:latin typeface="+mj-lt"/>
            </a:endParaRPr>
          </a:p>
        </p:txBody>
      </p:sp>
      <p:sp>
        <p:nvSpPr>
          <p:cNvPr id="2" name="Rectangle 1"/>
          <p:cNvSpPr/>
          <p:nvPr/>
        </p:nvSpPr>
        <p:spPr>
          <a:xfrm>
            <a:off x="977290" y="1683057"/>
            <a:ext cx="7708661" cy="3754874"/>
          </a:xfrm>
          <a:prstGeom prst="rect">
            <a:avLst/>
          </a:prstGeom>
        </p:spPr>
        <p:txBody>
          <a:bodyPr wrap="square">
            <a:spAutoFit/>
          </a:bodyPr>
          <a:lstStyle/>
          <a:p>
            <a:pPr marL="342900" indent="-342900">
              <a:buFontTx/>
              <a:buChar char="-"/>
            </a:pPr>
            <a:r>
              <a:rPr lang="en-US" sz="1400" dirty="0" smtClean="0">
                <a:solidFill>
                  <a:srgbClr val="FFFF00"/>
                </a:solidFill>
                <a:hlinkClick r:id="rId2"/>
              </a:rPr>
              <a:t>http://securesoftwaredev.com/2012/11/19/permissions-in-osgi/</a:t>
            </a:r>
            <a:endParaRPr lang="en-US" sz="1400" dirty="0" smtClean="0">
              <a:solidFill>
                <a:srgbClr val="FFFF00"/>
              </a:solidFill>
            </a:endParaRPr>
          </a:p>
          <a:p>
            <a:pPr marL="342900" indent="-342900">
              <a:buFontTx/>
              <a:buChar char="-"/>
            </a:pPr>
            <a:r>
              <a:rPr lang="en-US" sz="1400" dirty="0" smtClean="0">
                <a:solidFill>
                  <a:srgbClr val="FFFF00"/>
                </a:solidFill>
                <a:hlinkClick r:id="rId3"/>
              </a:rPr>
              <a:t>http://log.illsley.org/2010/11/29/osgi-java-security-manager-and-keeping-things-simple/</a:t>
            </a:r>
            <a:endParaRPr lang="en-US" sz="1400" dirty="0" smtClean="0">
              <a:solidFill>
                <a:srgbClr val="FFFF00"/>
              </a:solidFill>
            </a:endParaRPr>
          </a:p>
          <a:p>
            <a:pPr marL="342900" indent="-342900">
              <a:buFontTx/>
              <a:buChar char="-"/>
            </a:pPr>
            <a:r>
              <a:rPr lang="pl-PL" sz="1400" dirty="0" smtClean="0">
                <a:solidFill>
                  <a:srgbClr val="FFFF00"/>
                </a:solidFill>
                <a:hlinkClick r:id="rId4"/>
              </a:rPr>
              <a:t>http://www.osgi.org/javadoc/r4v43/core/org/osgi/service/condpermadmin/package-summary.html</a:t>
            </a:r>
            <a:endParaRPr lang="pl-PL" sz="1400" dirty="0">
              <a:solidFill>
                <a:srgbClr val="FFFF00"/>
              </a:solidFill>
            </a:endParaRPr>
          </a:p>
          <a:p>
            <a:pPr marL="342900" indent="-342900">
              <a:buFontTx/>
              <a:buChar char="-"/>
            </a:pPr>
            <a:r>
              <a:rPr lang="fr-FR" sz="1400" dirty="0" smtClean="0">
                <a:solidFill>
                  <a:srgbClr val="FFFF00"/>
                </a:solidFill>
                <a:hlinkClick r:id="rId5"/>
              </a:rPr>
              <a:t>https://github.com/ouertani/sosgi/blob</a:t>
            </a:r>
          </a:p>
          <a:p>
            <a:pPr marL="342900" indent="-342900">
              <a:buFontTx/>
              <a:buChar char="-"/>
            </a:pPr>
            <a:r>
              <a:rPr lang="pl-PL" sz="1400" dirty="0" smtClean="0">
                <a:solidFill>
                  <a:srgbClr val="FFFF00"/>
                </a:solidFill>
                <a:hlinkClick r:id="rId5"/>
              </a:rPr>
              <a:t>http://java.dzone.com/articles/osgi-security-fly</a:t>
            </a:r>
          </a:p>
          <a:p>
            <a:pPr marL="342900" indent="-342900">
              <a:buFontTx/>
              <a:buChar char="-"/>
            </a:pPr>
            <a:r>
              <a:rPr lang="fr-FR" sz="1400" dirty="0" smtClean="0">
                <a:solidFill>
                  <a:srgbClr val="FFFF00"/>
                </a:solidFill>
                <a:hlinkClick r:id="rId5"/>
              </a:rPr>
              <a:t>/f6a6b14a90e44b81febab3aa5d700688dd142fae/src/main/scala/impl/SecurityManager.scala</a:t>
            </a:r>
            <a:endParaRPr lang="fr-FR" sz="1400" dirty="0" smtClean="0">
              <a:solidFill>
                <a:srgbClr val="FFFF00"/>
              </a:solidFill>
            </a:endParaRPr>
          </a:p>
          <a:p>
            <a:pPr marL="342900" indent="-342900">
              <a:buFontTx/>
              <a:buChar char="-"/>
            </a:pPr>
            <a:r>
              <a:rPr lang="en-US" sz="1400" dirty="0" smtClean="0">
                <a:solidFill>
                  <a:srgbClr val="FFFF00"/>
                </a:solidFill>
                <a:hlinkClick r:id="rId6"/>
              </a:rPr>
              <a:t>http://felix.apache.org/site/apache-felix-framework-security.html</a:t>
            </a:r>
            <a:endParaRPr lang="en-US" sz="1400" dirty="0" smtClean="0">
              <a:solidFill>
                <a:srgbClr val="FFFF00"/>
              </a:solidFill>
            </a:endParaRPr>
          </a:p>
          <a:p>
            <a:pPr marL="342900" indent="-342900">
              <a:buFontTx/>
              <a:buChar char="-"/>
            </a:pPr>
            <a:r>
              <a:rPr lang="en-US" sz="1400" dirty="0" smtClean="0">
                <a:solidFill>
                  <a:srgbClr val="FFFF00"/>
                </a:solidFill>
                <a:hlinkClick r:id="rId7"/>
              </a:rPr>
              <a:t>http://felix.apache.org/site/presentations.data/Building%20Secure%20OSGi%20Applications.pdf</a:t>
            </a:r>
            <a:endParaRPr lang="en-US" sz="1400" dirty="0" smtClean="0">
              <a:solidFill>
                <a:srgbClr val="FFFF00"/>
              </a:solidFill>
            </a:endParaRPr>
          </a:p>
          <a:p>
            <a:pPr marL="342900" indent="-342900">
              <a:buFontTx/>
              <a:buChar char="-"/>
            </a:pPr>
            <a:r>
              <a:rPr lang="en-US" sz="1400" dirty="0" smtClean="0">
                <a:solidFill>
                  <a:srgbClr val="FFFF00"/>
                </a:solidFill>
                <a:hlinkClick r:id="rId8"/>
              </a:rPr>
              <a:t>http://jazoon.com/history/Portals/0/Content/slides/tu_a7_1400-1450_smith.pdf</a:t>
            </a:r>
            <a:endParaRPr lang="en-US" sz="1400" dirty="0" smtClean="0">
              <a:solidFill>
                <a:srgbClr val="FFFF00"/>
              </a:solidFill>
            </a:endParaRPr>
          </a:p>
          <a:p>
            <a:pPr marL="342900" indent="-342900">
              <a:buFontTx/>
              <a:buChar char="-"/>
            </a:pPr>
            <a:endParaRPr lang="fr-FR" sz="1400" dirty="0" smtClean="0">
              <a:solidFill>
                <a:srgbClr val="FFFF00"/>
              </a:solidFill>
            </a:endParaRPr>
          </a:p>
          <a:p>
            <a:pPr marL="342900" indent="-342900">
              <a:buFontTx/>
              <a:buChar char="-"/>
            </a:pPr>
            <a:endParaRPr lang="pl-PL" sz="1400" dirty="0" smtClean="0">
              <a:solidFill>
                <a:srgbClr val="FFFF00"/>
              </a:solidFill>
            </a:endParaRPr>
          </a:p>
          <a:p>
            <a:pPr marL="342900" indent="-342900">
              <a:buFontTx/>
              <a:buChar char="-"/>
            </a:pPr>
            <a:endParaRPr lang="en-US" sz="1400" dirty="0" smtClean="0">
              <a:solidFill>
                <a:srgbClr val="FFFF00"/>
              </a:solidFill>
            </a:endParaRPr>
          </a:p>
          <a:p>
            <a:pPr marL="342900" indent="-342900">
              <a:buFontTx/>
              <a:buChar char="-"/>
            </a:pPr>
            <a:endParaRPr lang="en-US" sz="1400" dirty="0" smtClean="0">
              <a:solidFill>
                <a:srgbClr val="FFFF00"/>
              </a:solidFill>
            </a:endParaRPr>
          </a:p>
          <a:p>
            <a:pPr marL="342900" indent="-342900">
              <a:buFontTx/>
              <a:buChar char="-"/>
            </a:pPr>
            <a:endParaRPr lang="en-US" sz="1400" dirty="0">
              <a:solidFill>
                <a:srgbClr val="FFFF00"/>
              </a:solidFill>
            </a:endParaRPr>
          </a:p>
        </p:txBody>
      </p:sp>
    </p:spTree>
    <p:extLst>
      <p:ext uri="{BB962C8B-B14F-4D97-AF65-F5344CB8AC3E}">
        <p14:creationId xmlns:p14="http://schemas.microsoft.com/office/powerpoint/2010/main" val="319810600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Links</a:t>
            </a:r>
            <a:endParaRPr lang="en-US" sz="3200" dirty="0">
              <a:effectLst/>
              <a:latin typeface="+mj-lt"/>
            </a:endParaRPr>
          </a:p>
        </p:txBody>
      </p:sp>
      <p:sp>
        <p:nvSpPr>
          <p:cNvPr id="2" name="Rectangle 1"/>
          <p:cNvSpPr/>
          <p:nvPr/>
        </p:nvSpPr>
        <p:spPr>
          <a:xfrm>
            <a:off x="977290" y="1683057"/>
            <a:ext cx="7708661" cy="1200329"/>
          </a:xfrm>
          <a:prstGeom prst="rect">
            <a:avLst/>
          </a:prstGeom>
        </p:spPr>
        <p:txBody>
          <a:bodyPr wrap="square">
            <a:spAutoFit/>
          </a:bodyPr>
          <a:lstStyle/>
          <a:p>
            <a:r>
              <a:rPr lang="hu-HU" sz="3600" dirty="0" smtClean="0">
                <a:solidFill>
                  <a:srgbClr val="FFFF00"/>
                </a:solidFill>
                <a:hlinkClick r:id="rId2"/>
              </a:rPr>
              <a:t>https://github.com/robertcsakany/welcometoosgi</a:t>
            </a:r>
            <a:endParaRPr lang="hu-HU" sz="3600" dirty="0" smtClean="0">
              <a:solidFill>
                <a:srgbClr val="FFFF00"/>
              </a:solidFill>
            </a:endParaRPr>
          </a:p>
        </p:txBody>
      </p:sp>
    </p:spTree>
    <p:extLst>
      <p:ext uri="{BB962C8B-B14F-4D97-AF65-F5344CB8AC3E}">
        <p14:creationId xmlns:p14="http://schemas.microsoft.com/office/powerpoint/2010/main" val="183838121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latin typeface="+mj-lt"/>
              </a:rPr>
              <a:t>What Security Defined in the </a:t>
            </a:r>
            <a:r>
              <a:rPr lang="en-US" sz="3200" dirty="0" err="1" smtClean="0">
                <a:latin typeface="+mj-lt"/>
              </a:rPr>
              <a:t>OSGi</a:t>
            </a:r>
            <a:r>
              <a:rPr lang="en-US" sz="3200" dirty="0" smtClean="0">
                <a:latin typeface="+mj-lt"/>
              </a:rPr>
              <a:t> Spec?</a:t>
            </a:r>
            <a:endParaRPr lang="en-US" sz="3200" dirty="0">
              <a:effectLst/>
              <a:latin typeface="+mj-lt"/>
            </a:endParaRPr>
          </a:p>
        </p:txBody>
      </p:sp>
      <p:sp>
        <p:nvSpPr>
          <p:cNvPr id="2" name="Rectangle 1"/>
          <p:cNvSpPr/>
          <p:nvPr/>
        </p:nvSpPr>
        <p:spPr>
          <a:xfrm>
            <a:off x="891861" y="1892577"/>
            <a:ext cx="6693200" cy="3416320"/>
          </a:xfrm>
          <a:prstGeom prst="rect">
            <a:avLst/>
          </a:prstGeom>
        </p:spPr>
        <p:txBody>
          <a:bodyPr wrap="square">
            <a:spAutoFit/>
          </a:bodyPr>
          <a:lstStyle/>
          <a:p>
            <a:pPr marL="285750" lvl="1" indent="-285750">
              <a:buFontTx/>
              <a:buChar char="-"/>
            </a:pPr>
            <a:r>
              <a:rPr lang="en-US" sz="2400" dirty="0" smtClean="0">
                <a:solidFill>
                  <a:srgbClr val="FFFF00"/>
                </a:solidFill>
              </a:rPr>
              <a:t>Makes use of Protection Domain</a:t>
            </a:r>
          </a:p>
          <a:p>
            <a:pPr marL="285750" lvl="1" indent="-285750">
              <a:buFontTx/>
              <a:buChar char="-"/>
            </a:pPr>
            <a:r>
              <a:rPr lang="en-US" sz="2400" dirty="0" smtClean="0">
                <a:solidFill>
                  <a:srgbClr val="FFFF00"/>
                </a:solidFill>
              </a:rPr>
              <a:t>The stack walk based Permission Check</a:t>
            </a:r>
          </a:p>
          <a:p>
            <a:pPr marL="285750" lvl="1" indent="-285750">
              <a:buFontTx/>
              <a:buChar char="-"/>
            </a:pPr>
            <a:r>
              <a:rPr lang="en-US" sz="2400" dirty="0" smtClean="0">
                <a:solidFill>
                  <a:srgbClr val="FFFF00"/>
                </a:solidFill>
              </a:rPr>
              <a:t>Signed bundles</a:t>
            </a:r>
          </a:p>
          <a:p>
            <a:pPr marL="285750" lvl="1" indent="-285750">
              <a:buFontTx/>
              <a:buChar char="-"/>
            </a:pPr>
            <a:r>
              <a:rPr lang="en-US" sz="2400" dirty="0" smtClean="0">
                <a:solidFill>
                  <a:srgbClr val="FFFF00"/>
                </a:solidFill>
              </a:rPr>
              <a:t>User based security is supported by the </a:t>
            </a:r>
            <a:r>
              <a:rPr lang="en-US" sz="2400" dirty="0" err="1" smtClean="0">
                <a:solidFill>
                  <a:srgbClr val="FFFF00"/>
                </a:solidFill>
              </a:rPr>
              <a:t>UserAdmin</a:t>
            </a:r>
            <a:r>
              <a:rPr lang="en-US" sz="2400" dirty="0" smtClean="0">
                <a:solidFill>
                  <a:srgbClr val="FFFF00"/>
                </a:solidFill>
              </a:rPr>
              <a:t> service but not integrated in the standard permission check as with JAAS</a:t>
            </a:r>
          </a:p>
          <a:p>
            <a:pPr marL="285750" lvl="1" indent="-285750">
              <a:buFontTx/>
              <a:buChar char="-"/>
            </a:pPr>
            <a:r>
              <a:rPr lang="en-US" sz="2400" dirty="0" smtClean="0">
                <a:solidFill>
                  <a:srgbClr val="FFFF00"/>
                </a:solidFill>
              </a:rPr>
              <a:t>Additionally, </a:t>
            </a:r>
            <a:r>
              <a:rPr lang="en-US" sz="2400" dirty="0" err="1" smtClean="0">
                <a:solidFill>
                  <a:srgbClr val="FFFF00"/>
                </a:solidFill>
              </a:rPr>
              <a:t>PermissionAdmin</a:t>
            </a:r>
            <a:r>
              <a:rPr lang="en-US" sz="2400" dirty="0" smtClean="0">
                <a:solidFill>
                  <a:srgbClr val="FFFF00"/>
                </a:solidFill>
              </a:rPr>
              <a:t> and </a:t>
            </a:r>
            <a:r>
              <a:rPr lang="en-US" sz="2400" dirty="0" err="1" smtClean="0">
                <a:solidFill>
                  <a:srgbClr val="FFFF00"/>
                </a:solidFill>
              </a:rPr>
              <a:t>ConditionalPermissionAdmin</a:t>
            </a:r>
            <a:r>
              <a:rPr lang="en-US" sz="2400" dirty="0" smtClean="0">
                <a:solidFill>
                  <a:srgbClr val="FFFF00"/>
                </a:solidFill>
              </a:rPr>
              <a:t> provide sophisticated management infrastructure</a:t>
            </a:r>
          </a:p>
        </p:txBody>
      </p:sp>
    </p:spTree>
    <p:extLst>
      <p:ext uri="{BB962C8B-B14F-4D97-AF65-F5344CB8AC3E}">
        <p14:creationId xmlns:p14="http://schemas.microsoft.com/office/powerpoint/2010/main" val="5490769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66" name="CustomShape 1"/>
          <p:cNvSpPr/>
          <p:nvPr/>
        </p:nvSpPr>
        <p:spPr>
          <a:xfrm>
            <a:off x="4084200" y="5958720"/>
            <a:ext cx="5844960" cy="897120"/>
          </a:xfrm>
          <a:prstGeom prst="rect">
            <a:avLst/>
          </a:prstGeom>
          <a:noFill/>
          <a:ln>
            <a:noFill/>
          </a:ln>
        </p:spPr>
        <p:txBody>
          <a:bodyPr lIns="90000" tIns="45000" rIns="90000" bIns="45000" anchor="ctr"/>
          <a:lstStyle/>
          <a:p>
            <a:pPr algn="ctr">
              <a:lnSpc>
                <a:spcPct val="100000"/>
              </a:lnSpc>
            </a:pPr>
            <a:r>
              <a:rPr lang="en-US" sz="2000">
                <a:solidFill>
                  <a:srgbClr val="FFFFFF"/>
                </a:solidFill>
                <a:latin typeface="Gotham Light"/>
                <a:ea typeface="DejaVu Sans"/>
              </a:rPr>
              <a:t>KÖSZÖNÖM A FIGYELMET!</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latin typeface="+mj-lt"/>
              </a:rPr>
              <a:t>What Security is </a:t>
            </a:r>
            <a:r>
              <a:rPr lang="en-US" sz="3200" b="1" dirty="0" smtClean="0">
                <a:latin typeface="+mj-lt"/>
              </a:rPr>
              <a:t>Not</a:t>
            </a:r>
            <a:r>
              <a:rPr lang="en-US" sz="3200" dirty="0" smtClean="0">
                <a:latin typeface="+mj-lt"/>
              </a:rPr>
              <a:t> Defined in the </a:t>
            </a:r>
            <a:r>
              <a:rPr lang="en-US" sz="3200" dirty="0" err="1" smtClean="0">
                <a:latin typeface="+mj-lt"/>
              </a:rPr>
              <a:t>OSGi</a:t>
            </a:r>
            <a:r>
              <a:rPr lang="en-US" sz="3200" dirty="0" smtClean="0">
                <a:latin typeface="+mj-lt"/>
              </a:rPr>
              <a:t> Spec?</a:t>
            </a:r>
            <a:endParaRPr lang="en-US" sz="3200" dirty="0">
              <a:effectLst/>
              <a:latin typeface="+mj-lt"/>
            </a:endParaRPr>
          </a:p>
        </p:txBody>
      </p:sp>
      <p:sp>
        <p:nvSpPr>
          <p:cNvPr id="2" name="Rectangle 1"/>
          <p:cNvSpPr/>
          <p:nvPr/>
        </p:nvSpPr>
        <p:spPr>
          <a:xfrm>
            <a:off x="891861" y="1892577"/>
            <a:ext cx="6693200" cy="4893647"/>
          </a:xfrm>
          <a:prstGeom prst="rect">
            <a:avLst/>
          </a:prstGeom>
        </p:spPr>
        <p:txBody>
          <a:bodyPr wrap="square">
            <a:spAutoFit/>
          </a:bodyPr>
          <a:lstStyle/>
          <a:p>
            <a:pPr marL="285750" lvl="1" indent="-285750">
              <a:buFontTx/>
              <a:buChar char="-"/>
            </a:pPr>
            <a:r>
              <a:rPr lang="en-US" sz="2400" dirty="0" smtClean="0">
                <a:solidFill>
                  <a:srgbClr val="FFFF00"/>
                </a:solidFill>
              </a:rPr>
              <a:t>Truly cross-cutting security apart from Java 2 Security</a:t>
            </a:r>
          </a:p>
          <a:p>
            <a:pPr marL="285750" lvl="1" indent="-285750">
              <a:buFontTx/>
              <a:buChar char="-"/>
            </a:pPr>
            <a:r>
              <a:rPr lang="en-US" sz="2400" dirty="0" smtClean="0">
                <a:solidFill>
                  <a:srgbClr val="FFFF00"/>
                </a:solidFill>
              </a:rPr>
              <a:t>Java Authentication and Authorization Service (JAAS) integration</a:t>
            </a:r>
          </a:p>
          <a:p>
            <a:pPr marL="285750" lvl="1" indent="-285750">
              <a:buFontTx/>
              <a:buChar char="-"/>
            </a:pPr>
            <a:r>
              <a:rPr lang="en-US" sz="2400" dirty="0" smtClean="0">
                <a:solidFill>
                  <a:srgbClr val="FFFF00"/>
                </a:solidFill>
              </a:rPr>
              <a:t>Securing the container from bad people</a:t>
            </a:r>
          </a:p>
          <a:p>
            <a:pPr marL="285750" lvl="1" indent="-285750">
              <a:buFontTx/>
              <a:buChar char="-"/>
            </a:pPr>
            <a:r>
              <a:rPr lang="en-US" sz="2400" dirty="0" smtClean="0">
                <a:solidFill>
                  <a:srgbClr val="FFFF00"/>
                </a:solidFill>
              </a:rPr>
              <a:t>An easy way to apply user-based, declarative access protections</a:t>
            </a:r>
          </a:p>
          <a:p>
            <a:pPr marL="285750" lvl="1" indent="-285750">
              <a:buFontTx/>
              <a:buChar char="-"/>
            </a:pPr>
            <a:r>
              <a:rPr lang="en-US" sz="2400" dirty="0" smtClean="0">
                <a:solidFill>
                  <a:srgbClr val="FFFF00"/>
                </a:solidFill>
              </a:rPr>
              <a:t>No @annotations</a:t>
            </a:r>
          </a:p>
          <a:p>
            <a:pPr marL="285750" lvl="1" indent="-285750">
              <a:buFontTx/>
              <a:buChar char="-"/>
            </a:pPr>
            <a:r>
              <a:rPr lang="en-US" sz="2400" dirty="0" smtClean="0">
                <a:solidFill>
                  <a:srgbClr val="FFFF00"/>
                </a:solidFill>
              </a:rPr>
              <a:t>Only programmatic security (With </a:t>
            </a:r>
            <a:r>
              <a:rPr lang="en-US" sz="2400" dirty="0" err="1" smtClean="0">
                <a:solidFill>
                  <a:srgbClr val="FFFF00"/>
                </a:solidFill>
              </a:rPr>
              <a:t>BundleListener</a:t>
            </a:r>
            <a:r>
              <a:rPr lang="en-US" sz="2400" dirty="0" smtClean="0">
                <a:solidFill>
                  <a:srgbClr val="FFFF00"/>
                </a:solidFill>
              </a:rPr>
              <a:t>, </a:t>
            </a:r>
            <a:r>
              <a:rPr lang="en-US" sz="2400" dirty="0" err="1" smtClean="0">
                <a:solidFill>
                  <a:srgbClr val="FFFF00"/>
                </a:solidFill>
              </a:rPr>
              <a:t>Waewing</a:t>
            </a:r>
            <a:r>
              <a:rPr lang="en-US" sz="2400" dirty="0" smtClean="0">
                <a:solidFill>
                  <a:srgbClr val="FFFF00"/>
                </a:solidFill>
              </a:rPr>
              <a:t> we can provide info)</a:t>
            </a:r>
          </a:p>
          <a:p>
            <a:pPr marL="285750" lvl="1" indent="-285750">
              <a:buFontTx/>
              <a:buChar char="-"/>
            </a:pPr>
            <a:r>
              <a:rPr lang="en-US" sz="2400" dirty="0" smtClean="0">
                <a:solidFill>
                  <a:srgbClr val="FFFF00"/>
                </a:solidFill>
              </a:rPr>
              <a:t>Not declarative</a:t>
            </a:r>
          </a:p>
          <a:p>
            <a:pPr marL="285750" lvl="1" indent="-285750">
              <a:buFontTx/>
              <a:buChar char="-"/>
            </a:pPr>
            <a:endParaRPr lang="en-US" sz="2400" dirty="0" smtClean="0">
              <a:solidFill>
                <a:srgbClr val="FFFF00"/>
              </a:solidFill>
            </a:endParaRPr>
          </a:p>
        </p:txBody>
      </p:sp>
    </p:spTree>
    <p:extLst>
      <p:ext uri="{BB962C8B-B14F-4D97-AF65-F5344CB8AC3E}">
        <p14:creationId xmlns:p14="http://schemas.microsoft.com/office/powerpoint/2010/main" val="187682401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latin typeface="+mj-lt"/>
              </a:rPr>
              <a:t>Sources of permissions</a:t>
            </a:r>
            <a:endParaRPr lang="en-US" sz="3200" dirty="0">
              <a:effectLst/>
              <a:latin typeface="+mj-lt"/>
            </a:endParaRPr>
          </a:p>
        </p:txBody>
      </p:sp>
      <p:sp>
        <p:nvSpPr>
          <p:cNvPr id="7" name="Rectangle 6"/>
          <p:cNvSpPr/>
          <p:nvPr/>
        </p:nvSpPr>
        <p:spPr>
          <a:xfrm>
            <a:off x="891860" y="1611421"/>
            <a:ext cx="7396631" cy="4524315"/>
          </a:xfrm>
          <a:prstGeom prst="rect">
            <a:avLst/>
          </a:prstGeom>
        </p:spPr>
        <p:txBody>
          <a:bodyPr wrap="square">
            <a:spAutoFit/>
          </a:bodyPr>
          <a:lstStyle/>
          <a:p>
            <a:pPr marL="342900" indent="-342900">
              <a:buFontTx/>
              <a:buChar char="-"/>
            </a:pPr>
            <a:r>
              <a:rPr lang="en-US" sz="2400" dirty="0" smtClean="0">
                <a:solidFill>
                  <a:srgbClr val="FFFF00"/>
                </a:solidFill>
              </a:rPr>
              <a:t>Java 2 Security Policy</a:t>
            </a:r>
          </a:p>
          <a:p>
            <a:pPr marL="342900" indent="-342900">
              <a:buFontTx/>
              <a:buChar char="-"/>
            </a:pPr>
            <a:r>
              <a:rPr lang="en-US" sz="2400" dirty="0" smtClean="0">
                <a:solidFill>
                  <a:srgbClr val="FFFF00"/>
                </a:solidFill>
              </a:rPr>
              <a:t>System permission - Dynamic (programmatic) configuration of the </a:t>
            </a:r>
            <a:r>
              <a:rPr lang="en-US" sz="2400" dirty="0" err="1" smtClean="0">
                <a:solidFill>
                  <a:srgbClr val="FFFF00"/>
                </a:solidFill>
              </a:rPr>
              <a:t>ConditionalPermissionAdmin</a:t>
            </a:r>
            <a:r>
              <a:rPr lang="en-US" sz="2400" dirty="0" smtClean="0">
                <a:solidFill>
                  <a:srgbClr val="FFFF00"/>
                </a:solidFill>
              </a:rPr>
              <a:t> and </a:t>
            </a:r>
            <a:r>
              <a:rPr lang="en-US" sz="2400" dirty="0" err="1" smtClean="0">
                <a:solidFill>
                  <a:srgbClr val="FFFF00"/>
                </a:solidFill>
              </a:rPr>
              <a:t>PermissionAdmin</a:t>
            </a:r>
            <a:endParaRPr lang="en-US" sz="2400" dirty="0" smtClean="0">
              <a:solidFill>
                <a:srgbClr val="FFFF00"/>
              </a:solidFill>
            </a:endParaRPr>
          </a:p>
          <a:p>
            <a:pPr marL="342900" indent="-342900">
              <a:buFontTx/>
              <a:buChar char="-"/>
            </a:pPr>
            <a:r>
              <a:rPr lang="en-US" sz="2400" dirty="0" smtClean="0">
                <a:solidFill>
                  <a:srgbClr val="FFFF00"/>
                </a:solidFill>
              </a:rPr>
              <a:t>Local Permissions. (Static, per bundle policy</a:t>
            </a:r>
            <a:r>
              <a:rPr lang="en-US" sz="2400" dirty="0">
                <a:solidFill>
                  <a:srgbClr val="FFFF00"/>
                </a:solidFill>
              </a:rPr>
              <a:t>) the “maximum” </a:t>
            </a:r>
            <a:r>
              <a:rPr lang="en-US" sz="2400" dirty="0" smtClean="0">
                <a:solidFill>
                  <a:srgbClr val="FFFF00"/>
                </a:solidFill>
              </a:rPr>
              <a:t>permission of bundle defined </a:t>
            </a:r>
            <a:r>
              <a:rPr lang="en-US" sz="2400" dirty="0">
                <a:solidFill>
                  <a:srgbClr val="FFFF00"/>
                </a:solidFill>
              </a:rPr>
              <a:t>on </a:t>
            </a:r>
            <a:r>
              <a:rPr lang="sv-SE" sz="2400" dirty="0">
                <a:solidFill>
                  <a:srgbClr val="D9D9D9"/>
                </a:solidFill>
              </a:rPr>
              <a:t>OSGI-INF/</a:t>
            </a:r>
            <a:r>
              <a:rPr lang="sv-SE" sz="2400" dirty="0" err="1" smtClean="0">
                <a:solidFill>
                  <a:srgbClr val="D9D9D9"/>
                </a:solidFill>
              </a:rPr>
              <a:t>permissions.perm</a:t>
            </a:r>
            <a:endParaRPr lang="en-US" sz="2400" dirty="0" smtClean="0">
              <a:solidFill>
                <a:srgbClr val="FFFF00"/>
              </a:solidFill>
            </a:endParaRPr>
          </a:p>
          <a:p>
            <a:pPr marL="342900" indent="-342900">
              <a:buFontTx/>
              <a:buChar char="-"/>
            </a:pPr>
            <a:r>
              <a:rPr lang="en-US" sz="2400" dirty="0" smtClean="0">
                <a:solidFill>
                  <a:srgbClr val="FFFF00"/>
                </a:solidFill>
              </a:rPr>
              <a:t>Implicit permission – </a:t>
            </a:r>
            <a:r>
              <a:rPr lang="en-US" sz="2400" dirty="0">
                <a:solidFill>
                  <a:srgbClr val="FFFF00"/>
                </a:solidFill>
              </a:rPr>
              <a:t>minimum permission to operate with </a:t>
            </a:r>
            <a:r>
              <a:rPr lang="en-US" sz="2400" dirty="0" err="1">
                <a:solidFill>
                  <a:srgbClr val="FFFF00"/>
                </a:solidFill>
              </a:rPr>
              <a:t>OSGi</a:t>
            </a:r>
            <a:r>
              <a:rPr lang="en-US" sz="2400" dirty="0">
                <a:solidFill>
                  <a:srgbClr val="FFFF00"/>
                </a:solidFill>
              </a:rPr>
              <a:t> framework (like being able to read the </a:t>
            </a:r>
            <a:r>
              <a:rPr lang="en-US" sz="2400" dirty="0" err="1">
                <a:solidFill>
                  <a:srgbClr val="FFFF00"/>
                </a:solidFill>
              </a:rPr>
              <a:t>org.osgi.framework</a:t>
            </a:r>
            <a:r>
              <a:rPr lang="en-US" sz="2400" dirty="0">
                <a:solidFill>
                  <a:srgbClr val="FFFF00"/>
                </a:solidFill>
              </a:rPr>
              <a:t>.* system properties)</a:t>
            </a:r>
          </a:p>
          <a:p>
            <a:pPr marL="342900" indent="-342900">
              <a:buFontTx/>
              <a:buChar char="-"/>
            </a:pPr>
            <a:endParaRPr lang="en-US" sz="2400" dirty="0" smtClean="0">
              <a:solidFill>
                <a:srgbClr val="FFFF00"/>
              </a:solidFill>
            </a:endParaRPr>
          </a:p>
          <a:p>
            <a:endParaRPr lang="en-US" sz="2400" dirty="0">
              <a:solidFill>
                <a:srgbClr val="FFFF00"/>
              </a:solidFill>
            </a:endParaRPr>
          </a:p>
        </p:txBody>
      </p:sp>
    </p:spTree>
    <p:extLst>
      <p:ext uri="{BB962C8B-B14F-4D97-AF65-F5344CB8AC3E}">
        <p14:creationId xmlns:p14="http://schemas.microsoft.com/office/powerpoint/2010/main" val="2292433271"/>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effectLst/>
                <a:latin typeface="+mj-lt"/>
              </a:rPr>
              <a:t>Effective Permissions</a:t>
            </a:r>
            <a:endParaRPr lang="en-US" sz="3200" dirty="0">
              <a:effectLst/>
              <a:latin typeface="+mj-lt"/>
            </a:endParaRPr>
          </a:p>
        </p:txBody>
      </p:sp>
      <p:sp>
        <p:nvSpPr>
          <p:cNvPr id="5" name="Rectangle 4"/>
          <p:cNvSpPr/>
          <p:nvPr/>
        </p:nvSpPr>
        <p:spPr>
          <a:xfrm>
            <a:off x="866648" y="1463040"/>
            <a:ext cx="8084915" cy="3170099"/>
          </a:xfrm>
          <a:prstGeom prst="rect">
            <a:avLst/>
          </a:prstGeom>
        </p:spPr>
        <p:txBody>
          <a:bodyPr wrap="square">
            <a:spAutoFit/>
          </a:bodyPr>
          <a:lstStyle/>
          <a:p>
            <a:r>
              <a:rPr lang="en-US" sz="2400" dirty="0" smtClean="0">
                <a:solidFill>
                  <a:srgbClr val="FFFF00"/>
                </a:solidFill>
              </a:rPr>
              <a:t>The effective permissions are the set of permissions that are checked at runtime:</a:t>
            </a:r>
          </a:p>
          <a:p>
            <a:endParaRPr lang="en-US" sz="2400" dirty="0" smtClean="0">
              <a:solidFill>
                <a:srgbClr val="FFFF00"/>
              </a:solidFill>
            </a:endParaRPr>
          </a:p>
          <a:p>
            <a:pPr algn="ctr"/>
            <a:r>
              <a:rPr lang="en-US" sz="2800" b="1" dirty="0" smtClean="0">
                <a:solidFill>
                  <a:schemeClr val="bg1"/>
                </a:solidFill>
              </a:rPr>
              <a:t>effective = (java ∩ </a:t>
            </a:r>
            <a:r>
              <a:rPr lang="en-US" sz="2800" b="1" dirty="0">
                <a:solidFill>
                  <a:schemeClr val="bg1"/>
                </a:solidFill>
              </a:rPr>
              <a:t>local </a:t>
            </a:r>
            <a:r>
              <a:rPr lang="en-US" sz="2800" b="1" dirty="0" smtClean="0">
                <a:solidFill>
                  <a:schemeClr val="bg1"/>
                </a:solidFill>
              </a:rPr>
              <a:t>∩ system) ∪ implicit</a:t>
            </a:r>
          </a:p>
          <a:p>
            <a:endParaRPr lang="en-US" sz="2800" dirty="0" smtClean="0">
              <a:solidFill>
                <a:srgbClr val="FFFF00"/>
              </a:solidFill>
            </a:endParaRPr>
          </a:p>
          <a:p>
            <a:endParaRPr lang="en-US" sz="2400" dirty="0" smtClean="0">
              <a:solidFill>
                <a:srgbClr val="FFFF00"/>
              </a:solidFill>
            </a:endParaRPr>
          </a:p>
          <a:p>
            <a:endParaRPr lang="en-US" sz="2400" dirty="0" smtClean="0">
              <a:solidFill>
                <a:srgbClr val="FFFF00"/>
              </a:solidFill>
            </a:endParaRPr>
          </a:p>
          <a:p>
            <a:endParaRPr lang="en-US" sz="2400" dirty="0" smtClean="0">
              <a:solidFill>
                <a:srgbClr val="FFFF00"/>
              </a:solidFill>
            </a:endParaRPr>
          </a:p>
        </p:txBody>
      </p:sp>
    </p:spTree>
    <p:extLst>
      <p:ext uri="{BB962C8B-B14F-4D97-AF65-F5344CB8AC3E}">
        <p14:creationId xmlns:p14="http://schemas.microsoft.com/office/powerpoint/2010/main" val="160455103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latin typeface="+mj-lt"/>
              </a:rPr>
              <a:t>Java 2 Security</a:t>
            </a:r>
            <a:endParaRPr lang="en-US" sz="3200" dirty="0">
              <a:effectLst/>
              <a:latin typeface="+mj-lt"/>
            </a:endParaRPr>
          </a:p>
        </p:txBody>
      </p:sp>
      <p:sp>
        <p:nvSpPr>
          <p:cNvPr id="2" name="Rectangle 1"/>
          <p:cNvSpPr/>
          <p:nvPr/>
        </p:nvSpPr>
        <p:spPr>
          <a:xfrm>
            <a:off x="891862" y="1892577"/>
            <a:ext cx="7338466" cy="4247317"/>
          </a:xfrm>
          <a:prstGeom prst="rect">
            <a:avLst/>
          </a:prstGeom>
        </p:spPr>
        <p:txBody>
          <a:bodyPr wrap="square">
            <a:spAutoFit/>
          </a:bodyPr>
          <a:lstStyle/>
          <a:p>
            <a:pPr marL="285750" lvl="1" indent="-285750">
              <a:buFontTx/>
              <a:buChar char="-"/>
            </a:pPr>
            <a:r>
              <a:rPr lang="en-US" sz="2400" dirty="0" smtClean="0">
                <a:solidFill>
                  <a:srgbClr val="FFFF00"/>
                </a:solidFill>
              </a:rPr>
              <a:t> Enable Security Manager</a:t>
            </a:r>
          </a:p>
          <a:p>
            <a:pPr marL="0" lvl="1"/>
            <a:r>
              <a:rPr lang="en-US" sz="2400" dirty="0" smtClean="0">
                <a:solidFill>
                  <a:srgbClr val="F2F2F2"/>
                </a:solidFill>
              </a:rPr>
              <a:t>	</a:t>
            </a:r>
            <a:r>
              <a:rPr lang="en-US" sz="1600" dirty="0" smtClean="0">
                <a:solidFill>
                  <a:srgbClr val="F2F2F2"/>
                </a:solidFill>
              </a:rPr>
              <a:t>-</a:t>
            </a:r>
            <a:r>
              <a:rPr lang="en-US" dirty="0" err="1" smtClean="0">
                <a:solidFill>
                  <a:srgbClr val="F2F2F2"/>
                </a:solidFill>
              </a:rPr>
              <a:t>Djava.security.manager</a:t>
            </a:r>
            <a:endParaRPr lang="en-US" dirty="0" smtClean="0">
              <a:solidFill>
                <a:srgbClr val="F2F2F2"/>
              </a:solidFill>
            </a:endParaRPr>
          </a:p>
          <a:p>
            <a:pPr marL="285750" lvl="1" indent="-285750">
              <a:buFontTx/>
              <a:buChar char="-"/>
            </a:pPr>
            <a:r>
              <a:rPr lang="en-US" sz="2400" dirty="0" smtClean="0">
                <a:solidFill>
                  <a:srgbClr val="FFFF00"/>
                </a:solidFill>
              </a:rPr>
              <a:t> Define security policy in policy file</a:t>
            </a:r>
          </a:p>
          <a:p>
            <a:pPr marL="0" lvl="1"/>
            <a:r>
              <a:rPr lang="en-US" sz="2400" dirty="0" smtClean="0">
                <a:solidFill>
                  <a:srgbClr val="FFFF00"/>
                </a:solidFill>
              </a:rPr>
              <a:t>	</a:t>
            </a:r>
            <a:r>
              <a:rPr lang="en-US" dirty="0" smtClean="0">
                <a:solidFill>
                  <a:schemeClr val="bg1">
                    <a:lumMod val="95000"/>
                  </a:schemeClr>
                </a:solidFill>
              </a:rPr>
              <a:t>-</a:t>
            </a:r>
            <a:r>
              <a:rPr lang="en-US" dirty="0" err="1" smtClean="0">
                <a:solidFill>
                  <a:schemeClr val="bg1">
                    <a:lumMod val="95000"/>
                  </a:schemeClr>
                </a:solidFill>
              </a:rPr>
              <a:t>Djava.security.policy</a:t>
            </a:r>
            <a:r>
              <a:rPr lang="en-US" dirty="0" smtClean="0">
                <a:solidFill>
                  <a:schemeClr val="bg1">
                    <a:lumMod val="95000"/>
                  </a:schemeClr>
                </a:solidFill>
              </a:rPr>
              <a:t>=&lt;file&gt;</a:t>
            </a:r>
          </a:p>
          <a:p>
            <a:pPr marL="285750" lvl="1" indent="-285750">
              <a:buFontTx/>
              <a:buChar char="-"/>
            </a:pPr>
            <a:r>
              <a:rPr lang="en-US" sz="2400" dirty="0" smtClean="0">
                <a:solidFill>
                  <a:srgbClr val="FFFF00"/>
                </a:solidFill>
              </a:rPr>
              <a:t>Create custom permissions or use </a:t>
            </a:r>
            <a:r>
              <a:rPr lang="en-US" sz="2400" dirty="0" err="1" smtClean="0">
                <a:solidFill>
                  <a:srgbClr val="FFFF00"/>
                </a:solidFill>
              </a:rPr>
              <a:t>java.security.BasicPermission</a:t>
            </a:r>
            <a:endParaRPr lang="en-US" sz="2400" dirty="0" smtClean="0">
              <a:solidFill>
                <a:srgbClr val="FFFF00"/>
              </a:solidFill>
            </a:endParaRPr>
          </a:p>
          <a:p>
            <a:pPr marL="0" lvl="1"/>
            <a:r>
              <a:rPr lang="en-US" sz="2400" dirty="0" smtClean="0">
                <a:solidFill>
                  <a:srgbClr val="F2F2F2"/>
                </a:solidFill>
              </a:rPr>
              <a:t>	</a:t>
            </a:r>
            <a:r>
              <a:rPr lang="en-US" dirty="0" smtClean="0">
                <a:solidFill>
                  <a:srgbClr val="F2F2F2"/>
                </a:solidFill>
              </a:rPr>
              <a:t>new </a:t>
            </a:r>
            <a:r>
              <a:rPr lang="en-US" dirty="0" err="1" smtClean="0">
                <a:solidFill>
                  <a:srgbClr val="F2F2F2"/>
                </a:solidFill>
              </a:rPr>
              <a:t>BasicPermission</a:t>
            </a:r>
            <a:r>
              <a:rPr lang="en-US" dirty="0" smtClean="0">
                <a:solidFill>
                  <a:srgbClr val="F2F2F2"/>
                </a:solidFill>
              </a:rPr>
              <a:t>(“</a:t>
            </a:r>
            <a:r>
              <a:rPr lang="en-US" dirty="0" err="1" smtClean="0">
                <a:solidFill>
                  <a:srgbClr val="F2F2F2"/>
                </a:solidFill>
              </a:rPr>
              <a:t>displayReports</a:t>
            </a:r>
            <a:r>
              <a:rPr lang="en-US" dirty="0" smtClean="0">
                <a:solidFill>
                  <a:srgbClr val="F2F2F2"/>
                </a:solidFill>
              </a:rPr>
              <a:t>”);</a:t>
            </a:r>
          </a:p>
          <a:p>
            <a:pPr marL="285750" lvl="1" indent="-285750">
              <a:buFontTx/>
              <a:buChar char="-"/>
            </a:pPr>
            <a:r>
              <a:rPr lang="en-US" sz="2400" dirty="0" smtClean="0">
                <a:solidFill>
                  <a:srgbClr val="FFFF00"/>
                </a:solidFill>
              </a:rPr>
              <a:t>Check permissions in protected code segments</a:t>
            </a:r>
          </a:p>
          <a:p>
            <a:pPr marL="0" lvl="1"/>
            <a:r>
              <a:rPr lang="en-US" sz="2400" dirty="0" smtClean="0">
                <a:solidFill>
                  <a:srgbClr val="FFFF00"/>
                </a:solidFill>
              </a:rPr>
              <a:t>	</a:t>
            </a:r>
            <a:r>
              <a:rPr lang="en-US" dirty="0" err="1" smtClean="0">
                <a:solidFill>
                  <a:srgbClr val="F2F2F2"/>
                </a:solidFill>
              </a:rPr>
              <a:t>SecurityManager</a:t>
            </a:r>
            <a:r>
              <a:rPr lang="en-US" dirty="0" smtClean="0">
                <a:solidFill>
                  <a:srgbClr val="F2F2F2"/>
                </a:solidFill>
              </a:rPr>
              <a:t> </a:t>
            </a:r>
            <a:r>
              <a:rPr lang="en-US" dirty="0" err="1" smtClean="0">
                <a:solidFill>
                  <a:srgbClr val="F2F2F2"/>
                </a:solidFill>
              </a:rPr>
              <a:t>sm</a:t>
            </a:r>
            <a:r>
              <a:rPr lang="en-US" dirty="0" smtClean="0">
                <a:solidFill>
                  <a:srgbClr val="F2F2F2"/>
                </a:solidFill>
              </a:rPr>
              <a:t> = </a:t>
            </a:r>
            <a:r>
              <a:rPr lang="en-US" dirty="0" err="1" smtClean="0">
                <a:solidFill>
                  <a:srgbClr val="F2F2F2"/>
                </a:solidFill>
              </a:rPr>
              <a:t>System.getSecurityManager</a:t>
            </a:r>
            <a:r>
              <a:rPr lang="en-US" dirty="0" smtClean="0">
                <a:solidFill>
                  <a:srgbClr val="F2F2F2"/>
                </a:solidFill>
              </a:rPr>
              <a:t>();</a:t>
            </a:r>
          </a:p>
          <a:p>
            <a:pPr marL="0" lvl="1"/>
            <a:r>
              <a:rPr lang="en-US" dirty="0" smtClean="0">
                <a:solidFill>
                  <a:srgbClr val="F2F2F2"/>
                </a:solidFill>
              </a:rPr>
              <a:t>	if (</a:t>
            </a:r>
            <a:r>
              <a:rPr lang="en-US" dirty="0" err="1" smtClean="0">
                <a:solidFill>
                  <a:srgbClr val="F2F2F2"/>
                </a:solidFill>
              </a:rPr>
              <a:t>sm</a:t>
            </a:r>
            <a:r>
              <a:rPr lang="en-US" dirty="0" smtClean="0">
                <a:solidFill>
                  <a:srgbClr val="F2F2F2"/>
                </a:solidFill>
              </a:rPr>
              <a:t> != null)</a:t>
            </a:r>
          </a:p>
          <a:p>
            <a:pPr marL="0" lvl="1"/>
            <a:r>
              <a:rPr lang="en-US" dirty="0">
                <a:solidFill>
                  <a:srgbClr val="F2F2F2"/>
                </a:solidFill>
              </a:rPr>
              <a:t>	</a:t>
            </a:r>
            <a:r>
              <a:rPr lang="en-US" dirty="0" smtClean="0">
                <a:solidFill>
                  <a:srgbClr val="F2F2F2"/>
                </a:solidFill>
              </a:rPr>
              <a:t>	</a:t>
            </a:r>
            <a:r>
              <a:rPr lang="en-US" dirty="0" err="1" smtClean="0">
                <a:solidFill>
                  <a:srgbClr val="F2F2F2"/>
                </a:solidFill>
              </a:rPr>
              <a:t>sm.checkPermission</a:t>
            </a:r>
            <a:r>
              <a:rPr lang="en-US" dirty="0" smtClean="0">
                <a:solidFill>
                  <a:srgbClr val="F2F2F2"/>
                </a:solidFill>
              </a:rPr>
              <a:t>(new 					</a:t>
            </a:r>
            <a:r>
              <a:rPr lang="en-US" dirty="0" err="1" smtClean="0">
                <a:solidFill>
                  <a:srgbClr val="F2F2F2"/>
                </a:solidFill>
              </a:rPr>
              <a:t>BasicPermission</a:t>
            </a:r>
            <a:r>
              <a:rPr lang="en-US" dirty="0" smtClean="0">
                <a:solidFill>
                  <a:srgbClr val="F2F2F2"/>
                </a:solidFill>
              </a:rPr>
              <a:t>(“</a:t>
            </a:r>
            <a:r>
              <a:rPr lang="en-US" dirty="0" err="1" smtClean="0">
                <a:solidFill>
                  <a:srgbClr val="F2F2F2"/>
                </a:solidFill>
              </a:rPr>
              <a:t>displayReports</a:t>
            </a:r>
            <a:r>
              <a:rPr lang="en-US" dirty="0" smtClean="0">
                <a:solidFill>
                  <a:srgbClr val="F2F2F2"/>
                </a:solidFill>
              </a:rPr>
              <a:t>”)); </a:t>
            </a:r>
          </a:p>
        </p:txBody>
      </p:sp>
    </p:spTree>
    <p:extLst>
      <p:ext uri="{BB962C8B-B14F-4D97-AF65-F5344CB8AC3E}">
        <p14:creationId xmlns:p14="http://schemas.microsoft.com/office/powerpoint/2010/main" val="314166445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smtClean="0">
                <a:latin typeface="+mj-lt"/>
              </a:rPr>
              <a:t>Java </a:t>
            </a:r>
            <a:r>
              <a:rPr lang="en-US" sz="3200" dirty="0">
                <a:latin typeface="+mj-lt"/>
              </a:rPr>
              <a:t>2 Security Protection Domains </a:t>
            </a:r>
            <a:endParaRPr lang="en-US" sz="3200" dirty="0">
              <a:effectLst/>
              <a:latin typeface="+mj-lt"/>
            </a:endParaRPr>
          </a:p>
        </p:txBody>
      </p:sp>
      <p:pic>
        <p:nvPicPr>
          <p:cNvPr id="3" name="Picture 2"/>
          <p:cNvPicPr>
            <a:picLocks noChangeAspect="1"/>
          </p:cNvPicPr>
          <p:nvPr/>
        </p:nvPicPr>
        <p:blipFill>
          <a:blip r:embed="rId2"/>
          <a:stretch>
            <a:fillRect/>
          </a:stretch>
        </p:blipFill>
        <p:spPr>
          <a:xfrm>
            <a:off x="1938828" y="1995682"/>
            <a:ext cx="4748504" cy="4290817"/>
          </a:xfrm>
          <a:prstGeom prst="rect">
            <a:avLst/>
          </a:prstGeom>
        </p:spPr>
      </p:pic>
    </p:spTree>
    <p:extLst>
      <p:ext uri="{BB962C8B-B14F-4D97-AF65-F5344CB8AC3E}">
        <p14:creationId xmlns:p14="http://schemas.microsoft.com/office/powerpoint/2010/main" val="334314772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79400" y="-190080"/>
            <a:ext cx="7581240" cy="1653120"/>
          </a:xfrm>
          <a:prstGeom prst="rect">
            <a:avLst/>
          </a:prstGeom>
          <a:noFill/>
          <a:ln>
            <a:noFill/>
          </a:ln>
        </p:spPr>
        <p:txBody>
          <a:bodyPr lIns="90000" tIns="45000" rIns="90000" bIns="45000" anchor="ctr"/>
          <a:lstStyle/>
          <a:p>
            <a:r>
              <a:rPr lang="en-US" sz="5600" b="1" dirty="0" err="1">
                <a:solidFill>
                  <a:srgbClr val="FFFFFF"/>
                </a:solidFill>
                <a:latin typeface="Candara"/>
              </a:rPr>
              <a:t>OSGi</a:t>
            </a:r>
            <a:r>
              <a:rPr lang="en-US" sz="5600" b="1" dirty="0">
                <a:solidFill>
                  <a:srgbClr val="FFFFFF"/>
                </a:solidFill>
                <a:latin typeface="Candara"/>
              </a:rPr>
              <a:t> </a:t>
            </a:r>
            <a:r>
              <a:rPr lang="en-US" sz="5600" b="1" dirty="0" smtClean="0">
                <a:solidFill>
                  <a:srgbClr val="FFFFFF"/>
                </a:solidFill>
                <a:latin typeface="Candara"/>
              </a:rPr>
              <a:t>Security</a:t>
            </a:r>
            <a:endParaRPr dirty="0"/>
          </a:p>
          <a:p>
            <a:pPr algn="r">
              <a:lnSpc>
                <a:spcPct val="100000"/>
              </a:lnSpc>
            </a:pPr>
            <a:endParaRPr dirty="0"/>
          </a:p>
        </p:txBody>
      </p:sp>
      <p:sp>
        <p:nvSpPr>
          <p:cNvPr id="147" name="TextShape 2"/>
          <p:cNvSpPr txBox="1"/>
          <p:nvPr/>
        </p:nvSpPr>
        <p:spPr>
          <a:xfrm>
            <a:off x="779400" y="841235"/>
            <a:ext cx="8686800" cy="640080"/>
          </a:xfrm>
          <a:prstGeom prst="rect">
            <a:avLst/>
          </a:prstGeom>
        </p:spPr>
        <p:txBody>
          <a:bodyPr lIns="90000" tIns="46800" rIns="90000" bIns="46800"/>
          <a:lstStyle/>
          <a:p>
            <a:r>
              <a:rPr lang="en-US" sz="3200" dirty="0" err="1" smtClean="0">
                <a:latin typeface="+mj-lt"/>
              </a:rPr>
              <a:t>OSGi</a:t>
            </a:r>
            <a:r>
              <a:rPr lang="en-US" sz="3200" dirty="0" smtClean="0">
                <a:latin typeface="+mj-lt"/>
              </a:rPr>
              <a:t> Permission workflow </a:t>
            </a:r>
            <a:endParaRPr lang="en-US" sz="3200" dirty="0">
              <a:effectLst/>
              <a:latin typeface="+mj-lt"/>
            </a:endParaRPr>
          </a:p>
        </p:txBody>
      </p:sp>
      <p:pic>
        <p:nvPicPr>
          <p:cNvPr id="2" name="Picture 1"/>
          <p:cNvPicPr>
            <a:picLocks noChangeAspect="1"/>
          </p:cNvPicPr>
          <p:nvPr/>
        </p:nvPicPr>
        <p:blipFill>
          <a:blip r:embed="rId2"/>
          <a:stretch>
            <a:fillRect/>
          </a:stretch>
        </p:blipFill>
        <p:spPr>
          <a:xfrm>
            <a:off x="651373" y="1659540"/>
            <a:ext cx="7709267" cy="4345076"/>
          </a:xfrm>
          <a:prstGeom prst="rect">
            <a:avLst/>
          </a:prstGeom>
        </p:spPr>
      </p:pic>
    </p:spTree>
    <p:extLst>
      <p:ext uri="{BB962C8B-B14F-4D97-AF65-F5344CB8AC3E}">
        <p14:creationId xmlns:p14="http://schemas.microsoft.com/office/powerpoint/2010/main" val="276841830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1435</Words>
  <Application>Microsoft Macintosh PowerPoint</Application>
  <PresentationFormat>On-screen Show (4:3)</PresentationFormat>
  <Paragraphs>238</Paragraphs>
  <Slides>30</Slides>
  <Notes>0</Notes>
  <HiddenSlides>0</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 Csakany</cp:lastModifiedBy>
  <cp:revision>34</cp:revision>
  <dcterms:modified xsi:type="dcterms:W3CDTF">2015-01-13T01:37:26Z</dcterms:modified>
</cp:coreProperties>
</file>