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61" r:id="rId6"/>
    <p:sldId id="262" r:id="rId7"/>
    <p:sldId id="263" r:id="rId8"/>
    <p:sldId id="265"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D3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266032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542971-F5A0-485C-981E-39C67FB97AFD}"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376157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2662111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610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4108016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2152302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3074327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3349071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409140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354167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333526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542971-F5A0-485C-981E-39C67FB97AFD}"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332627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542971-F5A0-485C-981E-39C67FB97AFD}"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192066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297181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189488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01542971-F5A0-485C-981E-39C67FB97AFD}" type="datetimeFigureOut">
              <a:rPr lang="en-US" smtClean="0"/>
              <a:t>1/16/2023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213864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542971-F5A0-485C-981E-39C67FB97AFD}"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DE771-7D3E-4858-A1E6-B1AF51C5B1C9}" type="slidenum">
              <a:rPr lang="en-US" smtClean="0"/>
              <a:t>‹Nº›</a:t>
            </a:fld>
            <a:endParaRPr lang="en-US"/>
          </a:p>
        </p:txBody>
      </p:sp>
    </p:spTree>
    <p:extLst>
      <p:ext uri="{BB962C8B-B14F-4D97-AF65-F5344CB8AC3E}">
        <p14:creationId xmlns:p14="http://schemas.microsoft.com/office/powerpoint/2010/main" val="282830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542971-F5A0-485C-981E-39C67FB97AFD}" type="datetimeFigureOut">
              <a:rPr lang="en-US" smtClean="0"/>
              <a:t>1/16/2023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DDE771-7D3E-4858-A1E6-B1AF51C5B1C9}" type="slidenum">
              <a:rPr lang="en-US" smtClean="0"/>
              <a:t>‹Nº›</a:t>
            </a:fld>
            <a:endParaRPr lang="en-US"/>
          </a:p>
        </p:txBody>
      </p:sp>
    </p:spTree>
    <p:extLst>
      <p:ext uri="{BB962C8B-B14F-4D97-AF65-F5344CB8AC3E}">
        <p14:creationId xmlns:p14="http://schemas.microsoft.com/office/powerpoint/2010/main" val="377097452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ardekho.com/used-car-details#usedCarCity" TargetMode="External"/><Relationship Id="rId2" Type="http://schemas.openxmlformats.org/officeDocument/2006/relationships/hyperlink" Target="https://www.kaggle.com/datasets/milanvaddoriya/old-car-price-predi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ítulo 2">
            <a:extLst>
              <a:ext uri="{FF2B5EF4-FFF2-40B4-BE49-F238E27FC236}">
                <a16:creationId xmlns:a16="http://schemas.microsoft.com/office/drawing/2014/main" id="{14D0C7F7-9155-5D0D-F885-E0481B55443C}"/>
              </a:ext>
            </a:extLst>
          </p:cNvPr>
          <p:cNvSpPr>
            <a:spLocks noGrp="1"/>
          </p:cNvSpPr>
          <p:nvPr>
            <p:ph type="subTitle" idx="1"/>
          </p:nvPr>
        </p:nvSpPr>
        <p:spPr>
          <a:xfrm>
            <a:off x="1154955" y="4777380"/>
            <a:ext cx="6974911" cy="861420"/>
          </a:xfrm>
        </p:spPr>
        <p:txBody>
          <a:bodyPr>
            <a:normAutofit/>
          </a:bodyPr>
          <a:lstStyle/>
          <a:p>
            <a:pPr>
              <a:lnSpc>
                <a:spcPct val="90000"/>
              </a:lnSpc>
            </a:pPr>
            <a:r>
              <a:rPr lang="es-CO" sz="1100" dirty="0">
                <a:solidFill>
                  <a:schemeClr val="tx1">
                    <a:lumMod val="85000"/>
                    <a:lumOff val="15000"/>
                  </a:schemeClr>
                </a:solidFill>
              </a:rPr>
              <a:t>Alison Builes Gil</a:t>
            </a:r>
          </a:p>
          <a:p>
            <a:pPr>
              <a:lnSpc>
                <a:spcPct val="90000"/>
              </a:lnSpc>
            </a:pPr>
            <a:r>
              <a:rPr lang="es-CO" sz="1100" dirty="0" err="1">
                <a:solidFill>
                  <a:schemeClr val="tx1">
                    <a:lumMod val="85000"/>
                    <a:lumOff val="15000"/>
                  </a:schemeClr>
                </a:solidFill>
              </a:rPr>
              <a:t>Bootcamp</a:t>
            </a:r>
            <a:r>
              <a:rPr lang="es-CO" sz="1100" dirty="0">
                <a:solidFill>
                  <a:schemeClr val="tx1">
                    <a:lumMod val="85000"/>
                    <a:lumOff val="15000"/>
                  </a:schemeClr>
                </a:solidFill>
              </a:rPr>
              <a:t> Data </a:t>
            </a:r>
            <a:r>
              <a:rPr lang="es-CO" sz="1100" dirty="0" err="1">
                <a:solidFill>
                  <a:schemeClr val="tx1">
                    <a:lumMod val="85000"/>
                    <a:lumOff val="15000"/>
                  </a:schemeClr>
                </a:solidFill>
              </a:rPr>
              <a:t>Science</a:t>
            </a:r>
            <a:endParaRPr lang="es-CO" sz="1100" dirty="0">
              <a:solidFill>
                <a:schemeClr val="tx1">
                  <a:lumMod val="85000"/>
                  <a:lumOff val="15000"/>
                </a:schemeClr>
              </a:solidFill>
            </a:endParaRPr>
          </a:p>
          <a:p>
            <a:pPr>
              <a:lnSpc>
                <a:spcPct val="90000"/>
              </a:lnSpc>
            </a:pPr>
            <a:r>
              <a:rPr lang="es-CO" sz="1100" dirty="0" err="1">
                <a:solidFill>
                  <a:schemeClr val="tx1">
                    <a:lumMod val="85000"/>
                    <a:lumOff val="15000"/>
                  </a:schemeClr>
                </a:solidFill>
              </a:rPr>
              <a:t>Coding</a:t>
            </a:r>
            <a:r>
              <a:rPr lang="es-CO" sz="1100" dirty="0">
                <a:solidFill>
                  <a:schemeClr val="tx1">
                    <a:lumMod val="85000"/>
                    <a:lumOff val="15000"/>
                  </a:schemeClr>
                </a:solidFill>
              </a:rPr>
              <a:t> Dojo</a:t>
            </a:r>
            <a:endParaRPr lang="en-US" sz="1100" dirty="0">
              <a:solidFill>
                <a:schemeClr val="tx1">
                  <a:lumMod val="85000"/>
                  <a:lumOff val="15000"/>
                </a:schemeClr>
              </a:solidFill>
            </a:endParaRPr>
          </a:p>
        </p:txBody>
      </p:sp>
      <p:sp>
        <p:nvSpPr>
          <p:cNvPr id="2" name="Título 1">
            <a:extLst>
              <a:ext uri="{FF2B5EF4-FFF2-40B4-BE49-F238E27FC236}">
                <a16:creationId xmlns:a16="http://schemas.microsoft.com/office/drawing/2014/main" id="{6D5B70D0-729E-F444-1F75-AD96BBBBE6C3}"/>
              </a:ext>
            </a:extLst>
          </p:cNvPr>
          <p:cNvSpPr>
            <a:spLocks noGrp="1"/>
          </p:cNvSpPr>
          <p:nvPr>
            <p:ph type="ctrTitle"/>
          </p:nvPr>
        </p:nvSpPr>
        <p:spPr>
          <a:xfrm>
            <a:off x="1154955" y="1447800"/>
            <a:ext cx="6974915" cy="3329581"/>
          </a:xfrm>
        </p:spPr>
        <p:txBody>
          <a:bodyPr>
            <a:normAutofit/>
          </a:bodyPr>
          <a:lstStyle/>
          <a:p>
            <a:pPr algn="ctr">
              <a:lnSpc>
                <a:spcPct val="90000"/>
              </a:lnSpc>
            </a:pPr>
            <a:r>
              <a:rPr lang="es-CO" dirty="0"/>
              <a:t>Predicción de Precio de Autos Usados</a:t>
            </a:r>
            <a:endParaRPr lang="en-US"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808388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96317BF4-9A39-FFAB-4799-1483536DE52C}"/>
              </a:ext>
            </a:extLst>
          </p:cNvPr>
          <p:cNvSpPr>
            <a:spLocks noGrp="1"/>
          </p:cNvSpPr>
          <p:nvPr>
            <p:ph type="title"/>
          </p:nvPr>
        </p:nvSpPr>
        <p:spPr>
          <a:xfrm>
            <a:off x="1103312" y="452718"/>
            <a:ext cx="8947522" cy="1400530"/>
          </a:xfrm>
        </p:spPr>
        <p:txBody>
          <a:bodyPr anchor="ctr">
            <a:normAutofit/>
          </a:bodyPr>
          <a:lstStyle/>
          <a:p>
            <a:r>
              <a:rPr lang="es-CO">
                <a:solidFill>
                  <a:srgbClr val="FFFFFF"/>
                </a:solidFill>
              </a:rPr>
              <a:t>Introducción</a:t>
            </a:r>
            <a:endParaRPr lang="en-US">
              <a:solidFill>
                <a:srgbClr val="FFFFFF"/>
              </a:solidFill>
            </a:endParaRPr>
          </a:p>
        </p:txBody>
      </p:sp>
      <p:sp>
        <p:nvSpPr>
          <p:cNvPr id="3" name="Marcador de contenido 2">
            <a:extLst>
              <a:ext uri="{FF2B5EF4-FFF2-40B4-BE49-F238E27FC236}">
                <a16:creationId xmlns:a16="http://schemas.microsoft.com/office/drawing/2014/main" id="{F1097F2C-5594-2B89-E06E-861B3AD1FAF3}"/>
              </a:ext>
            </a:extLst>
          </p:cNvPr>
          <p:cNvSpPr>
            <a:spLocks noGrp="1"/>
          </p:cNvSpPr>
          <p:nvPr>
            <p:ph idx="1"/>
          </p:nvPr>
        </p:nvSpPr>
        <p:spPr>
          <a:xfrm>
            <a:off x="1103312" y="2763520"/>
            <a:ext cx="8946541" cy="3484879"/>
          </a:xfrm>
        </p:spPr>
        <p:txBody>
          <a:bodyPr>
            <a:normAutofit/>
          </a:bodyPr>
          <a:lstStyle/>
          <a:p>
            <a:pPr marL="0" indent="0" algn="just">
              <a:buNone/>
            </a:pPr>
            <a:r>
              <a:rPr lang="es-ES" dirty="0"/>
              <a:t>Mediante un conjunto de datos con información sobre el nombre del automóvil usado, los kilómetros recorridos, el tipo de combustible, el tipo de transmisión, el año de fabricación, el CC del motor y el número de asientos, se realizará la predicción del precio del automóvil por medio de un modelo de regresión.</a:t>
            </a:r>
            <a:endParaRPr lang="en-US" dirty="0"/>
          </a:p>
        </p:txBody>
      </p:sp>
    </p:spTree>
    <p:extLst>
      <p:ext uri="{BB962C8B-B14F-4D97-AF65-F5344CB8AC3E}">
        <p14:creationId xmlns:p14="http://schemas.microsoft.com/office/powerpoint/2010/main" val="154495002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7B513003-2C90-1692-115E-BA6D11A1D7B0}"/>
              </a:ext>
            </a:extLst>
          </p:cNvPr>
          <p:cNvSpPr>
            <a:spLocks noGrp="1"/>
          </p:cNvSpPr>
          <p:nvPr>
            <p:ph type="title"/>
          </p:nvPr>
        </p:nvSpPr>
        <p:spPr>
          <a:xfrm>
            <a:off x="1103312" y="452718"/>
            <a:ext cx="8947522" cy="1400530"/>
          </a:xfrm>
        </p:spPr>
        <p:txBody>
          <a:bodyPr anchor="ctr">
            <a:normAutofit/>
          </a:bodyPr>
          <a:lstStyle/>
          <a:p>
            <a:r>
              <a:rPr lang="es-CO" dirty="0">
                <a:solidFill>
                  <a:srgbClr val="FFFFFF"/>
                </a:solidFill>
              </a:rPr>
              <a:t>Manipulación de Datos</a:t>
            </a:r>
            <a:endParaRPr lang="en-US" dirty="0">
              <a:solidFill>
                <a:srgbClr val="FFFFFF"/>
              </a:solidFill>
            </a:endParaRPr>
          </a:p>
        </p:txBody>
      </p:sp>
      <p:sp>
        <p:nvSpPr>
          <p:cNvPr id="3" name="Marcador de contenido 2">
            <a:extLst>
              <a:ext uri="{FF2B5EF4-FFF2-40B4-BE49-F238E27FC236}">
                <a16:creationId xmlns:a16="http://schemas.microsoft.com/office/drawing/2014/main" id="{FE62D262-2BC5-9227-A52A-17B6B9A89D33}"/>
              </a:ext>
            </a:extLst>
          </p:cNvPr>
          <p:cNvSpPr>
            <a:spLocks noGrp="1"/>
          </p:cNvSpPr>
          <p:nvPr>
            <p:ph idx="1"/>
          </p:nvPr>
        </p:nvSpPr>
        <p:spPr>
          <a:xfrm>
            <a:off x="1103312" y="2763520"/>
            <a:ext cx="8946541" cy="3484879"/>
          </a:xfrm>
        </p:spPr>
        <p:txBody>
          <a:bodyPr>
            <a:normAutofit/>
          </a:bodyPr>
          <a:lstStyle/>
          <a:p>
            <a:pPr marL="0" indent="0" algn="just">
              <a:buNone/>
            </a:pPr>
            <a:r>
              <a:rPr lang="es-ES" b="0" i="0" dirty="0">
                <a:effectLst/>
                <a:latin typeface="Roboto" panose="02000000000000000000" pitchFamily="2" charset="0"/>
              </a:rPr>
              <a:t>La base de datos contiene 10 columnas, la cual nos provee solo 3 características: </a:t>
            </a:r>
            <a:r>
              <a:rPr lang="es-ES" b="0" i="0" dirty="0" err="1">
                <a:effectLst/>
                <a:latin typeface="Roboto" panose="02000000000000000000" pitchFamily="2" charset="0"/>
              </a:rPr>
              <a:t>fuel_type</a:t>
            </a:r>
            <a:r>
              <a:rPr lang="es-ES" b="0" i="0" dirty="0">
                <a:effectLst/>
                <a:latin typeface="Roboto" panose="02000000000000000000" pitchFamily="2" charset="0"/>
              </a:rPr>
              <a:t>, </a:t>
            </a:r>
            <a:r>
              <a:rPr lang="es-ES" b="0" i="0" dirty="0" err="1">
                <a:effectLst/>
                <a:latin typeface="Roboto" panose="02000000000000000000" pitchFamily="2" charset="0"/>
              </a:rPr>
              <a:t>transmission</a:t>
            </a:r>
            <a:r>
              <a:rPr lang="es-ES" b="0" i="0" dirty="0">
                <a:effectLst/>
                <a:latin typeface="Roboto" panose="02000000000000000000" pitchFamily="2" charset="0"/>
              </a:rPr>
              <a:t> y </a:t>
            </a:r>
            <a:r>
              <a:rPr lang="es-ES" b="0" i="0" dirty="0" err="1">
                <a:effectLst/>
                <a:latin typeface="Roboto" panose="02000000000000000000" pitchFamily="2" charset="0"/>
              </a:rPr>
              <a:t>Seats</a:t>
            </a:r>
            <a:r>
              <a:rPr lang="es-ES" b="0" i="0" dirty="0">
                <a:effectLst/>
                <a:latin typeface="Roboto" panose="02000000000000000000" pitchFamily="2" charset="0"/>
              </a:rPr>
              <a:t>. Por lo tanto, para esta limpieza tenemos el reto asignar la tipología correspondiente a cada variable, pero lo mas retador es identificar si todas las variables nos aportan valor.</a:t>
            </a:r>
            <a:endParaRPr lang="en-US" dirty="0"/>
          </a:p>
        </p:txBody>
      </p:sp>
      <p:pic>
        <p:nvPicPr>
          <p:cNvPr id="5" name="Imagen 4">
            <a:extLst>
              <a:ext uri="{FF2B5EF4-FFF2-40B4-BE49-F238E27FC236}">
                <a16:creationId xmlns:a16="http://schemas.microsoft.com/office/drawing/2014/main" id="{AFF0BB10-F123-C320-5548-5DB9FCE1011D}"/>
              </a:ext>
            </a:extLst>
          </p:cNvPr>
          <p:cNvPicPr>
            <a:picLocks noChangeAspect="1"/>
          </p:cNvPicPr>
          <p:nvPr/>
        </p:nvPicPr>
        <p:blipFill>
          <a:blip r:embed="rId2"/>
          <a:stretch>
            <a:fillRect/>
          </a:stretch>
        </p:blipFill>
        <p:spPr>
          <a:xfrm>
            <a:off x="688319" y="4391026"/>
            <a:ext cx="10334625" cy="1847850"/>
          </a:xfrm>
          <a:prstGeom prst="rect">
            <a:avLst/>
          </a:prstGeom>
          <a:ln>
            <a:solidFill>
              <a:schemeClr val="tx1"/>
            </a:solidFill>
          </a:ln>
        </p:spPr>
      </p:pic>
    </p:spTree>
    <p:extLst>
      <p:ext uri="{BB962C8B-B14F-4D97-AF65-F5344CB8AC3E}">
        <p14:creationId xmlns:p14="http://schemas.microsoft.com/office/powerpoint/2010/main" val="11393587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C1D5F4-9CBF-6083-772A-2F2A83D440B3}"/>
              </a:ext>
            </a:extLst>
          </p:cNvPr>
          <p:cNvSpPr>
            <a:spLocks noGrp="1"/>
          </p:cNvSpPr>
          <p:nvPr>
            <p:ph idx="1"/>
          </p:nvPr>
        </p:nvSpPr>
        <p:spPr>
          <a:xfrm>
            <a:off x="679240" y="511102"/>
            <a:ext cx="8946541" cy="1005123"/>
          </a:xfrm>
        </p:spPr>
        <p:txBody>
          <a:bodyPr>
            <a:normAutofit lnSpcReduction="10000"/>
          </a:bodyPr>
          <a:lstStyle/>
          <a:p>
            <a:pPr marL="0" indent="0" algn="just">
              <a:buNone/>
            </a:pPr>
            <a:r>
              <a:rPr lang="es-CO" dirty="0"/>
              <a:t>Se realiza limpieza a los datos, donde no se identifican valores nulos, pero si valores duplicados y se requiere homologación de estos correspondiente a cada columna.</a:t>
            </a:r>
            <a:endParaRPr lang="en-US" dirty="0"/>
          </a:p>
        </p:txBody>
      </p:sp>
      <p:pic>
        <p:nvPicPr>
          <p:cNvPr id="13" name="Imagen 12">
            <a:extLst>
              <a:ext uri="{FF2B5EF4-FFF2-40B4-BE49-F238E27FC236}">
                <a16:creationId xmlns:a16="http://schemas.microsoft.com/office/drawing/2014/main" id="{BD3624B5-B625-B074-49EB-D4BF858085BE}"/>
              </a:ext>
            </a:extLst>
          </p:cNvPr>
          <p:cNvPicPr>
            <a:picLocks noChangeAspect="1"/>
          </p:cNvPicPr>
          <p:nvPr/>
        </p:nvPicPr>
        <p:blipFill>
          <a:blip r:embed="rId2"/>
          <a:stretch>
            <a:fillRect/>
          </a:stretch>
        </p:blipFill>
        <p:spPr>
          <a:xfrm>
            <a:off x="313805" y="2550253"/>
            <a:ext cx="3956191" cy="2952670"/>
          </a:xfrm>
          <a:prstGeom prst="rect">
            <a:avLst/>
          </a:prstGeom>
          <a:ln>
            <a:solidFill>
              <a:schemeClr val="tx1"/>
            </a:solidFill>
          </a:ln>
        </p:spPr>
      </p:pic>
      <p:sp>
        <p:nvSpPr>
          <p:cNvPr id="14" name="Flecha: a la derecha 13">
            <a:extLst>
              <a:ext uri="{FF2B5EF4-FFF2-40B4-BE49-F238E27FC236}">
                <a16:creationId xmlns:a16="http://schemas.microsoft.com/office/drawing/2014/main" id="{A3B1CA5A-DD3B-DA42-8970-47BC8BFD0C12}"/>
              </a:ext>
            </a:extLst>
          </p:cNvPr>
          <p:cNvSpPr/>
          <p:nvPr/>
        </p:nvSpPr>
        <p:spPr>
          <a:xfrm>
            <a:off x="4370664" y="3548543"/>
            <a:ext cx="426860" cy="341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o 16">
            <a:extLst>
              <a:ext uri="{FF2B5EF4-FFF2-40B4-BE49-F238E27FC236}">
                <a16:creationId xmlns:a16="http://schemas.microsoft.com/office/drawing/2014/main" id="{0378181D-17DA-6A11-26E4-6F18BEA3CA8B}"/>
              </a:ext>
            </a:extLst>
          </p:cNvPr>
          <p:cNvGrpSpPr/>
          <p:nvPr/>
        </p:nvGrpSpPr>
        <p:grpSpPr>
          <a:xfrm>
            <a:off x="4797524" y="1736521"/>
            <a:ext cx="6989008" cy="4949505"/>
            <a:chOff x="4797524" y="1736521"/>
            <a:chExt cx="6989008" cy="4949505"/>
          </a:xfrm>
        </p:grpSpPr>
        <p:grpSp>
          <p:nvGrpSpPr>
            <p:cNvPr id="15" name="Grupo 14">
              <a:extLst>
                <a:ext uri="{FF2B5EF4-FFF2-40B4-BE49-F238E27FC236}">
                  <a16:creationId xmlns:a16="http://schemas.microsoft.com/office/drawing/2014/main" id="{28FD08A6-A4CE-6290-3B6D-621BAA369FEA}"/>
                </a:ext>
              </a:extLst>
            </p:cNvPr>
            <p:cNvGrpSpPr/>
            <p:nvPr/>
          </p:nvGrpSpPr>
          <p:grpSpPr>
            <a:xfrm>
              <a:off x="4898192" y="1903209"/>
              <a:ext cx="6735939" cy="4671661"/>
              <a:chOff x="4873025" y="1894820"/>
              <a:chExt cx="6735939" cy="4671661"/>
            </a:xfrm>
          </p:grpSpPr>
          <p:pic>
            <p:nvPicPr>
              <p:cNvPr id="7" name="Imagen 6">
                <a:extLst>
                  <a:ext uri="{FF2B5EF4-FFF2-40B4-BE49-F238E27FC236}">
                    <a16:creationId xmlns:a16="http://schemas.microsoft.com/office/drawing/2014/main" id="{6C308196-81F5-C485-8A68-5CCAE1DE93B8}"/>
                  </a:ext>
                </a:extLst>
              </p:cNvPr>
              <p:cNvPicPr>
                <a:picLocks noChangeAspect="1"/>
              </p:cNvPicPr>
              <p:nvPr/>
            </p:nvPicPr>
            <p:blipFill>
              <a:blip r:embed="rId3"/>
              <a:stretch>
                <a:fillRect/>
              </a:stretch>
            </p:blipFill>
            <p:spPr>
              <a:xfrm>
                <a:off x="4873025" y="1894820"/>
                <a:ext cx="6735939" cy="923882"/>
              </a:xfrm>
              <a:prstGeom prst="rect">
                <a:avLst/>
              </a:prstGeom>
            </p:spPr>
          </p:pic>
          <p:pic>
            <p:nvPicPr>
              <p:cNvPr id="9" name="Imagen 8">
                <a:extLst>
                  <a:ext uri="{FF2B5EF4-FFF2-40B4-BE49-F238E27FC236}">
                    <a16:creationId xmlns:a16="http://schemas.microsoft.com/office/drawing/2014/main" id="{A653008F-E696-E0E6-5E1E-F93A654CFBC9}"/>
                  </a:ext>
                </a:extLst>
              </p:cNvPr>
              <p:cNvPicPr>
                <a:picLocks noChangeAspect="1"/>
              </p:cNvPicPr>
              <p:nvPr/>
            </p:nvPicPr>
            <p:blipFill>
              <a:blip r:embed="rId4"/>
              <a:stretch>
                <a:fillRect/>
              </a:stretch>
            </p:blipFill>
            <p:spPr>
              <a:xfrm>
                <a:off x="4873025" y="2935529"/>
                <a:ext cx="6509915" cy="954427"/>
              </a:xfrm>
              <a:prstGeom prst="rect">
                <a:avLst/>
              </a:prstGeom>
            </p:spPr>
          </p:pic>
          <p:pic>
            <p:nvPicPr>
              <p:cNvPr id="11" name="Imagen 10">
                <a:extLst>
                  <a:ext uri="{FF2B5EF4-FFF2-40B4-BE49-F238E27FC236}">
                    <a16:creationId xmlns:a16="http://schemas.microsoft.com/office/drawing/2014/main" id="{E940C103-5513-F697-A068-70E3F8348431}"/>
                  </a:ext>
                </a:extLst>
              </p:cNvPr>
              <p:cNvPicPr>
                <a:picLocks noChangeAspect="1"/>
              </p:cNvPicPr>
              <p:nvPr/>
            </p:nvPicPr>
            <p:blipFill>
              <a:blip r:embed="rId5"/>
              <a:stretch>
                <a:fillRect/>
              </a:stretch>
            </p:blipFill>
            <p:spPr>
              <a:xfrm>
                <a:off x="4873025" y="3889956"/>
                <a:ext cx="5400675" cy="2676525"/>
              </a:xfrm>
              <a:prstGeom prst="rect">
                <a:avLst/>
              </a:prstGeom>
            </p:spPr>
          </p:pic>
        </p:grpSp>
        <p:sp>
          <p:nvSpPr>
            <p:cNvPr id="16" name="Rectángulo 15">
              <a:extLst>
                <a:ext uri="{FF2B5EF4-FFF2-40B4-BE49-F238E27FC236}">
                  <a16:creationId xmlns:a16="http://schemas.microsoft.com/office/drawing/2014/main" id="{E05325A7-BD70-E346-D107-996E4522AA1B}"/>
                </a:ext>
              </a:extLst>
            </p:cNvPr>
            <p:cNvSpPr/>
            <p:nvPr/>
          </p:nvSpPr>
          <p:spPr>
            <a:xfrm>
              <a:off x="4797524" y="1736521"/>
              <a:ext cx="6989008" cy="494950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2944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483B8A36-108F-E143-A832-68E5A1711510}"/>
              </a:ext>
            </a:extLst>
          </p:cNvPr>
          <p:cNvSpPr>
            <a:spLocks noGrp="1"/>
          </p:cNvSpPr>
          <p:nvPr>
            <p:ph type="title"/>
          </p:nvPr>
        </p:nvSpPr>
        <p:spPr>
          <a:xfrm>
            <a:off x="1103312" y="452718"/>
            <a:ext cx="8947522" cy="1400530"/>
          </a:xfrm>
        </p:spPr>
        <p:txBody>
          <a:bodyPr anchor="ctr">
            <a:normAutofit/>
          </a:bodyPr>
          <a:lstStyle/>
          <a:p>
            <a:r>
              <a:rPr lang="es-CO" dirty="0">
                <a:solidFill>
                  <a:srgbClr val="FFFFFF"/>
                </a:solidFill>
              </a:rPr>
              <a:t>Visualizaciones</a:t>
            </a:r>
            <a:endParaRPr lang="en-US" dirty="0">
              <a:solidFill>
                <a:srgbClr val="FFFFFF"/>
              </a:solidFill>
            </a:endParaRPr>
          </a:p>
        </p:txBody>
      </p:sp>
      <p:sp>
        <p:nvSpPr>
          <p:cNvPr id="3" name="Marcador de contenido 2">
            <a:extLst>
              <a:ext uri="{FF2B5EF4-FFF2-40B4-BE49-F238E27FC236}">
                <a16:creationId xmlns:a16="http://schemas.microsoft.com/office/drawing/2014/main" id="{090ED178-AD1A-8CD7-33B5-695BFFD2E271}"/>
              </a:ext>
            </a:extLst>
          </p:cNvPr>
          <p:cNvSpPr>
            <a:spLocks noGrp="1"/>
          </p:cNvSpPr>
          <p:nvPr>
            <p:ph idx="1"/>
          </p:nvPr>
        </p:nvSpPr>
        <p:spPr>
          <a:xfrm>
            <a:off x="621850" y="3021490"/>
            <a:ext cx="4626027" cy="3072084"/>
          </a:xfrm>
        </p:spPr>
        <p:txBody>
          <a:bodyPr>
            <a:normAutofit/>
          </a:bodyPr>
          <a:lstStyle/>
          <a:p>
            <a:pPr marL="0" indent="0" algn="just">
              <a:buNone/>
            </a:pPr>
            <a:r>
              <a:rPr lang="es-CO" dirty="0"/>
              <a:t>La variable objetivo para el modelo es el precio del automóvil, el cual podemos observar que su frecuencia esta concentrada a la izquierda, y su cola a la derecha muestra una gran desviación positiva de los datos, por lo cual revisaremos como se comportan los otros datos en relación al precio.</a:t>
            </a:r>
            <a:endParaRPr lang="en-US" dirty="0"/>
          </a:p>
        </p:txBody>
      </p:sp>
      <p:pic>
        <p:nvPicPr>
          <p:cNvPr id="5" name="Imagen 4">
            <a:extLst>
              <a:ext uri="{FF2B5EF4-FFF2-40B4-BE49-F238E27FC236}">
                <a16:creationId xmlns:a16="http://schemas.microsoft.com/office/drawing/2014/main" id="{897426B5-20E0-E985-332B-060383831731}"/>
              </a:ext>
            </a:extLst>
          </p:cNvPr>
          <p:cNvPicPr>
            <a:picLocks noChangeAspect="1"/>
          </p:cNvPicPr>
          <p:nvPr/>
        </p:nvPicPr>
        <p:blipFill>
          <a:blip r:embed="rId2"/>
          <a:stretch>
            <a:fillRect/>
          </a:stretch>
        </p:blipFill>
        <p:spPr>
          <a:xfrm>
            <a:off x="5456989" y="2778211"/>
            <a:ext cx="6113161" cy="3712330"/>
          </a:xfrm>
          <a:prstGeom prst="rect">
            <a:avLst/>
          </a:prstGeom>
        </p:spPr>
      </p:pic>
    </p:spTree>
    <p:extLst>
      <p:ext uri="{BB962C8B-B14F-4D97-AF65-F5344CB8AC3E}">
        <p14:creationId xmlns:p14="http://schemas.microsoft.com/office/powerpoint/2010/main" val="91408814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E004096-5FE5-C7CD-5FAB-252D71B839F2}"/>
              </a:ext>
            </a:extLst>
          </p:cNvPr>
          <p:cNvSpPr>
            <a:spLocks noGrp="1"/>
          </p:cNvSpPr>
          <p:nvPr>
            <p:ph idx="1"/>
          </p:nvPr>
        </p:nvSpPr>
        <p:spPr>
          <a:xfrm>
            <a:off x="400415" y="904227"/>
            <a:ext cx="9919242" cy="1243955"/>
          </a:xfrm>
        </p:spPr>
        <p:txBody>
          <a:bodyPr>
            <a:normAutofit fontScale="92500" lnSpcReduction="10000"/>
          </a:bodyPr>
          <a:lstStyle/>
          <a:p>
            <a:pPr marL="0" indent="0" algn="just">
              <a:buNone/>
            </a:pPr>
            <a:r>
              <a:rPr lang="es-CO" dirty="0"/>
              <a:t>A continuación podemos observar que la mayoría de autos tienen un kilometraje entre 0 y 100.000, además de un motor entre 1000 y 3000, para los cuales los mas costosos son de transmisión automática, y entre menor sea el kilometraje y se tenga un motor mas pequeño, mas costoso será el auto.</a:t>
            </a:r>
            <a:endParaRPr lang="en-US" dirty="0"/>
          </a:p>
        </p:txBody>
      </p:sp>
      <p:grpSp>
        <p:nvGrpSpPr>
          <p:cNvPr id="15" name="Grupo 14">
            <a:extLst>
              <a:ext uri="{FF2B5EF4-FFF2-40B4-BE49-F238E27FC236}">
                <a16:creationId xmlns:a16="http://schemas.microsoft.com/office/drawing/2014/main" id="{03A4FDED-FC5E-4AC7-BE42-5590C2EE87C7}"/>
              </a:ext>
            </a:extLst>
          </p:cNvPr>
          <p:cNvGrpSpPr/>
          <p:nvPr/>
        </p:nvGrpSpPr>
        <p:grpSpPr>
          <a:xfrm>
            <a:off x="400415" y="2762156"/>
            <a:ext cx="5695585" cy="3276998"/>
            <a:chOff x="400415" y="2762156"/>
            <a:chExt cx="5695585" cy="3276998"/>
          </a:xfrm>
        </p:grpSpPr>
        <p:pic>
          <p:nvPicPr>
            <p:cNvPr id="5" name="Imagen 4">
              <a:extLst>
                <a:ext uri="{FF2B5EF4-FFF2-40B4-BE49-F238E27FC236}">
                  <a16:creationId xmlns:a16="http://schemas.microsoft.com/office/drawing/2014/main" id="{771C6078-71E3-7D6E-E646-981901DF27E8}"/>
                </a:ext>
              </a:extLst>
            </p:cNvPr>
            <p:cNvPicPr>
              <a:picLocks noChangeAspect="1"/>
            </p:cNvPicPr>
            <p:nvPr/>
          </p:nvPicPr>
          <p:blipFill>
            <a:blip r:embed="rId2"/>
            <a:stretch>
              <a:fillRect/>
            </a:stretch>
          </p:blipFill>
          <p:spPr>
            <a:xfrm>
              <a:off x="400415" y="2762156"/>
              <a:ext cx="5695585" cy="3276998"/>
            </a:xfrm>
            <a:prstGeom prst="rect">
              <a:avLst/>
            </a:prstGeom>
          </p:spPr>
        </p:pic>
        <p:sp>
          <p:nvSpPr>
            <p:cNvPr id="11" name="Diagrama de flujo: conector 10">
              <a:extLst>
                <a:ext uri="{FF2B5EF4-FFF2-40B4-BE49-F238E27FC236}">
                  <a16:creationId xmlns:a16="http://schemas.microsoft.com/office/drawing/2014/main" id="{D011079A-FA78-8D9E-43CD-6AD7E00E5C2D}"/>
                </a:ext>
              </a:extLst>
            </p:cNvPr>
            <p:cNvSpPr/>
            <p:nvPr/>
          </p:nvSpPr>
          <p:spPr>
            <a:xfrm>
              <a:off x="5115054" y="5310231"/>
              <a:ext cx="379736" cy="335560"/>
            </a:xfrm>
            <a:prstGeom prst="flowChartConnector">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grama de flujo: conector 11">
              <a:extLst>
                <a:ext uri="{FF2B5EF4-FFF2-40B4-BE49-F238E27FC236}">
                  <a16:creationId xmlns:a16="http://schemas.microsoft.com/office/drawing/2014/main" id="{C8063BBE-EF6B-13D9-8869-EAD2941C96BA}"/>
                </a:ext>
              </a:extLst>
            </p:cNvPr>
            <p:cNvSpPr/>
            <p:nvPr/>
          </p:nvSpPr>
          <p:spPr>
            <a:xfrm>
              <a:off x="2994037" y="2862044"/>
              <a:ext cx="379736" cy="335560"/>
            </a:xfrm>
            <a:prstGeom prst="flowChartConnector">
              <a:avLst/>
            </a:prstGeom>
            <a:noFill/>
            <a:ln>
              <a:solidFill>
                <a:srgbClr val="57D3D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upo 16">
            <a:extLst>
              <a:ext uri="{FF2B5EF4-FFF2-40B4-BE49-F238E27FC236}">
                <a16:creationId xmlns:a16="http://schemas.microsoft.com/office/drawing/2014/main" id="{FF44695B-F287-B992-4B97-6683E3F024CE}"/>
              </a:ext>
            </a:extLst>
          </p:cNvPr>
          <p:cNvGrpSpPr/>
          <p:nvPr/>
        </p:nvGrpSpPr>
        <p:grpSpPr>
          <a:xfrm>
            <a:off x="6300948" y="2800242"/>
            <a:ext cx="5564196" cy="3258485"/>
            <a:chOff x="6300948" y="2800242"/>
            <a:chExt cx="5564196" cy="3258485"/>
          </a:xfrm>
        </p:grpSpPr>
        <p:pic>
          <p:nvPicPr>
            <p:cNvPr id="7" name="Imagen 6">
              <a:extLst>
                <a:ext uri="{FF2B5EF4-FFF2-40B4-BE49-F238E27FC236}">
                  <a16:creationId xmlns:a16="http://schemas.microsoft.com/office/drawing/2014/main" id="{B37E645A-4596-B20D-B47E-6025F743CC6A}"/>
                </a:ext>
              </a:extLst>
            </p:cNvPr>
            <p:cNvPicPr>
              <a:picLocks noChangeAspect="1"/>
            </p:cNvPicPr>
            <p:nvPr/>
          </p:nvPicPr>
          <p:blipFill>
            <a:blip r:embed="rId3"/>
            <a:stretch>
              <a:fillRect/>
            </a:stretch>
          </p:blipFill>
          <p:spPr>
            <a:xfrm>
              <a:off x="6300948" y="2800242"/>
              <a:ext cx="5564196" cy="3258485"/>
            </a:xfrm>
            <a:prstGeom prst="rect">
              <a:avLst/>
            </a:prstGeom>
          </p:spPr>
        </p:pic>
        <p:sp>
          <p:nvSpPr>
            <p:cNvPr id="13" name="Diagrama de flujo: conector 12">
              <a:extLst>
                <a:ext uri="{FF2B5EF4-FFF2-40B4-BE49-F238E27FC236}">
                  <a16:creationId xmlns:a16="http://schemas.microsoft.com/office/drawing/2014/main" id="{56FF1ED5-D2C7-7C19-E609-2FBA728FB446}"/>
                </a:ext>
              </a:extLst>
            </p:cNvPr>
            <p:cNvSpPr/>
            <p:nvPr/>
          </p:nvSpPr>
          <p:spPr>
            <a:xfrm>
              <a:off x="6887361" y="2862044"/>
              <a:ext cx="494951" cy="492155"/>
            </a:xfrm>
            <a:prstGeom prst="flowChartConnector">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grama de flujo: conector 13">
              <a:extLst>
                <a:ext uri="{FF2B5EF4-FFF2-40B4-BE49-F238E27FC236}">
                  <a16:creationId xmlns:a16="http://schemas.microsoft.com/office/drawing/2014/main" id="{06B313AA-4BCC-931B-2F60-2E6E9D1781B9}"/>
                </a:ext>
              </a:extLst>
            </p:cNvPr>
            <p:cNvSpPr/>
            <p:nvPr/>
          </p:nvSpPr>
          <p:spPr>
            <a:xfrm>
              <a:off x="10957421" y="4297958"/>
              <a:ext cx="529906" cy="560665"/>
            </a:xfrm>
            <a:prstGeom prst="flowChartConnector">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530299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987AF9-F8DD-828F-C5A5-4744C4DC5C10}"/>
              </a:ext>
            </a:extLst>
          </p:cNvPr>
          <p:cNvSpPr>
            <a:spLocks noGrp="1"/>
          </p:cNvSpPr>
          <p:nvPr>
            <p:ph idx="1"/>
          </p:nvPr>
        </p:nvSpPr>
        <p:spPr>
          <a:xfrm>
            <a:off x="764218" y="830610"/>
            <a:ext cx="9266189" cy="1203463"/>
          </a:xfrm>
        </p:spPr>
        <p:txBody>
          <a:bodyPr>
            <a:normAutofit/>
          </a:bodyPr>
          <a:lstStyle/>
          <a:p>
            <a:pPr marL="0" indent="0" algn="just">
              <a:buNone/>
            </a:pPr>
            <a:r>
              <a:rPr lang="es-CO" dirty="0"/>
              <a:t>Otras características que pueden aportar valor los autos es su año de creación y tipo de combustible, lo cual vemos que la mayor cantidad de estos funciona con </a:t>
            </a:r>
            <a:r>
              <a:rPr lang="es-CO" dirty="0" err="1"/>
              <a:t>Petrol</a:t>
            </a:r>
            <a:r>
              <a:rPr lang="es-CO" dirty="0"/>
              <a:t> y son de los años 2018, 2015 y 2017.</a:t>
            </a:r>
            <a:endParaRPr lang="en-US" dirty="0"/>
          </a:p>
        </p:txBody>
      </p:sp>
      <p:pic>
        <p:nvPicPr>
          <p:cNvPr id="5" name="Imagen 4">
            <a:extLst>
              <a:ext uri="{FF2B5EF4-FFF2-40B4-BE49-F238E27FC236}">
                <a16:creationId xmlns:a16="http://schemas.microsoft.com/office/drawing/2014/main" id="{45CA5CBA-0448-1FFE-29AA-D12B44E72B83}"/>
              </a:ext>
            </a:extLst>
          </p:cNvPr>
          <p:cNvPicPr>
            <a:picLocks noChangeAspect="1"/>
          </p:cNvPicPr>
          <p:nvPr/>
        </p:nvPicPr>
        <p:blipFill>
          <a:blip r:embed="rId2"/>
          <a:stretch>
            <a:fillRect/>
          </a:stretch>
        </p:blipFill>
        <p:spPr>
          <a:xfrm>
            <a:off x="6202620" y="2561072"/>
            <a:ext cx="5398629" cy="3219059"/>
          </a:xfrm>
          <a:prstGeom prst="rect">
            <a:avLst/>
          </a:prstGeom>
        </p:spPr>
      </p:pic>
      <p:pic>
        <p:nvPicPr>
          <p:cNvPr id="7" name="Imagen 6">
            <a:extLst>
              <a:ext uri="{FF2B5EF4-FFF2-40B4-BE49-F238E27FC236}">
                <a16:creationId xmlns:a16="http://schemas.microsoft.com/office/drawing/2014/main" id="{4AA17F95-64B6-4355-0780-D44C6C9A23B1}"/>
              </a:ext>
            </a:extLst>
          </p:cNvPr>
          <p:cNvPicPr>
            <a:picLocks noChangeAspect="1"/>
          </p:cNvPicPr>
          <p:nvPr/>
        </p:nvPicPr>
        <p:blipFill>
          <a:blip r:embed="rId3"/>
          <a:stretch>
            <a:fillRect/>
          </a:stretch>
        </p:blipFill>
        <p:spPr>
          <a:xfrm>
            <a:off x="445544" y="2561073"/>
            <a:ext cx="5370701" cy="3219059"/>
          </a:xfrm>
          <a:prstGeom prst="rect">
            <a:avLst/>
          </a:prstGeom>
        </p:spPr>
      </p:pic>
    </p:spTree>
    <p:extLst>
      <p:ext uri="{BB962C8B-B14F-4D97-AF65-F5344CB8AC3E}">
        <p14:creationId xmlns:p14="http://schemas.microsoft.com/office/powerpoint/2010/main" val="354578861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E5987AF9-F8DD-828F-C5A5-4744C4DC5C10}"/>
              </a:ext>
            </a:extLst>
          </p:cNvPr>
          <p:cNvSpPr>
            <a:spLocks noGrp="1"/>
          </p:cNvSpPr>
          <p:nvPr>
            <p:ph idx="1"/>
          </p:nvPr>
        </p:nvSpPr>
        <p:spPr>
          <a:xfrm>
            <a:off x="643855" y="2057400"/>
            <a:ext cx="3108057" cy="3457575"/>
          </a:xfrm>
        </p:spPr>
        <p:txBody>
          <a:bodyPr>
            <a:normAutofit/>
          </a:bodyPr>
          <a:lstStyle/>
          <a:p>
            <a:pPr marL="0" indent="0">
              <a:buNone/>
            </a:pPr>
            <a:r>
              <a:rPr lang="es-CO" dirty="0">
                <a:solidFill>
                  <a:srgbClr val="FFFFFF"/>
                </a:solidFill>
              </a:rPr>
              <a:t>Finalmente podemos observar que variables impactan al precio de los autos, donde aunque las correlaciones son bajas, tenemos que el kilometraje y el motor son las mas representativas de las variables numéricas.</a:t>
            </a:r>
            <a:endParaRPr lang="en-US" dirty="0">
              <a:solidFill>
                <a:srgbClr val="FFFFFF"/>
              </a:solidFill>
            </a:endParaRPr>
          </a:p>
        </p:txBody>
      </p:sp>
      <p:pic>
        <p:nvPicPr>
          <p:cNvPr id="4" name="Imagen 3">
            <a:extLst>
              <a:ext uri="{FF2B5EF4-FFF2-40B4-BE49-F238E27FC236}">
                <a16:creationId xmlns:a16="http://schemas.microsoft.com/office/drawing/2014/main" id="{14C2672E-DC5D-397F-7D5A-5AEA162A7198}"/>
              </a:ext>
            </a:extLst>
          </p:cNvPr>
          <p:cNvPicPr>
            <a:picLocks noChangeAspect="1"/>
          </p:cNvPicPr>
          <p:nvPr/>
        </p:nvPicPr>
        <p:blipFill>
          <a:blip r:embed="rId2"/>
          <a:stretch>
            <a:fillRect/>
          </a:stretch>
        </p:blipFill>
        <p:spPr>
          <a:xfrm>
            <a:off x="4703780" y="1362074"/>
            <a:ext cx="6587384" cy="5286376"/>
          </a:xfrm>
          <a:prstGeom prst="rect">
            <a:avLst/>
          </a:prstGeom>
          <a:effectLst/>
        </p:spPr>
      </p:pic>
    </p:spTree>
    <p:extLst>
      <p:ext uri="{BB962C8B-B14F-4D97-AF65-F5344CB8AC3E}">
        <p14:creationId xmlns:p14="http://schemas.microsoft.com/office/powerpoint/2010/main" val="210660477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E3851D80-F134-A686-E68A-4927D0CE9C34}"/>
              </a:ext>
            </a:extLst>
          </p:cNvPr>
          <p:cNvSpPr>
            <a:spLocks noGrp="1"/>
          </p:cNvSpPr>
          <p:nvPr>
            <p:ph type="title"/>
          </p:nvPr>
        </p:nvSpPr>
        <p:spPr>
          <a:xfrm>
            <a:off x="1103312" y="452718"/>
            <a:ext cx="8947522" cy="1400530"/>
          </a:xfrm>
        </p:spPr>
        <p:txBody>
          <a:bodyPr anchor="ctr">
            <a:normAutofit/>
          </a:bodyPr>
          <a:lstStyle/>
          <a:p>
            <a:r>
              <a:rPr lang="es-CO" dirty="0">
                <a:solidFill>
                  <a:srgbClr val="FFFFFF"/>
                </a:solidFill>
              </a:rPr>
              <a:t>Fuente de Datos</a:t>
            </a:r>
            <a:endParaRPr lang="en-US" dirty="0">
              <a:solidFill>
                <a:srgbClr val="FFFFFF"/>
              </a:solidFill>
            </a:endParaRPr>
          </a:p>
        </p:txBody>
      </p:sp>
      <p:sp>
        <p:nvSpPr>
          <p:cNvPr id="3" name="Marcador de contenido 2">
            <a:extLst>
              <a:ext uri="{FF2B5EF4-FFF2-40B4-BE49-F238E27FC236}">
                <a16:creationId xmlns:a16="http://schemas.microsoft.com/office/drawing/2014/main" id="{BB5F0339-D36F-6CFA-8B5F-7BB84CFDF3EA}"/>
              </a:ext>
            </a:extLst>
          </p:cNvPr>
          <p:cNvSpPr>
            <a:spLocks noGrp="1"/>
          </p:cNvSpPr>
          <p:nvPr>
            <p:ph idx="1"/>
          </p:nvPr>
        </p:nvSpPr>
        <p:spPr>
          <a:xfrm>
            <a:off x="1103312" y="2763520"/>
            <a:ext cx="8946541" cy="3484879"/>
          </a:xfrm>
        </p:spPr>
        <p:txBody>
          <a:bodyPr>
            <a:normAutofit/>
          </a:bodyPr>
          <a:lstStyle/>
          <a:p>
            <a:pPr>
              <a:buClr>
                <a:schemeClr val="bg2">
                  <a:lumMod val="75000"/>
                </a:schemeClr>
              </a:buClr>
            </a:pPr>
            <a:r>
              <a:rPr lang="en-US" dirty="0">
                <a:hlinkClick r:id="rId2"/>
              </a:rPr>
              <a:t>https://www.kaggle.com/datasets/milanvaddoriya/old-car-price-prediction</a:t>
            </a:r>
            <a:endParaRPr lang="en-US" dirty="0"/>
          </a:p>
          <a:p>
            <a:endParaRPr lang="en-US" dirty="0"/>
          </a:p>
          <a:p>
            <a:pPr>
              <a:buClr>
                <a:schemeClr val="bg2">
                  <a:lumMod val="75000"/>
                </a:schemeClr>
              </a:buClr>
            </a:pPr>
            <a:r>
              <a:rPr lang="en-US" dirty="0">
                <a:hlinkClick r:id="rId3"/>
              </a:rPr>
              <a:t>https://www.cardekho.com/used-car-details#usedCarCity</a:t>
            </a:r>
            <a:endParaRPr lang="en-US" dirty="0"/>
          </a:p>
          <a:p>
            <a:endParaRPr lang="en-US" dirty="0"/>
          </a:p>
        </p:txBody>
      </p:sp>
    </p:spTree>
    <p:extLst>
      <p:ext uri="{BB962C8B-B14F-4D97-AF65-F5344CB8AC3E}">
        <p14:creationId xmlns:p14="http://schemas.microsoft.com/office/powerpoint/2010/main" val="89260220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83</TotalTime>
  <Words>378</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Gothic</vt:lpstr>
      <vt:lpstr>Roboto</vt:lpstr>
      <vt:lpstr>Wingdings 3</vt:lpstr>
      <vt:lpstr>Ion</vt:lpstr>
      <vt:lpstr>Predicción de Precio de Autos Usados</vt:lpstr>
      <vt:lpstr>Introducción</vt:lpstr>
      <vt:lpstr>Manipulación de Datos</vt:lpstr>
      <vt:lpstr>Presentación de PowerPoint</vt:lpstr>
      <vt:lpstr>Visualizaciones</vt:lpstr>
      <vt:lpstr>Presentación de PowerPoint</vt:lpstr>
      <vt:lpstr>Presentación de PowerPoint</vt:lpstr>
      <vt:lpstr>Presentación de PowerPoint</vt:lpstr>
      <vt:lpstr>Fuente de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Precio de Autos Usados</dc:title>
  <dc:creator>Alison Builes Gil</dc:creator>
  <cp:lastModifiedBy>Alison Builes Gil</cp:lastModifiedBy>
  <cp:revision>7</cp:revision>
  <dcterms:created xsi:type="dcterms:W3CDTF">2023-01-17T01:22:31Z</dcterms:created>
  <dcterms:modified xsi:type="dcterms:W3CDTF">2023-01-17T02:46:29Z</dcterms:modified>
</cp:coreProperties>
</file>