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F3C3C7-67AD-40E9-A87A-E663CCEE104E}">
          <p14:sldIdLst>
            <p14:sldId id="256"/>
            <p14:sldId id="257"/>
            <p14:sldId id="258"/>
          </p14:sldIdLst>
        </p14:section>
        <p14:section name="Untitled Section" id="{93CAEE71-7033-44C2-9944-0D371E07B187}">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165578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316511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1498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96340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3967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2930105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352614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175576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377564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A7649-AC1D-43E8-8E9E-03397D022F37}"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74455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3A7649-AC1D-43E8-8E9E-03397D022F37}"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150949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3A7649-AC1D-43E8-8E9E-03397D022F37}"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243836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3A7649-AC1D-43E8-8E9E-03397D022F37}"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134117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A7649-AC1D-43E8-8E9E-03397D022F37}"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202625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A7649-AC1D-43E8-8E9E-03397D022F37}"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219309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3A7649-AC1D-43E8-8E9E-03397D022F37}"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8DB069-6EAC-4FFA-8E3A-074355181319}" type="slidenum">
              <a:rPr lang="en-US" smtClean="0"/>
              <a:t>‹#›</a:t>
            </a:fld>
            <a:endParaRPr lang="en-US"/>
          </a:p>
        </p:txBody>
      </p:sp>
    </p:spTree>
    <p:extLst>
      <p:ext uri="{BB962C8B-B14F-4D97-AF65-F5344CB8AC3E}">
        <p14:creationId xmlns:p14="http://schemas.microsoft.com/office/powerpoint/2010/main" val="418356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3A7649-AC1D-43E8-8E9E-03397D022F37}" type="datetimeFigureOut">
              <a:rPr lang="en-US" smtClean="0"/>
              <a:t>11/10/2023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8DB069-6EAC-4FFA-8E3A-074355181319}" type="slidenum">
              <a:rPr lang="en-US" smtClean="0"/>
              <a:t>‹#›</a:t>
            </a:fld>
            <a:endParaRPr lang="en-US"/>
          </a:p>
        </p:txBody>
      </p:sp>
    </p:spTree>
    <p:extLst>
      <p:ext uri="{BB962C8B-B14F-4D97-AF65-F5344CB8AC3E}">
        <p14:creationId xmlns:p14="http://schemas.microsoft.com/office/powerpoint/2010/main" val="20969720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E1581B-2F1D-4664-A9CE-88AD72E24308}"/>
              </a:ext>
            </a:extLst>
          </p:cNvPr>
          <p:cNvSpPr txBox="1"/>
          <p:nvPr/>
        </p:nvSpPr>
        <p:spPr>
          <a:xfrm>
            <a:off x="3679278" y="361542"/>
            <a:ext cx="4003589" cy="461665"/>
          </a:xfrm>
          <a:prstGeom prst="rect">
            <a:avLst/>
          </a:prstGeom>
          <a:noFill/>
        </p:spPr>
        <p:txBody>
          <a:bodyPr wrap="square" rtlCol="0">
            <a:spAutoFit/>
          </a:bodyPr>
          <a:lstStyle/>
          <a:p>
            <a:pPr algn="ctr"/>
            <a:r>
              <a:rPr lang="fa-IR" sz="2400" dirty="0">
                <a:cs typeface="2  Kamran" panose="00000400000000000000" pitchFamily="2" charset="-78"/>
              </a:rPr>
              <a:t>به نام </a:t>
            </a:r>
            <a:r>
              <a:rPr lang="fa-IR" sz="2400" dirty="0" smtClean="0">
                <a:cs typeface="2  Kamran" panose="00000400000000000000" pitchFamily="2" charset="-78"/>
              </a:rPr>
              <a:t>خدا</a:t>
            </a:r>
            <a:endParaRPr lang="en-US" sz="2400" dirty="0">
              <a:cs typeface="2  Kamran" panose="00000400000000000000" pitchFamily="2" charset="-78"/>
            </a:endParaRPr>
          </a:p>
        </p:txBody>
      </p:sp>
      <p:sp>
        <p:nvSpPr>
          <p:cNvPr id="6" name="TextBox 5">
            <a:extLst>
              <a:ext uri="{FF2B5EF4-FFF2-40B4-BE49-F238E27FC236}">
                <a16:creationId xmlns:a16="http://schemas.microsoft.com/office/drawing/2014/main" id="{3671D775-21DE-4B63-983B-39B3A8BD07B8}"/>
              </a:ext>
            </a:extLst>
          </p:cNvPr>
          <p:cNvSpPr txBox="1"/>
          <p:nvPr/>
        </p:nvSpPr>
        <p:spPr>
          <a:xfrm>
            <a:off x="3142208" y="1561182"/>
            <a:ext cx="5077727" cy="830997"/>
          </a:xfrm>
          <a:prstGeom prst="rect">
            <a:avLst/>
          </a:prstGeom>
          <a:noFill/>
        </p:spPr>
        <p:txBody>
          <a:bodyPr wrap="square" rtlCol="0">
            <a:spAutoFit/>
          </a:bodyPr>
          <a:lstStyle/>
          <a:p>
            <a:pPr algn="r"/>
            <a:r>
              <a:rPr lang="fa-IR" sz="2400" dirty="0">
                <a:cs typeface="2  Kamran" panose="00000400000000000000" pitchFamily="2" charset="-78"/>
              </a:rPr>
              <a:t>بررسی شغل : </a:t>
            </a:r>
            <a:r>
              <a:rPr lang="fa-IR" sz="2400" dirty="0" smtClean="0">
                <a:cs typeface="2  Kamran" panose="00000400000000000000" pitchFamily="2" charset="-78"/>
              </a:rPr>
              <a:t>فروش لوازم </a:t>
            </a:r>
            <a:r>
              <a:rPr lang="fa-IR" sz="2400" dirty="0" smtClean="0">
                <a:cs typeface="2  Kamran" panose="00000400000000000000" pitchFamily="2" charset="-78"/>
              </a:rPr>
              <a:t>کامپیوتر</a:t>
            </a:r>
            <a:endParaRPr lang="en-US" sz="2400" dirty="0">
              <a:cs typeface="2  Kamran" panose="00000400000000000000" pitchFamily="2" charset="-78"/>
            </a:endParaRPr>
          </a:p>
        </p:txBody>
      </p:sp>
      <p:sp>
        <p:nvSpPr>
          <p:cNvPr id="8" name="TextBox 7">
            <a:extLst>
              <a:ext uri="{FF2B5EF4-FFF2-40B4-BE49-F238E27FC236}">
                <a16:creationId xmlns:a16="http://schemas.microsoft.com/office/drawing/2014/main" id="{5A68BA34-634F-4563-B064-8C11408466B5}"/>
              </a:ext>
            </a:extLst>
          </p:cNvPr>
          <p:cNvSpPr txBox="1"/>
          <p:nvPr/>
        </p:nvSpPr>
        <p:spPr>
          <a:xfrm>
            <a:off x="3456856" y="3041486"/>
            <a:ext cx="4448432" cy="461665"/>
          </a:xfrm>
          <a:prstGeom prst="rect">
            <a:avLst/>
          </a:prstGeom>
          <a:noFill/>
        </p:spPr>
        <p:txBody>
          <a:bodyPr wrap="square" rtlCol="0">
            <a:spAutoFit/>
          </a:bodyPr>
          <a:lstStyle/>
          <a:p>
            <a:pPr algn="r"/>
            <a:r>
              <a:rPr lang="fa-IR" sz="2400" dirty="0">
                <a:cs typeface="2  Kamran" panose="00000400000000000000" pitchFamily="2" charset="-78"/>
              </a:rPr>
              <a:t>تهیه کننده </a:t>
            </a:r>
            <a:r>
              <a:rPr lang="fa-IR" sz="2400" dirty="0" smtClean="0">
                <a:cs typeface="2  Kamran" panose="00000400000000000000" pitchFamily="2" charset="-78"/>
              </a:rPr>
              <a:t>:علی گریوانی</a:t>
            </a:r>
            <a:r>
              <a:rPr lang="en-US" sz="2400" dirty="0" smtClean="0">
                <a:cs typeface="2  Kamran" panose="00000400000000000000" pitchFamily="2" charset="-78"/>
              </a:rPr>
              <a:t> </a:t>
            </a:r>
            <a:endParaRPr lang="en-US" sz="2400" dirty="0">
              <a:cs typeface="2  Kamran" panose="00000400000000000000" pitchFamily="2" charset="-78"/>
            </a:endParaRPr>
          </a:p>
        </p:txBody>
      </p:sp>
      <p:cxnSp>
        <p:nvCxnSpPr>
          <p:cNvPr id="11" name="Straight Connector 10">
            <a:extLst>
              <a:ext uri="{FF2B5EF4-FFF2-40B4-BE49-F238E27FC236}">
                <a16:creationId xmlns:a16="http://schemas.microsoft.com/office/drawing/2014/main" id="{1CF66929-17F0-4F0A-96D8-4CA27A9F5B0E}"/>
              </a:ext>
            </a:extLst>
          </p:cNvPr>
          <p:cNvCxnSpPr>
            <a:cxnSpLocks/>
          </p:cNvCxnSpPr>
          <p:nvPr/>
        </p:nvCxnSpPr>
        <p:spPr>
          <a:xfrm>
            <a:off x="2784389" y="1103870"/>
            <a:ext cx="6252519" cy="0"/>
          </a:xfrm>
          <a:prstGeom prst="line">
            <a:avLst/>
          </a:prstGeom>
          <a:ln w="28575"/>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136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5849DB-790E-AF62-E890-A4A6E7A8F7D4}"/>
              </a:ext>
            </a:extLst>
          </p:cNvPr>
          <p:cNvSpPr txBox="1"/>
          <p:nvPr/>
        </p:nvSpPr>
        <p:spPr>
          <a:xfrm>
            <a:off x="3931921" y="686594"/>
            <a:ext cx="5430519" cy="584775"/>
          </a:xfrm>
          <a:prstGeom prst="rect">
            <a:avLst/>
          </a:prstGeom>
          <a:noFill/>
        </p:spPr>
        <p:txBody>
          <a:bodyPr wrap="square" rtlCol="1">
            <a:spAutoFit/>
          </a:bodyPr>
          <a:lstStyle/>
          <a:p>
            <a:pPr algn="r" rtl="1"/>
            <a:r>
              <a:rPr lang="fa-IR" sz="3200" dirty="0" smtClean="0">
                <a:cs typeface="2  Kamran" panose="00000400000000000000" pitchFamily="2" charset="-78"/>
              </a:rPr>
              <a:t>ایده و بازیابی</a:t>
            </a:r>
            <a:endParaRPr lang="fa-IR" sz="3200" dirty="0">
              <a:cs typeface="2  Kamran" panose="00000400000000000000" pitchFamily="2" charset="-78"/>
            </a:endParaRPr>
          </a:p>
        </p:txBody>
      </p:sp>
      <p:graphicFrame>
        <p:nvGraphicFramePr>
          <p:cNvPr id="6" name="Table 5">
            <a:extLst>
              <a:ext uri="{FF2B5EF4-FFF2-40B4-BE49-F238E27FC236}">
                <a16:creationId xmlns:a16="http://schemas.microsoft.com/office/drawing/2014/main" id="{9957BD66-33E5-6B80-E19A-8E8E1F5776F9}"/>
              </a:ext>
            </a:extLst>
          </p:cNvPr>
          <p:cNvGraphicFramePr>
            <a:graphicFrameLocks noGrp="1"/>
          </p:cNvGraphicFramePr>
          <p:nvPr>
            <p:extLst>
              <p:ext uri="{D42A27DB-BD31-4B8C-83A1-F6EECF244321}">
                <p14:modId xmlns:p14="http://schemas.microsoft.com/office/powerpoint/2010/main" val="3603979741"/>
              </p:ext>
            </p:extLst>
          </p:nvPr>
        </p:nvGraphicFramePr>
        <p:xfrm>
          <a:off x="462537" y="1702262"/>
          <a:ext cx="10900960" cy="3992880"/>
        </p:xfrm>
        <a:graphic>
          <a:graphicData uri="http://schemas.openxmlformats.org/drawingml/2006/table">
            <a:tbl>
              <a:tblPr rtl="1" firstRow="1" bandRow="1">
                <a:tableStyleId>{5C22544A-7EE6-4342-B048-85BDC9FD1C3A}</a:tableStyleId>
              </a:tblPr>
              <a:tblGrid>
                <a:gridCol w="1362620">
                  <a:extLst>
                    <a:ext uri="{9D8B030D-6E8A-4147-A177-3AD203B41FA5}">
                      <a16:colId xmlns:a16="http://schemas.microsoft.com/office/drawing/2014/main" val="2714475109"/>
                    </a:ext>
                  </a:extLst>
                </a:gridCol>
                <a:gridCol w="1362620">
                  <a:extLst>
                    <a:ext uri="{9D8B030D-6E8A-4147-A177-3AD203B41FA5}">
                      <a16:colId xmlns:a16="http://schemas.microsoft.com/office/drawing/2014/main" val="4135082009"/>
                    </a:ext>
                  </a:extLst>
                </a:gridCol>
                <a:gridCol w="1362620">
                  <a:extLst>
                    <a:ext uri="{9D8B030D-6E8A-4147-A177-3AD203B41FA5}">
                      <a16:colId xmlns:a16="http://schemas.microsoft.com/office/drawing/2014/main" val="2858284419"/>
                    </a:ext>
                  </a:extLst>
                </a:gridCol>
                <a:gridCol w="1362620">
                  <a:extLst>
                    <a:ext uri="{9D8B030D-6E8A-4147-A177-3AD203B41FA5}">
                      <a16:colId xmlns:a16="http://schemas.microsoft.com/office/drawing/2014/main" val="1054135798"/>
                    </a:ext>
                  </a:extLst>
                </a:gridCol>
                <a:gridCol w="1362620">
                  <a:extLst>
                    <a:ext uri="{9D8B030D-6E8A-4147-A177-3AD203B41FA5}">
                      <a16:colId xmlns:a16="http://schemas.microsoft.com/office/drawing/2014/main" val="900157375"/>
                    </a:ext>
                  </a:extLst>
                </a:gridCol>
                <a:gridCol w="1362620">
                  <a:extLst>
                    <a:ext uri="{9D8B030D-6E8A-4147-A177-3AD203B41FA5}">
                      <a16:colId xmlns:a16="http://schemas.microsoft.com/office/drawing/2014/main" val="2965098670"/>
                    </a:ext>
                  </a:extLst>
                </a:gridCol>
                <a:gridCol w="1362620">
                  <a:extLst>
                    <a:ext uri="{9D8B030D-6E8A-4147-A177-3AD203B41FA5}">
                      <a16:colId xmlns:a16="http://schemas.microsoft.com/office/drawing/2014/main" val="2191711078"/>
                    </a:ext>
                  </a:extLst>
                </a:gridCol>
                <a:gridCol w="1362620">
                  <a:extLst>
                    <a:ext uri="{9D8B030D-6E8A-4147-A177-3AD203B41FA5}">
                      <a16:colId xmlns:a16="http://schemas.microsoft.com/office/drawing/2014/main" val="2644814930"/>
                    </a:ext>
                  </a:extLst>
                </a:gridCol>
              </a:tblGrid>
              <a:tr h="1036321">
                <a:tc>
                  <a:txBody>
                    <a:bodyPr/>
                    <a:lstStyle/>
                    <a:p>
                      <a:pPr algn="ctr" rtl="1"/>
                      <a:r>
                        <a:rPr lang="fa-IR" sz="2800" dirty="0">
                          <a:cs typeface="2  Kamran" panose="00000400000000000000" pitchFamily="2" charset="-78"/>
                        </a:rPr>
                        <a:t>ارزیابی ایده</a:t>
                      </a:r>
                    </a:p>
                  </a:txBody>
                  <a:tcPr/>
                </a:tc>
                <a:tc>
                  <a:txBody>
                    <a:bodyPr/>
                    <a:lstStyle/>
                    <a:p>
                      <a:pPr algn="ctr" rtl="1"/>
                      <a:r>
                        <a:rPr lang="fa-IR" sz="2800" dirty="0">
                          <a:cs typeface="2  Kamran" panose="00000400000000000000" pitchFamily="2" charset="-78"/>
                        </a:rPr>
                        <a:t>وجود مشتری</a:t>
                      </a:r>
                    </a:p>
                  </a:txBody>
                  <a:tcPr/>
                </a:tc>
                <a:tc>
                  <a:txBody>
                    <a:bodyPr/>
                    <a:lstStyle/>
                    <a:p>
                      <a:pPr algn="ctr" rtl="1"/>
                      <a:r>
                        <a:rPr lang="fa-IR" sz="2000" dirty="0">
                          <a:cs typeface="2  Kamran" panose="00000400000000000000" pitchFamily="2" charset="-78"/>
                        </a:rPr>
                        <a:t>رقابت پذیری با محصولات مشابه</a:t>
                      </a:r>
                    </a:p>
                  </a:txBody>
                  <a:tcPr/>
                </a:tc>
                <a:tc>
                  <a:txBody>
                    <a:bodyPr/>
                    <a:lstStyle/>
                    <a:p>
                      <a:pPr algn="ctr" rtl="1"/>
                      <a:r>
                        <a:rPr lang="fa-IR" sz="2400" dirty="0">
                          <a:cs typeface="2  Kamran" panose="00000400000000000000" pitchFamily="2" charset="-78"/>
                        </a:rPr>
                        <a:t>منابع موجود</a:t>
                      </a:r>
                    </a:p>
                  </a:txBody>
                  <a:tcPr/>
                </a:tc>
                <a:tc>
                  <a:txBody>
                    <a:bodyPr/>
                    <a:lstStyle/>
                    <a:p>
                      <a:pPr algn="ctr" rtl="1"/>
                      <a:r>
                        <a:rPr lang="fa-IR" dirty="0">
                          <a:cs typeface="2  Kamran" panose="00000400000000000000" pitchFamily="2" charset="-78"/>
                        </a:rPr>
                        <a:t>ایجاد ارزش برای مشتریان</a:t>
                      </a:r>
                    </a:p>
                  </a:txBody>
                  <a:tcPr/>
                </a:tc>
                <a:tc>
                  <a:txBody>
                    <a:bodyPr/>
                    <a:lstStyle/>
                    <a:p>
                      <a:pPr algn="ctr" rtl="1"/>
                      <a:r>
                        <a:rPr lang="fa-IR" sz="2400" dirty="0">
                          <a:cs typeface="2  Kamran" panose="00000400000000000000" pitchFamily="2" charset="-78"/>
                        </a:rPr>
                        <a:t>میزان سرمایه مورد نیاز</a:t>
                      </a:r>
                    </a:p>
                  </a:txBody>
                  <a:tcPr/>
                </a:tc>
                <a:tc>
                  <a:txBody>
                    <a:bodyPr/>
                    <a:lstStyle/>
                    <a:p>
                      <a:pPr algn="ctr" rtl="1"/>
                      <a:r>
                        <a:rPr lang="fa-IR" sz="2400" dirty="0">
                          <a:cs typeface="2  Kamran" panose="00000400000000000000" pitchFamily="2" charset="-78"/>
                        </a:rPr>
                        <a:t>میزان هزینه موردنیاز</a:t>
                      </a:r>
                    </a:p>
                  </a:txBody>
                  <a:tcPr/>
                </a:tc>
                <a:tc>
                  <a:txBody>
                    <a:bodyPr/>
                    <a:lstStyle/>
                    <a:p>
                      <a:pPr algn="ctr" rtl="1"/>
                      <a:r>
                        <a:rPr lang="fa-IR" sz="2400" dirty="0">
                          <a:cs typeface="2  Kamran" panose="00000400000000000000" pitchFamily="2" charset="-78"/>
                        </a:rPr>
                        <a:t>مجموع امتیازات</a:t>
                      </a:r>
                    </a:p>
                  </a:txBody>
                  <a:tcPr/>
                </a:tc>
                <a:extLst>
                  <a:ext uri="{0D108BD9-81ED-4DB2-BD59-A6C34878D82A}">
                    <a16:rowId xmlns:a16="http://schemas.microsoft.com/office/drawing/2014/main" val="3726795236"/>
                  </a:ext>
                </a:extLst>
              </a:tr>
              <a:tr h="829788">
                <a:tc>
                  <a:txBody>
                    <a:bodyPr/>
                    <a:lstStyle/>
                    <a:p>
                      <a:pPr algn="ctr" rtl="1"/>
                      <a:r>
                        <a:rPr lang="fa-IR" sz="2400" dirty="0" smtClean="0">
                          <a:cs typeface="2  Kamran" panose="00000400000000000000" pitchFamily="2" charset="-78"/>
                        </a:rPr>
                        <a:t>ایجاد</a:t>
                      </a:r>
                      <a:r>
                        <a:rPr lang="fa-IR" sz="2400" baseline="0" dirty="0" smtClean="0">
                          <a:cs typeface="2  Kamran" panose="00000400000000000000" pitchFamily="2" charset="-78"/>
                        </a:rPr>
                        <a:t> کسب کار</a:t>
                      </a:r>
                      <a:endParaRPr lang="fa-IR" sz="2400" dirty="0">
                        <a:cs typeface="2  Kamran" panose="00000400000000000000" pitchFamily="2" charset="-78"/>
                      </a:endParaRPr>
                    </a:p>
                  </a:txBody>
                  <a:tcPr/>
                </a:tc>
                <a:tc>
                  <a:txBody>
                    <a:bodyPr/>
                    <a:lstStyle/>
                    <a:p>
                      <a:pPr algn="ctr" rtl="1"/>
                      <a:r>
                        <a:rPr lang="fa-IR" sz="2400" dirty="0">
                          <a:cs typeface="2  Kamran" panose="00000400000000000000" pitchFamily="2" charset="-78"/>
                        </a:rPr>
                        <a:t>5</a:t>
                      </a:r>
                    </a:p>
                  </a:txBody>
                  <a:tcPr/>
                </a:tc>
                <a:tc>
                  <a:txBody>
                    <a:bodyPr/>
                    <a:lstStyle/>
                    <a:p>
                      <a:pPr algn="ctr" rtl="1"/>
                      <a:r>
                        <a:rPr lang="fa-IR" sz="2400" dirty="0">
                          <a:cs typeface="2  Kamran" panose="00000400000000000000" pitchFamily="2" charset="-78"/>
                        </a:rPr>
                        <a:t>3</a:t>
                      </a:r>
                    </a:p>
                  </a:txBody>
                  <a:tcPr/>
                </a:tc>
                <a:tc>
                  <a:txBody>
                    <a:bodyPr/>
                    <a:lstStyle/>
                    <a:p>
                      <a:pPr algn="ctr" rtl="1"/>
                      <a:r>
                        <a:rPr lang="fa-IR" sz="2400" dirty="0">
                          <a:cs typeface="2  Kamran" panose="00000400000000000000" pitchFamily="2" charset="-78"/>
                        </a:rPr>
                        <a:t>5</a:t>
                      </a:r>
                    </a:p>
                  </a:txBody>
                  <a:tcPr/>
                </a:tc>
                <a:tc>
                  <a:txBody>
                    <a:bodyPr/>
                    <a:lstStyle/>
                    <a:p>
                      <a:pPr algn="ctr" rtl="1"/>
                      <a:r>
                        <a:rPr lang="fa-IR" sz="2400" dirty="0">
                          <a:cs typeface="2  Kamran" panose="00000400000000000000" pitchFamily="2" charset="-78"/>
                        </a:rPr>
                        <a:t>5</a:t>
                      </a:r>
                    </a:p>
                  </a:txBody>
                  <a:tcPr/>
                </a:tc>
                <a:tc>
                  <a:txBody>
                    <a:bodyPr/>
                    <a:lstStyle/>
                    <a:p>
                      <a:pPr algn="ctr" rtl="1"/>
                      <a:r>
                        <a:rPr lang="fa-IR" sz="2400" dirty="0">
                          <a:cs typeface="2  Kamran" panose="00000400000000000000" pitchFamily="2" charset="-78"/>
                        </a:rPr>
                        <a:t>5</a:t>
                      </a:r>
                      <a:endParaRPr lang="fa-IR" sz="2400" dirty="0">
                        <a:cs typeface="2  Kamran" panose="00000400000000000000" pitchFamily="2" charset="-78"/>
                      </a:endParaRPr>
                    </a:p>
                  </a:txBody>
                  <a:tcPr/>
                </a:tc>
                <a:tc>
                  <a:txBody>
                    <a:bodyPr/>
                    <a:lstStyle/>
                    <a:p>
                      <a:pPr algn="ctr" rtl="1"/>
                      <a:r>
                        <a:rPr lang="fa-IR" sz="2400" dirty="0">
                          <a:cs typeface="2  Kamran" panose="00000400000000000000" pitchFamily="2" charset="-78"/>
                        </a:rPr>
                        <a:t>2</a:t>
                      </a:r>
                    </a:p>
                  </a:txBody>
                  <a:tcPr/>
                </a:tc>
                <a:tc>
                  <a:txBody>
                    <a:bodyPr/>
                    <a:lstStyle/>
                    <a:p>
                      <a:pPr algn="ctr" rtl="1"/>
                      <a:r>
                        <a:rPr lang="fa-IR" sz="2400" dirty="0" smtClean="0">
                          <a:cs typeface="2  Kamran" panose="00000400000000000000" pitchFamily="2" charset="-78"/>
                        </a:rPr>
                        <a:t>25</a:t>
                      </a:r>
                      <a:endParaRPr lang="fa-IR" sz="2400" dirty="0">
                        <a:cs typeface="2  Kamran" panose="00000400000000000000" pitchFamily="2" charset="-78"/>
                      </a:endParaRPr>
                    </a:p>
                  </a:txBody>
                  <a:tcPr/>
                </a:tc>
                <a:extLst>
                  <a:ext uri="{0D108BD9-81ED-4DB2-BD59-A6C34878D82A}">
                    <a16:rowId xmlns:a16="http://schemas.microsoft.com/office/drawing/2014/main" val="4282535638"/>
                  </a:ext>
                </a:extLst>
              </a:tr>
              <a:tr h="829788">
                <a:tc>
                  <a:txBody>
                    <a:bodyPr/>
                    <a:lstStyle/>
                    <a:p>
                      <a:pPr algn="ctr" rtl="1"/>
                      <a:r>
                        <a:rPr lang="fa-IR" sz="2400" dirty="0" smtClean="0">
                          <a:cs typeface="2  Kamran" panose="00000400000000000000" pitchFamily="2" charset="-78"/>
                        </a:rPr>
                        <a:t>توسعه کسب</a:t>
                      </a:r>
                      <a:r>
                        <a:rPr lang="fa-IR" sz="2400" baseline="0" dirty="0" smtClean="0">
                          <a:cs typeface="2  Kamran" panose="00000400000000000000" pitchFamily="2" charset="-78"/>
                        </a:rPr>
                        <a:t> و کار</a:t>
                      </a:r>
                      <a:endParaRPr lang="fa-IR" sz="2400" dirty="0">
                        <a:cs typeface="2  Kamran" panose="00000400000000000000" pitchFamily="2" charset="-78"/>
                      </a:endParaRPr>
                    </a:p>
                  </a:txBody>
                  <a:tcPr/>
                </a:tc>
                <a:tc>
                  <a:txBody>
                    <a:bodyPr/>
                    <a:lstStyle/>
                    <a:p>
                      <a:pPr algn="ctr" rtl="1"/>
                      <a:r>
                        <a:rPr lang="fa-IR" sz="2400" dirty="0">
                          <a:cs typeface="2  Kamran" panose="00000400000000000000" pitchFamily="2" charset="-78"/>
                        </a:rPr>
                        <a:t>5</a:t>
                      </a:r>
                      <a:endParaRPr lang="fa-IR" sz="2400" dirty="0">
                        <a:cs typeface="2  Kamran" panose="00000400000000000000" pitchFamily="2" charset="-78"/>
                      </a:endParaRPr>
                    </a:p>
                  </a:txBody>
                  <a:tcPr/>
                </a:tc>
                <a:tc>
                  <a:txBody>
                    <a:bodyPr/>
                    <a:lstStyle/>
                    <a:p>
                      <a:pPr algn="ctr" rtl="1"/>
                      <a:r>
                        <a:rPr lang="fa-IR" sz="2400" dirty="0">
                          <a:cs typeface="2  Kamran" panose="00000400000000000000" pitchFamily="2" charset="-78"/>
                        </a:rPr>
                        <a:t>5</a:t>
                      </a:r>
                    </a:p>
                  </a:txBody>
                  <a:tcPr/>
                </a:tc>
                <a:tc>
                  <a:txBody>
                    <a:bodyPr/>
                    <a:lstStyle/>
                    <a:p>
                      <a:pPr algn="ctr" rtl="1"/>
                      <a:r>
                        <a:rPr lang="fa-IR" sz="2400" dirty="0">
                          <a:cs typeface="2  Kamran" panose="00000400000000000000" pitchFamily="2" charset="-78"/>
                        </a:rPr>
                        <a:t>4</a:t>
                      </a:r>
                      <a:endParaRPr lang="fa-IR" sz="2400" dirty="0">
                        <a:cs typeface="2  Kamran" panose="00000400000000000000" pitchFamily="2" charset="-78"/>
                      </a:endParaRPr>
                    </a:p>
                  </a:txBody>
                  <a:tcPr/>
                </a:tc>
                <a:tc>
                  <a:txBody>
                    <a:bodyPr/>
                    <a:lstStyle/>
                    <a:p>
                      <a:pPr algn="ctr" rtl="1"/>
                      <a:r>
                        <a:rPr lang="fa-IR" sz="2400" dirty="0">
                          <a:cs typeface="2  Kamran" panose="00000400000000000000" pitchFamily="2" charset="-78"/>
                        </a:rPr>
                        <a:t>3</a:t>
                      </a:r>
                    </a:p>
                  </a:txBody>
                  <a:tcPr/>
                </a:tc>
                <a:tc>
                  <a:txBody>
                    <a:bodyPr/>
                    <a:lstStyle/>
                    <a:p>
                      <a:pPr algn="ctr" rtl="1"/>
                      <a:r>
                        <a:rPr lang="fa-IR" sz="2400" dirty="0">
                          <a:cs typeface="2  Kamran" panose="00000400000000000000" pitchFamily="2" charset="-78"/>
                        </a:rPr>
                        <a:t>3</a:t>
                      </a:r>
                    </a:p>
                  </a:txBody>
                  <a:tcPr/>
                </a:tc>
                <a:tc>
                  <a:txBody>
                    <a:bodyPr/>
                    <a:lstStyle/>
                    <a:p>
                      <a:pPr algn="ctr" rtl="1"/>
                      <a:r>
                        <a:rPr lang="fa-IR" sz="2400" dirty="0">
                          <a:cs typeface="2  Kamran" panose="00000400000000000000" pitchFamily="2" charset="-78"/>
                        </a:rPr>
                        <a:t>2</a:t>
                      </a:r>
                    </a:p>
                  </a:txBody>
                  <a:tcPr/>
                </a:tc>
                <a:tc>
                  <a:txBody>
                    <a:bodyPr/>
                    <a:lstStyle/>
                    <a:p>
                      <a:pPr algn="ctr" rtl="1"/>
                      <a:r>
                        <a:rPr lang="fa-IR" sz="2400" dirty="0" smtClean="0">
                          <a:cs typeface="2  Kamran" panose="00000400000000000000" pitchFamily="2" charset="-78"/>
                        </a:rPr>
                        <a:t>22</a:t>
                      </a:r>
                      <a:endParaRPr lang="fa-IR" sz="2400" dirty="0">
                        <a:cs typeface="2  Kamran" panose="00000400000000000000" pitchFamily="2" charset="-78"/>
                      </a:endParaRPr>
                    </a:p>
                  </a:txBody>
                  <a:tcPr/>
                </a:tc>
                <a:extLst>
                  <a:ext uri="{0D108BD9-81ED-4DB2-BD59-A6C34878D82A}">
                    <a16:rowId xmlns:a16="http://schemas.microsoft.com/office/drawing/2014/main" val="2176665767"/>
                  </a:ext>
                </a:extLst>
              </a:tr>
            </a:tbl>
          </a:graphicData>
        </a:graphic>
      </p:graphicFrame>
    </p:spTree>
    <p:extLst>
      <p:ext uri="{BB962C8B-B14F-4D97-AF65-F5344CB8AC3E}">
        <p14:creationId xmlns:p14="http://schemas.microsoft.com/office/powerpoint/2010/main" val="177197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C32D49-06D0-4C98-98FB-49431652AAD3}"/>
              </a:ext>
            </a:extLst>
          </p:cNvPr>
          <p:cNvSpPr txBox="1"/>
          <p:nvPr/>
        </p:nvSpPr>
        <p:spPr>
          <a:xfrm>
            <a:off x="10470292" y="601361"/>
            <a:ext cx="650789" cy="584775"/>
          </a:xfrm>
          <a:prstGeom prst="rect">
            <a:avLst/>
          </a:prstGeom>
          <a:noFill/>
        </p:spPr>
        <p:txBody>
          <a:bodyPr wrap="square" rtlCol="0">
            <a:spAutoFit/>
          </a:bodyPr>
          <a:lstStyle/>
          <a:p>
            <a:r>
              <a:rPr lang="fa-IR" sz="3200" dirty="0"/>
              <a:t>10</a:t>
            </a:r>
            <a:endParaRPr lang="en-US" sz="3200" dirty="0"/>
          </a:p>
        </p:txBody>
      </p:sp>
      <p:sp>
        <p:nvSpPr>
          <p:cNvPr id="2" name="TextBox 1">
            <a:extLst>
              <a:ext uri="{FF2B5EF4-FFF2-40B4-BE49-F238E27FC236}">
                <a16:creationId xmlns:a16="http://schemas.microsoft.com/office/drawing/2014/main" id="{02C06E0F-C27E-A5AA-C593-5FA29E048B3A}"/>
              </a:ext>
            </a:extLst>
          </p:cNvPr>
          <p:cNvSpPr txBox="1"/>
          <p:nvPr/>
        </p:nvSpPr>
        <p:spPr>
          <a:xfrm>
            <a:off x="4513811" y="218813"/>
            <a:ext cx="5738090" cy="830997"/>
          </a:xfrm>
          <a:prstGeom prst="rect">
            <a:avLst/>
          </a:prstGeom>
          <a:noFill/>
        </p:spPr>
        <p:txBody>
          <a:bodyPr wrap="square" rtlCol="1">
            <a:spAutoFit/>
          </a:bodyPr>
          <a:lstStyle/>
          <a:p>
            <a:pPr algn="r" rtl="1"/>
            <a:r>
              <a:rPr lang="fa-IR" sz="4800" dirty="0">
                <a:cs typeface="2  Kamran" panose="00000400000000000000" pitchFamily="2" charset="-78"/>
              </a:rPr>
              <a:t>انواع مشتری</a:t>
            </a:r>
          </a:p>
        </p:txBody>
      </p:sp>
      <p:graphicFrame>
        <p:nvGraphicFramePr>
          <p:cNvPr id="3" name="Table 2">
            <a:extLst>
              <a:ext uri="{FF2B5EF4-FFF2-40B4-BE49-F238E27FC236}">
                <a16:creationId xmlns:a16="http://schemas.microsoft.com/office/drawing/2014/main" id="{03D22DBB-CAE1-B148-F0F4-7945CC936AE0}"/>
              </a:ext>
            </a:extLst>
          </p:cNvPr>
          <p:cNvGraphicFramePr>
            <a:graphicFrameLocks noGrp="1"/>
          </p:cNvGraphicFramePr>
          <p:nvPr>
            <p:extLst>
              <p:ext uri="{D42A27DB-BD31-4B8C-83A1-F6EECF244321}">
                <p14:modId xmlns:p14="http://schemas.microsoft.com/office/powerpoint/2010/main" val="794885903"/>
              </p:ext>
            </p:extLst>
          </p:nvPr>
        </p:nvGraphicFramePr>
        <p:xfrm>
          <a:off x="1579418" y="1782618"/>
          <a:ext cx="9153237" cy="2999971"/>
        </p:xfrm>
        <a:graphic>
          <a:graphicData uri="http://schemas.openxmlformats.org/drawingml/2006/table">
            <a:tbl>
              <a:tblPr rtl="1" firstRow="1" bandRow="1">
                <a:tableStyleId>{5C22544A-7EE6-4342-B048-85BDC9FD1C3A}</a:tableStyleId>
              </a:tblPr>
              <a:tblGrid>
                <a:gridCol w="3051079">
                  <a:extLst>
                    <a:ext uri="{9D8B030D-6E8A-4147-A177-3AD203B41FA5}">
                      <a16:colId xmlns:a16="http://schemas.microsoft.com/office/drawing/2014/main" val="918451742"/>
                    </a:ext>
                  </a:extLst>
                </a:gridCol>
                <a:gridCol w="3051079">
                  <a:extLst>
                    <a:ext uri="{9D8B030D-6E8A-4147-A177-3AD203B41FA5}">
                      <a16:colId xmlns:a16="http://schemas.microsoft.com/office/drawing/2014/main" val="3447925116"/>
                    </a:ext>
                  </a:extLst>
                </a:gridCol>
                <a:gridCol w="3051079">
                  <a:extLst>
                    <a:ext uri="{9D8B030D-6E8A-4147-A177-3AD203B41FA5}">
                      <a16:colId xmlns:a16="http://schemas.microsoft.com/office/drawing/2014/main" val="2610602066"/>
                    </a:ext>
                  </a:extLst>
                </a:gridCol>
              </a:tblGrid>
              <a:tr h="683491">
                <a:tc>
                  <a:txBody>
                    <a:bodyPr/>
                    <a:lstStyle/>
                    <a:p>
                      <a:pPr algn="ctr" rtl="1"/>
                      <a:r>
                        <a:rPr lang="fa-IR" sz="2800" dirty="0">
                          <a:cs typeface="2  Kamran" panose="00000400000000000000" pitchFamily="2" charset="-78"/>
                        </a:rPr>
                        <a:t>مفهوم</a:t>
                      </a:r>
                    </a:p>
                  </a:txBody>
                  <a:tcPr/>
                </a:tc>
                <a:tc>
                  <a:txBody>
                    <a:bodyPr/>
                    <a:lstStyle/>
                    <a:p>
                      <a:pPr algn="ctr" rtl="1"/>
                      <a:r>
                        <a:rPr lang="fa-IR" sz="2800" dirty="0">
                          <a:cs typeface="2  Kamran" panose="00000400000000000000" pitchFamily="2" charset="-78"/>
                        </a:rPr>
                        <a:t>محصول</a:t>
                      </a:r>
                    </a:p>
                  </a:txBody>
                  <a:tcPr/>
                </a:tc>
                <a:tc>
                  <a:txBody>
                    <a:bodyPr/>
                    <a:lstStyle/>
                    <a:p>
                      <a:pPr algn="ctr" rtl="1"/>
                      <a:r>
                        <a:rPr lang="fa-IR" sz="2800" dirty="0">
                          <a:cs typeface="2  Kamran" panose="00000400000000000000" pitchFamily="2" charset="-78"/>
                        </a:rPr>
                        <a:t>مشتریان </a:t>
                      </a:r>
                    </a:p>
                  </a:txBody>
                  <a:tcPr/>
                </a:tc>
                <a:extLst>
                  <a:ext uri="{0D108BD9-81ED-4DB2-BD59-A6C34878D82A}">
                    <a16:rowId xmlns:a16="http://schemas.microsoft.com/office/drawing/2014/main" val="1062295805"/>
                  </a:ext>
                </a:extLst>
              </a:tr>
              <a:tr h="683491">
                <a:tc>
                  <a:txBody>
                    <a:bodyPr/>
                    <a:lstStyle/>
                    <a:p>
                      <a:pPr algn="ctr" rtl="1"/>
                      <a:r>
                        <a:rPr lang="fa-IR" sz="2800" dirty="0">
                          <a:cs typeface="2  Kamran" panose="00000400000000000000" pitchFamily="2" charset="-78"/>
                        </a:rPr>
                        <a:t>مشتری</a:t>
                      </a:r>
                    </a:p>
                  </a:txBody>
                  <a:tcPr/>
                </a:tc>
                <a:tc>
                  <a:txBody>
                    <a:bodyPr/>
                    <a:lstStyle/>
                    <a:p>
                      <a:pPr algn="ctr" rtl="1"/>
                      <a:r>
                        <a:rPr lang="fa-IR" sz="2800" dirty="0" smtClean="0">
                          <a:cs typeface="2  Kamran" panose="00000400000000000000" pitchFamily="2" charset="-78"/>
                        </a:rPr>
                        <a:t>فروش</a:t>
                      </a:r>
                      <a:r>
                        <a:rPr lang="fa-IR" sz="2800" baseline="0" dirty="0" smtClean="0">
                          <a:cs typeface="2  Kamran" panose="00000400000000000000" pitchFamily="2" charset="-78"/>
                        </a:rPr>
                        <a:t> لوازم</a:t>
                      </a:r>
                      <a:endParaRPr lang="fa-IR" sz="2800" dirty="0">
                        <a:cs typeface="2  Kamran" panose="00000400000000000000" pitchFamily="2" charset="-78"/>
                      </a:endParaRPr>
                    </a:p>
                  </a:txBody>
                  <a:tcPr/>
                </a:tc>
                <a:tc>
                  <a:txBody>
                    <a:bodyPr/>
                    <a:lstStyle/>
                    <a:p>
                      <a:pPr algn="ctr" rtl="1"/>
                      <a:r>
                        <a:rPr lang="fa-IR" sz="2800" dirty="0">
                          <a:cs typeface="2  Kamran" panose="00000400000000000000" pitchFamily="2" charset="-78"/>
                        </a:rPr>
                        <a:t>انواع شرکت ها و </a:t>
                      </a:r>
                      <a:r>
                        <a:rPr lang="fa-IR" sz="2800" dirty="0" smtClean="0">
                          <a:cs typeface="2  Kamran" panose="00000400000000000000" pitchFamily="2" charset="-78"/>
                        </a:rPr>
                        <a:t>موسسات</a:t>
                      </a:r>
                      <a:r>
                        <a:rPr lang="fa-IR" sz="2800" baseline="0" dirty="0" smtClean="0">
                          <a:cs typeface="2  Kamran" panose="00000400000000000000" pitchFamily="2" charset="-78"/>
                        </a:rPr>
                        <a:t> و مردم</a:t>
                      </a:r>
                      <a:endParaRPr lang="fa-IR" sz="2800" dirty="0">
                        <a:cs typeface="2  Kamran" panose="00000400000000000000" pitchFamily="2" charset="-78"/>
                      </a:endParaRPr>
                    </a:p>
                  </a:txBody>
                  <a:tcPr/>
                </a:tc>
                <a:extLst>
                  <a:ext uri="{0D108BD9-81ED-4DB2-BD59-A6C34878D82A}">
                    <a16:rowId xmlns:a16="http://schemas.microsoft.com/office/drawing/2014/main" val="1503273109"/>
                  </a:ext>
                </a:extLst>
              </a:tr>
              <a:tr h="683491">
                <a:tc>
                  <a:txBody>
                    <a:bodyPr/>
                    <a:lstStyle/>
                    <a:p>
                      <a:pPr algn="ctr" rtl="1"/>
                      <a:r>
                        <a:rPr lang="fa-IR" sz="2800" dirty="0">
                          <a:cs typeface="2  Kamran" panose="00000400000000000000" pitchFamily="2" charset="-78"/>
                        </a:rPr>
                        <a:t>مصرف </a:t>
                      </a:r>
                      <a:r>
                        <a:rPr lang="fa-IR" sz="2800" dirty="0" smtClean="0">
                          <a:cs typeface="2  Kamran" panose="00000400000000000000" pitchFamily="2" charset="-78"/>
                        </a:rPr>
                        <a:t>کننده </a:t>
                      </a:r>
                      <a:endParaRPr lang="fa-IR" sz="2800" dirty="0">
                        <a:cs typeface="2  Kamran" panose="00000400000000000000" pitchFamily="2" charset="-78"/>
                      </a:endParaRPr>
                    </a:p>
                  </a:txBody>
                  <a:tcPr/>
                </a:tc>
                <a:tc>
                  <a:txBody>
                    <a:bodyPr/>
                    <a:lstStyle/>
                    <a:p>
                      <a:pPr algn="ctr" rtl="1"/>
                      <a:r>
                        <a:rPr lang="fa-IR" sz="2800" dirty="0" smtClean="0">
                          <a:cs typeface="2  Kamran" panose="00000400000000000000" pitchFamily="2" charset="-78"/>
                        </a:rPr>
                        <a:t>بروز</a:t>
                      </a:r>
                      <a:r>
                        <a:rPr lang="fa-IR" sz="2800" baseline="0" dirty="0" smtClean="0">
                          <a:cs typeface="2  Kamran" panose="00000400000000000000" pitchFamily="2" charset="-78"/>
                        </a:rPr>
                        <a:t>رسانی قطعات</a:t>
                      </a:r>
                      <a:endParaRPr lang="fa-IR" sz="2800" dirty="0">
                        <a:cs typeface="2  Kamran" panose="00000400000000000000" pitchFamily="2" charset="-78"/>
                      </a:endParaRPr>
                    </a:p>
                  </a:txBody>
                  <a:tcPr/>
                </a:tc>
                <a:tc>
                  <a:txBody>
                    <a:bodyPr/>
                    <a:lstStyle/>
                    <a:p>
                      <a:pPr algn="ctr" rtl="1"/>
                      <a:r>
                        <a:rPr lang="fa-IR" sz="2800" dirty="0">
                          <a:cs typeface="2  Kamran" panose="00000400000000000000" pitchFamily="2" charset="-78"/>
                        </a:rPr>
                        <a:t>تمامی </a:t>
                      </a:r>
                      <a:r>
                        <a:rPr lang="fa-IR" sz="2800" dirty="0" smtClean="0">
                          <a:cs typeface="2  Kamran" panose="00000400000000000000" pitchFamily="2" charset="-78"/>
                        </a:rPr>
                        <a:t>مردم</a:t>
                      </a:r>
                      <a:endParaRPr lang="fa-IR" sz="2800" dirty="0">
                        <a:cs typeface="2  Kamran" panose="00000400000000000000" pitchFamily="2" charset="-78"/>
                      </a:endParaRPr>
                    </a:p>
                  </a:txBody>
                  <a:tcPr/>
                </a:tc>
                <a:extLst>
                  <a:ext uri="{0D108BD9-81ED-4DB2-BD59-A6C34878D82A}">
                    <a16:rowId xmlns:a16="http://schemas.microsoft.com/office/drawing/2014/main" val="2127502915"/>
                  </a:ext>
                </a:extLst>
              </a:tr>
            </a:tbl>
          </a:graphicData>
        </a:graphic>
      </p:graphicFrame>
    </p:spTree>
    <p:extLst>
      <p:ext uri="{BB962C8B-B14F-4D97-AF65-F5344CB8AC3E}">
        <p14:creationId xmlns:p14="http://schemas.microsoft.com/office/powerpoint/2010/main" val="390432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73224-1A4B-1FB4-4023-92C6EFF9B6A3}"/>
              </a:ext>
            </a:extLst>
          </p:cNvPr>
          <p:cNvSpPr txBox="1"/>
          <p:nvPr/>
        </p:nvSpPr>
        <p:spPr>
          <a:xfrm>
            <a:off x="4696691" y="163395"/>
            <a:ext cx="5555210" cy="830997"/>
          </a:xfrm>
          <a:prstGeom prst="rect">
            <a:avLst/>
          </a:prstGeom>
          <a:noFill/>
        </p:spPr>
        <p:txBody>
          <a:bodyPr wrap="square" rtlCol="1">
            <a:spAutoFit/>
          </a:bodyPr>
          <a:lstStyle/>
          <a:p>
            <a:pPr algn="r" rtl="1"/>
            <a:r>
              <a:rPr lang="fa-IR" sz="4800" dirty="0">
                <a:cs typeface="2  Kamran" panose="00000400000000000000" pitchFamily="2" charset="-78"/>
              </a:rPr>
              <a:t>انواع مشتریان</a:t>
            </a:r>
          </a:p>
        </p:txBody>
      </p:sp>
      <p:graphicFrame>
        <p:nvGraphicFramePr>
          <p:cNvPr id="2" name="Table 1">
            <a:extLst>
              <a:ext uri="{FF2B5EF4-FFF2-40B4-BE49-F238E27FC236}">
                <a16:creationId xmlns:a16="http://schemas.microsoft.com/office/drawing/2014/main" id="{0070E87F-1DEB-934F-3604-9E8C42A204B1}"/>
              </a:ext>
            </a:extLst>
          </p:cNvPr>
          <p:cNvGraphicFramePr>
            <a:graphicFrameLocks noGrp="1"/>
          </p:cNvGraphicFramePr>
          <p:nvPr>
            <p:extLst>
              <p:ext uri="{D42A27DB-BD31-4B8C-83A1-F6EECF244321}">
                <p14:modId xmlns:p14="http://schemas.microsoft.com/office/powerpoint/2010/main" val="2867492616"/>
              </p:ext>
            </p:extLst>
          </p:nvPr>
        </p:nvGraphicFramePr>
        <p:xfrm>
          <a:off x="1634837" y="1025325"/>
          <a:ext cx="8128000" cy="384556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835669503"/>
                    </a:ext>
                  </a:extLst>
                </a:gridCol>
                <a:gridCol w="4064000">
                  <a:extLst>
                    <a:ext uri="{9D8B030D-6E8A-4147-A177-3AD203B41FA5}">
                      <a16:colId xmlns:a16="http://schemas.microsoft.com/office/drawing/2014/main" val="679395001"/>
                    </a:ext>
                  </a:extLst>
                </a:gridCol>
              </a:tblGrid>
              <a:tr h="370840">
                <a:tc>
                  <a:txBody>
                    <a:bodyPr/>
                    <a:lstStyle/>
                    <a:p>
                      <a:pPr algn="ctr" rtl="1"/>
                      <a:r>
                        <a:rPr lang="fa-IR" sz="1800" dirty="0">
                          <a:cs typeface="2  Kamran" panose="00000400000000000000" pitchFamily="2" charset="-78"/>
                        </a:rPr>
                        <a:t>انواع مشتری</a:t>
                      </a:r>
                    </a:p>
                  </a:txBody>
                  <a:tcPr/>
                </a:tc>
                <a:tc>
                  <a:txBody>
                    <a:bodyPr/>
                    <a:lstStyle/>
                    <a:p>
                      <a:pPr algn="ctr" rtl="1"/>
                      <a:r>
                        <a:rPr lang="fa-IR" sz="1800" dirty="0">
                          <a:cs typeface="2  Kamran" panose="00000400000000000000" pitchFamily="2" charset="-78"/>
                        </a:rPr>
                        <a:t>مثال</a:t>
                      </a:r>
                    </a:p>
                  </a:txBody>
                  <a:tcPr/>
                </a:tc>
                <a:extLst>
                  <a:ext uri="{0D108BD9-81ED-4DB2-BD59-A6C34878D82A}">
                    <a16:rowId xmlns:a16="http://schemas.microsoft.com/office/drawing/2014/main" val="2300119879"/>
                  </a:ext>
                </a:extLst>
              </a:tr>
              <a:tr h="370840">
                <a:tc>
                  <a:txBody>
                    <a:bodyPr/>
                    <a:lstStyle/>
                    <a:p>
                      <a:pPr lvl="0" algn="ctr" rtl="1">
                        <a:lnSpc>
                          <a:spcPct val="150000"/>
                        </a:lnSpc>
                      </a:pPr>
                      <a:r>
                        <a:rPr lang="fa-IR" sz="1800" dirty="0">
                          <a:cs typeface="2  Kamran" panose="00000400000000000000" pitchFamily="2" charset="-78"/>
                        </a:rPr>
                        <a:t>مشتری احتمالی</a:t>
                      </a:r>
                    </a:p>
                  </a:txBody>
                  <a:tcPr/>
                </a:tc>
                <a:tc>
                  <a:txBody>
                    <a:bodyPr/>
                    <a:lstStyle/>
                    <a:p>
                      <a:pPr algn="ctr" rtl="1"/>
                      <a:r>
                        <a:rPr lang="fa-IR" sz="1800" dirty="0">
                          <a:cs typeface="2  Kamran" panose="00000400000000000000" pitchFamily="2" charset="-78"/>
                        </a:rPr>
                        <a:t>افرادی که به تازگی یک کسب و کار را راه انداخته اند</a:t>
                      </a:r>
                    </a:p>
                  </a:txBody>
                  <a:tcPr/>
                </a:tc>
                <a:extLst>
                  <a:ext uri="{0D108BD9-81ED-4DB2-BD59-A6C34878D82A}">
                    <a16:rowId xmlns:a16="http://schemas.microsoft.com/office/drawing/2014/main" val="1086079410"/>
                  </a:ext>
                </a:extLst>
              </a:tr>
              <a:tr h="370840">
                <a:tc>
                  <a:txBody>
                    <a:bodyPr/>
                    <a:lstStyle/>
                    <a:p>
                      <a:pPr algn="ctr" rtl="1">
                        <a:lnSpc>
                          <a:spcPct val="200000"/>
                        </a:lnSpc>
                      </a:pPr>
                      <a:r>
                        <a:rPr lang="fa-IR" sz="1800" dirty="0">
                          <a:cs typeface="2  Kamran" panose="00000400000000000000" pitchFamily="2" charset="-78"/>
                        </a:rPr>
                        <a:t>مشتری جدید</a:t>
                      </a:r>
                    </a:p>
                  </a:txBody>
                  <a:tcPr/>
                </a:tc>
                <a:tc>
                  <a:txBody>
                    <a:bodyPr/>
                    <a:lstStyle/>
                    <a:p>
                      <a:pPr algn="ctr" rtl="1"/>
                      <a:r>
                        <a:rPr lang="fa-IR" sz="1800" dirty="0">
                          <a:cs typeface="2  Kamran" panose="00000400000000000000" pitchFamily="2" charset="-78"/>
                        </a:rPr>
                        <a:t>فردی که به تازگی سفارش </a:t>
                      </a:r>
                      <a:r>
                        <a:rPr lang="fa-IR" sz="1800" dirty="0" smtClean="0">
                          <a:cs typeface="2  Kamran" panose="00000400000000000000" pitchFamily="2" charset="-78"/>
                        </a:rPr>
                        <a:t>خود</a:t>
                      </a:r>
                      <a:r>
                        <a:rPr lang="fa-IR" sz="1800" baseline="0" dirty="0" smtClean="0">
                          <a:cs typeface="2  Kamran" panose="00000400000000000000" pitchFamily="2" charset="-78"/>
                        </a:rPr>
                        <a:t> را دریافت کرده</a:t>
                      </a:r>
                      <a:endParaRPr lang="fa-IR" sz="1800" dirty="0">
                        <a:cs typeface="2  Kamran" panose="00000400000000000000" pitchFamily="2" charset="-78"/>
                      </a:endParaRPr>
                    </a:p>
                  </a:txBody>
                  <a:tcPr/>
                </a:tc>
                <a:extLst>
                  <a:ext uri="{0D108BD9-81ED-4DB2-BD59-A6C34878D82A}">
                    <a16:rowId xmlns:a16="http://schemas.microsoft.com/office/drawing/2014/main" val="2373049253"/>
                  </a:ext>
                </a:extLst>
              </a:tr>
              <a:tr h="370840">
                <a:tc>
                  <a:txBody>
                    <a:bodyPr/>
                    <a:lstStyle/>
                    <a:p>
                      <a:pPr algn="ctr" rtl="1">
                        <a:lnSpc>
                          <a:spcPct val="150000"/>
                        </a:lnSpc>
                      </a:pPr>
                      <a:r>
                        <a:rPr lang="fa-IR" sz="1800" dirty="0">
                          <a:cs typeface="2  Kamran" panose="00000400000000000000" pitchFamily="2" charset="-78"/>
                        </a:rPr>
                        <a:t>مشتری آنی</a:t>
                      </a:r>
                    </a:p>
                  </a:txBody>
                  <a:tcPr/>
                </a:tc>
                <a:tc>
                  <a:txBody>
                    <a:bodyPr/>
                    <a:lstStyle/>
                    <a:p>
                      <a:pPr algn="ctr" rtl="1"/>
                      <a:r>
                        <a:rPr lang="fa-IR" sz="1800" dirty="0">
                          <a:cs typeface="2  Kamran" panose="00000400000000000000" pitchFamily="2" charset="-78"/>
                        </a:rPr>
                        <a:t>فردی که می خواهد برای کسب </a:t>
                      </a:r>
                      <a:r>
                        <a:rPr lang="fa-IR" sz="1800" dirty="0" smtClean="0">
                          <a:cs typeface="2  Kamran" panose="00000400000000000000" pitchFamily="2" charset="-78"/>
                        </a:rPr>
                        <a:t>و</a:t>
                      </a:r>
                      <a:r>
                        <a:rPr lang="fa-IR" sz="1800" baseline="0" dirty="0" smtClean="0">
                          <a:cs typeface="2  Kamran" panose="00000400000000000000" pitchFamily="2" charset="-78"/>
                        </a:rPr>
                        <a:t> کار لوازم داشته باشد</a:t>
                      </a:r>
                      <a:endParaRPr lang="fa-IR" sz="1800" dirty="0">
                        <a:cs typeface="2  Kamran" panose="00000400000000000000" pitchFamily="2" charset="-78"/>
                      </a:endParaRPr>
                    </a:p>
                  </a:txBody>
                  <a:tcPr/>
                </a:tc>
                <a:extLst>
                  <a:ext uri="{0D108BD9-81ED-4DB2-BD59-A6C34878D82A}">
                    <a16:rowId xmlns:a16="http://schemas.microsoft.com/office/drawing/2014/main" val="3950889822"/>
                  </a:ext>
                </a:extLst>
              </a:tr>
              <a:tr h="370840">
                <a:tc>
                  <a:txBody>
                    <a:bodyPr/>
                    <a:lstStyle/>
                    <a:p>
                      <a:pPr algn="ctr" rtl="1">
                        <a:lnSpc>
                          <a:spcPct val="200000"/>
                        </a:lnSpc>
                      </a:pPr>
                      <a:r>
                        <a:rPr lang="fa-IR" sz="1800" dirty="0">
                          <a:cs typeface="2  Kamran" panose="00000400000000000000" pitchFamily="2" charset="-78"/>
                        </a:rPr>
                        <a:t>مشتری دائمی</a:t>
                      </a:r>
                    </a:p>
                  </a:txBody>
                  <a:tcPr/>
                </a:tc>
                <a:tc>
                  <a:txBody>
                    <a:bodyPr/>
                    <a:lstStyle/>
                    <a:p>
                      <a:pPr algn="ctr" rtl="1"/>
                      <a:r>
                        <a:rPr lang="fa-IR" sz="1800" dirty="0">
                          <a:cs typeface="2  Kamran" panose="00000400000000000000" pitchFamily="2" charset="-78"/>
                        </a:rPr>
                        <a:t>فردی که </a:t>
                      </a:r>
                      <a:r>
                        <a:rPr lang="fa-IR" sz="1800" dirty="0" smtClean="0">
                          <a:cs typeface="2  Kamran" panose="00000400000000000000" pitchFamily="2" charset="-78"/>
                        </a:rPr>
                        <a:t>لوازم</a:t>
                      </a:r>
                      <a:r>
                        <a:rPr lang="fa-IR" sz="1800" baseline="0" dirty="0" smtClean="0">
                          <a:cs typeface="2  Kamran" panose="00000400000000000000" pitchFamily="2" charset="-78"/>
                        </a:rPr>
                        <a:t> را با قیمت مناسب دریافت کرده و راضی است</a:t>
                      </a:r>
                      <a:endParaRPr lang="fa-IR" sz="1800" dirty="0">
                        <a:cs typeface="2  Kamran" panose="00000400000000000000" pitchFamily="2" charset="-78"/>
                      </a:endParaRPr>
                    </a:p>
                  </a:txBody>
                  <a:tcPr/>
                </a:tc>
                <a:extLst>
                  <a:ext uri="{0D108BD9-81ED-4DB2-BD59-A6C34878D82A}">
                    <a16:rowId xmlns:a16="http://schemas.microsoft.com/office/drawing/2014/main" val="3439165625"/>
                  </a:ext>
                </a:extLst>
              </a:tr>
              <a:tr h="370840">
                <a:tc>
                  <a:txBody>
                    <a:bodyPr/>
                    <a:lstStyle/>
                    <a:p>
                      <a:pPr algn="ctr" rtl="1">
                        <a:lnSpc>
                          <a:spcPct val="200000"/>
                        </a:lnSpc>
                      </a:pPr>
                      <a:r>
                        <a:rPr lang="fa-IR" sz="1800" dirty="0">
                          <a:cs typeface="2  Kamran" panose="00000400000000000000" pitchFamily="2" charset="-78"/>
                        </a:rPr>
                        <a:t>مشتری وفادار</a:t>
                      </a:r>
                    </a:p>
                  </a:txBody>
                  <a:tcPr/>
                </a:tc>
                <a:tc>
                  <a:txBody>
                    <a:bodyPr/>
                    <a:lstStyle/>
                    <a:p>
                      <a:pPr algn="ctr" rtl="1"/>
                      <a:r>
                        <a:rPr lang="fa-IR" sz="1800" dirty="0">
                          <a:cs typeface="2  Kamran" panose="00000400000000000000" pitchFamily="2" charset="-78"/>
                        </a:rPr>
                        <a:t>فردی که از </a:t>
                      </a:r>
                      <a:r>
                        <a:rPr lang="fa-IR" sz="1800" dirty="0" smtClean="0">
                          <a:cs typeface="2  Kamran" panose="00000400000000000000" pitchFamily="2" charset="-78"/>
                        </a:rPr>
                        <a:t>ما</a:t>
                      </a:r>
                      <a:r>
                        <a:rPr lang="fa-IR" sz="1800" baseline="0" dirty="0" smtClean="0">
                          <a:cs typeface="2  Kamran" panose="00000400000000000000" pitchFamily="2" charset="-78"/>
                        </a:rPr>
                        <a:t> لوازم را خریده راضی است و به بقیه نیز ما را معرفی میکند</a:t>
                      </a:r>
                      <a:endParaRPr lang="fa-IR" sz="1800" dirty="0">
                        <a:cs typeface="2  Kamran" panose="00000400000000000000" pitchFamily="2" charset="-78"/>
                      </a:endParaRPr>
                    </a:p>
                  </a:txBody>
                  <a:tcPr/>
                </a:tc>
                <a:extLst>
                  <a:ext uri="{0D108BD9-81ED-4DB2-BD59-A6C34878D82A}">
                    <a16:rowId xmlns:a16="http://schemas.microsoft.com/office/drawing/2014/main" val="3351595221"/>
                  </a:ext>
                </a:extLst>
              </a:tr>
            </a:tbl>
          </a:graphicData>
        </a:graphic>
      </p:graphicFrame>
    </p:spTree>
    <p:extLst>
      <p:ext uri="{BB962C8B-B14F-4D97-AF65-F5344CB8AC3E}">
        <p14:creationId xmlns:p14="http://schemas.microsoft.com/office/powerpoint/2010/main" val="154464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77C904-556D-3C4D-93AC-9AC7D0AED2A5}"/>
              </a:ext>
            </a:extLst>
          </p:cNvPr>
          <p:cNvSpPr txBox="1"/>
          <p:nvPr/>
        </p:nvSpPr>
        <p:spPr>
          <a:xfrm>
            <a:off x="2443942" y="163395"/>
            <a:ext cx="7807959" cy="830997"/>
          </a:xfrm>
          <a:prstGeom prst="rect">
            <a:avLst/>
          </a:prstGeom>
          <a:noFill/>
        </p:spPr>
        <p:txBody>
          <a:bodyPr wrap="square" rtlCol="1">
            <a:spAutoFit/>
          </a:bodyPr>
          <a:lstStyle/>
          <a:p>
            <a:pPr algn="l"/>
            <a:r>
              <a:rPr lang="fa-IR" sz="4800" dirty="0">
                <a:cs typeface="2  Kamran" panose="00000400000000000000" pitchFamily="2" charset="-78"/>
              </a:rPr>
              <a:t>ارزش های پیشنهادی</a:t>
            </a:r>
          </a:p>
        </p:txBody>
      </p:sp>
      <p:graphicFrame>
        <p:nvGraphicFramePr>
          <p:cNvPr id="5" name="Table 4">
            <a:extLst>
              <a:ext uri="{FF2B5EF4-FFF2-40B4-BE49-F238E27FC236}">
                <a16:creationId xmlns:a16="http://schemas.microsoft.com/office/drawing/2014/main" id="{69DBF0B3-00C6-9016-DCF8-E64BC333DC59}"/>
              </a:ext>
            </a:extLst>
          </p:cNvPr>
          <p:cNvGraphicFramePr>
            <a:graphicFrameLocks noGrp="1"/>
          </p:cNvGraphicFramePr>
          <p:nvPr>
            <p:extLst>
              <p:ext uri="{D42A27DB-BD31-4B8C-83A1-F6EECF244321}">
                <p14:modId xmlns:p14="http://schemas.microsoft.com/office/powerpoint/2010/main" val="2936961603"/>
              </p:ext>
            </p:extLst>
          </p:nvPr>
        </p:nvGraphicFramePr>
        <p:xfrm>
          <a:off x="1967345" y="1356974"/>
          <a:ext cx="8128000" cy="4602480"/>
        </p:xfrm>
        <a:graphic>
          <a:graphicData uri="http://schemas.openxmlformats.org/drawingml/2006/table">
            <a:tbl>
              <a:tblPr rtl="1" firstRow="1" bandRow="1">
                <a:tableStyleId>{5C22544A-7EE6-4342-B048-85BDC9FD1C3A}</a:tableStyleId>
              </a:tblPr>
              <a:tblGrid>
                <a:gridCol w="2032000">
                  <a:extLst>
                    <a:ext uri="{9D8B030D-6E8A-4147-A177-3AD203B41FA5}">
                      <a16:colId xmlns:a16="http://schemas.microsoft.com/office/drawing/2014/main" val="1970197955"/>
                    </a:ext>
                  </a:extLst>
                </a:gridCol>
                <a:gridCol w="2032000">
                  <a:extLst>
                    <a:ext uri="{9D8B030D-6E8A-4147-A177-3AD203B41FA5}">
                      <a16:colId xmlns:a16="http://schemas.microsoft.com/office/drawing/2014/main" val="2730713598"/>
                    </a:ext>
                  </a:extLst>
                </a:gridCol>
                <a:gridCol w="2032000">
                  <a:extLst>
                    <a:ext uri="{9D8B030D-6E8A-4147-A177-3AD203B41FA5}">
                      <a16:colId xmlns:a16="http://schemas.microsoft.com/office/drawing/2014/main" val="3172683887"/>
                    </a:ext>
                  </a:extLst>
                </a:gridCol>
                <a:gridCol w="2032000">
                  <a:extLst>
                    <a:ext uri="{9D8B030D-6E8A-4147-A177-3AD203B41FA5}">
                      <a16:colId xmlns:a16="http://schemas.microsoft.com/office/drawing/2014/main" val="4144526250"/>
                    </a:ext>
                  </a:extLst>
                </a:gridCol>
              </a:tblGrid>
              <a:tr h="370840">
                <a:tc>
                  <a:txBody>
                    <a:bodyPr/>
                    <a:lstStyle/>
                    <a:p>
                      <a:pPr algn="ctr" rtl="1"/>
                      <a:r>
                        <a:rPr lang="fa-IR" sz="1600" dirty="0">
                          <a:cs typeface="2  Kamran" panose="00000400000000000000" pitchFamily="2" charset="-78"/>
                        </a:rPr>
                        <a:t>عنصر ارزش پیشنهادی</a:t>
                      </a:r>
                    </a:p>
                  </a:txBody>
                  <a:tcPr/>
                </a:tc>
                <a:tc>
                  <a:txBody>
                    <a:bodyPr/>
                    <a:lstStyle/>
                    <a:p>
                      <a:pPr algn="ctr" rtl="1"/>
                      <a:r>
                        <a:rPr lang="fa-IR" sz="1600" dirty="0">
                          <a:cs typeface="2  Kamran" panose="00000400000000000000" pitchFamily="2" charset="-78"/>
                        </a:rPr>
                        <a:t>مثال</a:t>
                      </a:r>
                    </a:p>
                  </a:txBody>
                  <a:tcPr/>
                </a:tc>
                <a:tc>
                  <a:txBody>
                    <a:bodyPr/>
                    <a:lstStyle/>
                    <a:p>
                      <a:pPr algn="ctr" rtl="1"/>
                      <a:r>
                        <a:rPr lang="fa-IR" sz="1600" dirty="0">
                          <a:cs typeface="2  Kamran" panose="00000400000000000000" pitchFamily="2" charset="-78"/>
                        </a:rPr>
                        <a:t>عنصر ارزش پیشنهادی</a:t>
                      </a:r>
                    </a:p>
                  </a:txBody>
                  <a:tcPr/>
                </a:tc>
                <a:tc>
                  <a:txBody>
                    <a:bodyPr/>
                    <a:lstStyle/>
                    <a:p>
                      <a:pPr algn="ctr" rtl="1"/>
                      <a:r>
                        <a:rPr lang="fa-IR" sz="1600" dirty="0">
                          <a:cs typeface="2  Kamran" panose="00000400000000000000" pitchFamily="2" charset="-78"/>
                        </a:rPr>
                        <a:t>مثال</a:t>
                      </a:r>
                    </a:p>
                  </a:txBody>
                  <a:tcPr/>
                </a:tc>
                <a:extLst>
                  <a:ext uri="{0D108BD9-81ED-4DB2-BD59-A6C34878D82A}">
                    <a16:rowId xmlns:a16="http://schemas.microsoft.com/office/drawing/2014/main" val="2304723273"/>
                  </a:ext>
                </a:extLst>
              </a:tr>
              <a:tr h="370840">
                <a:tc>
                  <a:txBody>
                    <a:bodyPr/>
                    <a:lstStyle/>
                    <a:p>
                      <a:pPr algn="ctr" rtl="1">
                        <a:lnSpc>
                          <a:spcPct val="150000"/>
                        </a:lnSpc>
                      </a:pPr>
                      <a:r>
                        <a:rPr lang="fa-IR" sz="1600" dirty="0">
                          <a:cs typeface="2  Kamran" panose="00000400000000000000" pitchFamily="2" charset="-78"/>
                        </a:rPr>
                        <a:t>تازگی</a:t>
                      </a:r>
                    </a:p>
                  </a:txBody>
                  <a:tcPr/>
                </a:tc>
                <a:tc>
                  <a:txBody>
                    <a:bodyPr/>
                    <a:lstStyle/>
                    <a:p>
                      <a:pPr algn="ctr" rtl="1"/>
                      <a:r>
                        <a:rPr lang="fa-IR" sz="1600" dirty="0" smtClean="0">
                          <a:cs typeface="2  Kamran" panose="00000400000000000000" pitchFamily="2" charset="-78"/>
                        </a:rPr>
                        <a:t>جدید</a:t>
                      </a:r>
                      <a:r>
                        <a:rPr lang="fa-IR" sz="1600" baseline="0" dirty="0" smtClean="0">
                          <a:cs typeface="2  Kamran" panose="00000400000000000000" pitchFamily="2" charset="-78"/>
                        </a:rPr>
                        <a:t> ترین قطعات</a:t>
                      </a:r>
                      <a:endParaRPr lang="fa-IR" sz="1600" dirty="0">
                        <a:cs typeface="2  Kamran" panose="00000400000000000000" pitchFamily="2" charset="-78"/>
                      </a:endParaRPr>
                    </a:p>
                  </a:txBody>
                  <a:tcPr/>
                </a:tc>
                <a:tc>
                  <a:txBody>
                    <a:bodyPr/>
                    <a:lstStyle/>
                    <a:p>
                      <a:pPr algn="ctr" rtl="1">
                        <a:lnSpc>
                          <a:spcPct val="150000"/>
                        </a:lnSpc>
                      </a:pPr>
                      <a:r>
                        <a:rPr lang="fa-IR" sz="1600" dirty="0">
                          <a:cs typeface="2  Kamran" panose="00000400000000000000" pitchFamily="2" charset="-78"/>
                        </a:rPr>
                        <a:t>سفارشی سازی</a:t>
                      </a:r>
                    </a:p>
                  </a:txBody>
                  <a:tcPr/>
                </a:tc>
                <a:tc>
                  <a:txBody>
                    <a:bodyPr/>
                    <a:lstStyle/>
                    <a:p>
                      <a:pPr algn="ctr" rtl="1"/>
                      <a:r>
                        <a:rPr lang="fa-IR" sz="1600" dirty="0">
                          <a:cs typeface="2  Kamran" panose="00000400000000000000" pitchFamily="2" charset="-78"/>
                        </a:rPr>
                        <a:t>ساخت ظاهر </a:t>
                      </a:r>
                      <a:r>
                        <a:rPr lang="fa-IR" sz="1600" dirty="0" smtClean="0">
                          <a:cs typeface="2  Kamran" panose="00000400000000000000" pitchFamily="2" charset="-78"/>
                        </a:rPr>
                        <a:t>لوازم</a:t>
                      </a:r>
                      <a:r>
                        <a:rPr lang="fa-IR" sz="1600" baseline="0" dirty="0" smtClean="0">
                          <a:cs typeface="2  Kamran" panose="00000400000000000000" pitchFamily="2" charset="-78"/>
                        </a:rPr>
                        <a:t> با توجه به نیاز مشتری</a:t>
                      </a:r>
                      <a:endParaRPr lang="fa-IR" sz="1600" dirty="0">
                        <a:cs typeface="2  Kamran" panose="00000400000000000000" pitchFamily="2" charset="-78"/>
                      </a:endParaRPr>
                    </a:p>
                  </a:txBody>
                  <a:tcPr/>
                </a:tc>
                <a:extLst>
                  <a:ext uri="{0D108BD9-81ED-4DB2-BD59-A6C34878D82A}">
                    <a16:rowId xmlns:a16="http://schemas.microsoft.com/office/drawing/2014/main" val="1315426458"/>
                  </a:ext>
                </a:extLst>
              </a:tr>
              <a:tr h="370840">
                <a:tc>
                  <a:txBody>
                    <a:bodyPr/>
                    <a:lstStyle/>
                    <a:p>
                      <a:pPr algn="ctr" rtl="1">
                        <a:lnSpc>
                          <a:spcPct val="200000"/>
                        </a:lnSpc>
                      </a:pPr>
                      <a:r>
                        <a:rPr lang="fa-IR" sz="1600" dirty="0">
                          <a:cs typeface="2  Kamran" panose="00000400000000000000" pitchFamily="2" charset="-78"/>
                        </a:rPr>
                        <a:t>قابلیت دسترسی</a:t>
                      </a:r>
                    </a:p>
                  </a:txBody>
                  <a:tcPr/>
                </a:tc>
                <a:tc>
                  <a:txBody>
                    <a:bodyPr/>
                    <a:lstStyle/>
                    <a:p>
                      <a:pPr algn="ctr" rtl="1"/>
                      <a:r>
                        <a:rPr lang="fa-IR" sz="1600" dirty="0">
                          <a:cs typeface="2  Kamran" panose="00000400000000000000" pitchFamily="2" charset="-78"/>
                        </a:rPr>
                        <a:t>سفارش از طریق انواع برنامه ها و یا سایت های کاریابی</a:t>
                      </a:r>
                    </a:p>
                  </a:txBody>
                  <a:tcPr/>
                </a:tc>
                <a:tc>
                  <a:txBody>
                    <a:bodyPr/>
                    <a:lstStyle/>
                    <a:p>
                      <a:pPr algn="ctr" rtl="1">
                        <a:lnSpc>
                          <a:spcPct val="200000"/>
                        </a:lnSpc>
                      </a:pPr>
                      <a:r>
                        <a:rPr lang="fa-IR" sz="1600" dirty="0">
                          <a:cs typeface="2  Kamran" panose="00000400000000000000" pitchFamily="2" charset="-78"/>
                        </a:rPr>
                        <a:t>کاهش خطر</a:t>
                      </a:r>
                    </a:p>
                  </a:txBody>
                  <a:tcPr/>
                </a:tc>
                <a:tc>
                  <a:txBody>
                    <a:bodyPr/>
                    <a:lstStyle/>
                    <a:p>
                      <a:pPr algn="ctr" rtl="1"/>
                      <a:r>
                        <a:rPr lang="fa-IR" sz="1600" dirty="0" smtClean="0">
                          <a:cs typeface="2  Kamran" panose="00000400000000000000" pitchFamily="2" charset="-78"/>
                        </a:rPr>
                        <a:t>افزودن</a:t>
                      </a:r>
                      <a:r>
                        <a:rPr lang="fa-IR" sz="1600" baseline="0" dirty="0" smtClean="0">
                          <a:cs typeface="2  Kamran" panose="00000400000000000000" pitchFamily="2" charset="-78"/>
                        </a:rPr>
                        <a:t> به امنیت سایت فروش قطعات</a:t>
                      </a:r>
                      <a:endParaRPr lang="fa-IR" sz="1600" dirty="0">
                        <a:cs typeface="2  Kamran" panose="00000400000000000000" pitchFamily="2" charset="-78"/>
                      </a:endParaRPr>
                    </a:p>
                  </a:txBody>
                  <a:tcPr/>
                </a:tc>
                <a:extLst>
                  <a:ext uri="{0D108BD9-81ED-4DB2-BD59-A6C34878D82A}">
                    <a16:rowId xmlns:a16="http://schemas.microsoft.com/office/drawing/2014/main" val="601801095"/>
                  </a:ext>
                </a:extLst>
              </a:tr>
              <a:tr h="370840">
                <a:tc>
                  <a:txBody>
                    <a:bodyPr/>
                    <a:lstStyle/>
                    <a:p>
                      <a:pPr algn="ctr" rtl="1">
                        <a:lnSpc>
                          <a:spcPct val="200000"/>
                        </a:lnSpc>
                      </a:pPr>
                      <a:r>
                        <a:rPr lang="fa-IR" sz="1600" dirty="0">
                          <a:cs typeface="2  Kamran" panose="00000400000000000000" pitchFamily="2" charset="-78"/>
                        </a:rPr>
                        <a:t>عملکرد</a:t>
                      </a:r>
                    </a:p>
                  </a:txBody>
                  <a:tcPr/>
                </a:tc>
                <a:tc>
                  <a:txBody>
                    <a:bodyPr/>
                    <a:lstStyle/>
                    <a:p>
                      <a:pPr algn="ctr" rtl="1"/>
                      <a:r>
                        <a:rPr lang="fa-IR" sz="1600" dirty="0">
                          <a:cs typeface="2  Kamran" panose="00000400000000000000" pitchFamily="2" charset="-78"/>
                        </a:rPr>
                        <a:t>توسعه محصول براساس جدید ترین متد های دنیا</a:t>
                      </a:r>
                    </a:p>
                  </a:txBody>
                  <a:tcPr/>
                </a:tc>
                <a:tc>
                  <a:txBody>
                    <a:bodyPr/>
                    <a:lstStyle/>
                    <a:p>
                      <a:pPr algn="ctr" rtl="1">
                        <a:lnSpc>
                          <a:spcPct val="200000"/>
                        </a:lnSpc>
                      </a:pPr>
                      <a:r>
                        <a:rPr lang="fa-IR" sz="1600" dirty="0">
                          <a:cs typeface="2  Kamran" panose="00000400000000000000" pitchFamily="2" charset="-78"/>
                        </a:rPr>
                        <a:t>نشان تجاری</a:t>
                      </a:r>
                    </a:p>
                  </a:txBody>
                  <a:tcPr/>
                </a:tc>
                <a:tc>
                  <a:txBody>
                    <a:bodyPr/>
                    <a:lstStyle/>
                    <a:p>
                      <a:pPr algn="ctr" rtl="1"/>
                      <a:r>
                        <a:rPr lang="fa-IR" sz="1600" dirty="0">
                          <a:cs typeface="2  Kamran" panose="00000400000000000000" pitchFamily="2" charset="-78"/>
                        </a:rPr>
                        <a:t>همه محصولات ارائه شده دارای نشان تجاری </a:t>
                      </a:r>
                      <a:r>
                        <a:rPr lang="fa-IR" sz="1600" dirty="0" smtClean="0">
                          <a:cs typeface="2  Kamran" panose="00000400000000000000" pitchFamily="2" charset="-78"/>
                        </a:rPr>
                        <a:t>شرکت</a:t>
                      </a:r>
                    </a:p>
                    <a:p>
                      <a:pPr algn="ctr" rtl="1"/>
                      <a:r>
                        <a:rPr lang="fa-IR" sz="1600" dirty="0" smtClean="0">
                          <a:cs typeface="2  Kamran" panose="00000400000000000000" pitchFamily="2" charset="-78"/>
                        </a:rPr>
                        <a:t>هستند</a:t>
                      </a:r>
                      <a:endParaRPr lang="fa-IR" sz="1600" dirty="0">
                        <a:cs typeface="2  Kamran" panose="00000400000000000000" pitchFamily="2" charset="-78"/>
                      </a:endParaRPr>
                    </a:p>
                  </a:txBody>
                  <a:tcPr/>
                </a:tc>
                <a:extLst>
                  <a:ext uri="{0D108BD9-81ED-4DB2-BD59-A6C34878D82A}">
                    <a16:rowId xmlns:a16="http://schemas.microsoft.com/office/drawing/2014/main" val="1812194165"/>
                  </a:ext>
                </a:extLst>
              </a:tr>
              <a:tr h="370840">
                <a:tc>
                  <a:txBody>
                    <a:bodyPr/>
                    <a:lstStyle/>
                    <a:p>
                      <a:pPr algn="ctr" rtl="1">
                        <a:lnSpc>
                          <a:spcPct val="200000"/>
                        </a:lnSpc>
                      </a:pPr>
                      <a:r>
                        <a:rPr lang="fa-IR" sz="1600" dirty="0">
                          <a:cs typeface="2  Kamran" panose="00000400000000000000" pitchFamily="2" charset="-78"/>
                        </a:rPr>
                        <a:t>قیمت</a:t>
                      </a:r>
                    </a:p>
                  </a:txBody>
                  <a:tcPr/>
                </a:tc>
                <a:tc>
                  <a:txBody>
                    <a:bodyPr/>
                    <a:lstStyle/>
                    <a:p>
                      <a:pPr algn="ctr" rtl="1"/>
                      <a:r>
                        <a:rPr lang="fa-IR" sz="1600" dirty="0">
                          <a:cs typeface="2  Kamran" panose="00000400000000000000" pitchFamily="2" charset="-78"/>
                        </a:rPr>
                        <a:t>دارای فرمولی برای قیمت گذاری براساس سختی و پیچیدگی </a:t>
                      </a:r>
                      <a:r>
                        <a:rPr lang="fa-IR" sz="1600" dirty="0" smtClean="0">
                          <a:cs typeface="2  Kamran" panose="00000400000000000000" pitchFamily="2" charset="-78"/>
                        </a:rPr>
                        <a:t>کار</a:t>
                      </a:r>
                      <a:endParaRPr lang="fa-IR" sz="1600" dirty="0">
                        <a:cs typeface="2  Kamran" panose="00000400000000000000" pitchFamily="2" charset="-78"/>
                      </a:endParaRPr>
                    </a:p>
                  </a:txBody>
                  <a:tcPr/>
                </a:tc>
                <a:tc>
                  <a:txBody>
                    <a:bodyPr/>
                    <a:lstStyle/>
                    <a:p>
                      <a:pPr algn="ctr" rtl="1">
                        <a:lnSpc>
                          <a:spcPct val="200000"/>
                        </a:lnSpc>
                      </a:pPr>
                      <a:r>
                        <a:rPr lang="fa-IR" sz="1600" dirty="0" smtClean="0">
                          <a:cs typeface="2  Kamran" panose="00000400000000000000" pitchFamily="2" charset="-78"/>
                        </a:rPr>
                        <a:t>جمع اوری</a:t>
                      </a:r>
                      <a:endParaRPr lang="fa-IR" sz="1600" dirty="0">
                        <a:cs typeface="2  Kamran" panose="00000400000000000000" pitchFamily="2" charset="-78"/>
                      </a:endParaRPr>
                    </a:p>
                  </a:txBody>
                  <a:tcPr/>
                </a:tc>
                <a:tc>
                  <a:txBody>
                    <a:bodyPr/>
                    <a:lstStyle/>
                    <a:p>
                      <a:pPr algn="ctr" rtl="1"/>
                      <a:r>
                        <a:rPr lang="fa-IR" sz="1600" dirty="0" smtClean="0">
                          <a:cs typeface="2  Kamran" panose="00000400000000000000" pitchFamily="2" charset="-78"/>
                        </a:rPr>
                        <a:t>وارد</a:t>
                      </a:r>
                      <a:r>
                        <a:rPr lang="fa-IR" sz="1600" baseline="0" dirty="0" smtClean="0">
                          <a:cs typeface="2  Kamran" panose="00000400000000000000" pitchFamily="2" charset="-78"/>
                        </a:rPr>
                        <a:t> کردن قطعات کم یاب و لوکس</a:t>
                      </a:r>
                      <a:endParaRPr lang="fa-IR" sz="1600" dirty="0">
                        <a:cs typeface="2  Kamran" panose="00000400000000000000" pitchFamily="2" charset="-78"/>
                      </a:endParaRPr>
                    </a:p>
                  </a:txBody>
                  <a:tcPr/>
                </a:tc>
                <a:extLst>
                  <a:ext uri="{0D108BD9-81ED-4DB2-BD59-A6C34878D82A}">
                    <a16:rowId xmlns:a16="http://schemas.microsoft.com/office/drawing/2014/main" val="1016132195"/>
                  </a:ext>
                </a:extLst>
              </a:tr>
            </a:tbl>
          </a:graphicData>
        </a:graphic>
      </p:graphicFrame>
    </p:spTree>
    <p:extLst>
      <p:ext uri="{BB962C8B-B14F-4D97-AF65-F5344CB8AC3E}">
        <p14:creationId xmlns:p14="http://schemas.microsoft.com/office/powerpoint/2010/main" val="10608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931207-A5A1-64B8-AA23-7BB91F2AEF68}"/>
              </a:ext>
            </a:extLst>
          </p:cNvPr>
          <p:cNvSpPr txBox="1"/>
          <p:nvPr/>
        </p:nvSpPr>
        <p:spPr>
          <a:xfrm>
            <a:off x="2044931" y="137533"/>
            <a:ext cx="5043515" cy="646331"/>
          </a:xfrm>
          <a:prstGeom prst="rect">
            <a:avLst/>
          </a:prstGeom>
          <a:noFill/>
        </p:spPr>
        <p:txBody>
          <a:bodyPr wrap="square" rtlCol="1">
            <a:spAutoFit/>
          </a:bodyPr>
          <a:lstStyle/>
          <a:p>
            <a:pPr algn="r" rtl="1"/>
            <a:r>
              <a:rPr lang="fa-IR" sz="3600" dirty="0">
                <a:cs typeface="2  Kamran" panose="00000400000000000000" pitchFamily="2" charset="-78"/>
              </a:rPr>
              <a:t>کانال های توزیع</a:t>
            </a:r>
          </a:p>
        </p:txBody>
      </p:sp>
      <p:graphicFrame>
        <p:nvGraphicFramePr>
          <p:cNvPr id="5" name="Table 4">
            <a:extLst>
              <a:ext uri="{FF2B5EF4-FFF2-40B4-BE49-F238E27FC236}">
                <a16:creationId xmlns:a16="http://schemas.microsoft.com/office/drawing/2014/main" id="{70685377-30A1-1F2D-3489-4A8C7ABD571D}"/>
              </a:ext>
            </a:extLst>
          </p:cNvPr>
          <p:cNvGraphicFramePr>
            <a:graphicFrameLocks noGrp="1"/>
          </p:cNvGraphicFramePr>
          <p:nvPr>
            <p:extLst>
              <p:ext uri="{D42A27DB-BD31-4B8C-83A1-F6EECF244321}">
                <p14:modId xmlns:p14="http://schemas.microsoft.com/office/powerpoint/2010/main" val="1824488531"/>
              </p:ext>
            </p:extLst>
          </p:nvPr>
        </p:nvGraphicFramePr>
        <p:xfrm>
          <a:off x="378462" y="870989"/>
          <a:ext cx="9929087" cy="5416974"/>
        </p:xfrm>
        <a:graphic>
          <a:graphicData uri="http://schemas.openxmlformats.org/drawingml/2006/table">
            <a:tbl>
              <a:tblPr rtl="1" firstRow="1" bandRow="1">
                <a:tableStyleId>{5C22544A-7EE6-4342-B048-85BDC9FD1C3A}</a:tableStyleId>
              </a:tblPr>
              <a:tblGrid>
                <a:gridCol w="452581">
                  <a:extLst>
                    <a:ext uri="{9D8B030D-6E8A-4147-A177-3AD203B41FA5}">
                      <a16:colId xmlns:a16="http://schemas.microsoft.com/office/drawing/2014/main" val="1301912124"/>
                    </a:ext>
                  </a:extLst>
                </a:gridCol>
                <a:gridCol w="415636">
                  <a:extLst>
                    <a:ext uri="{9D8B030D-6E8A-4147-A177-3AD203B41FA5}">
                      <a16:colId xmlns:a16="http://schemas.microsoft.com/office/drawing/2014/main" val="3736070010"/>
                    </a:ext>
                  </a:extLst>
                </a:gridCol>
                <a:gridCol w="1117600">
                  <a:extLst>
                    <a:ext uri="{9D8B030D-6E8A-4147-A177-3AD203B41FA5}">
                      <a16:colId xmlns:a16="http://schemas.microsoft.com/office/drawing/2014/main" val="4019124747"/>
                    </a:ext>
                  </a:extLst>
                </a:gridCol>
                <a:gridCol w="1588654">
                  <a:extLst>
                    <a:ext uri="{9D8B030D-6E8A-4147-A177-3AD203B41FA5}">
                      <a16:colId xmlns:a16="http://schemas.microsoft.com/office/drawing/2014/main" val="3415088193"/>
                    </a:ext>
                  </a:extLst>
                </a:gridCol>
                <a:gridCol w="1588654">
                  <a:extLst>
                    <a:ext uri="{9D8B030D-6E8A-4147-A177-3AD203B41FA5}">
                      <a16:colId xmlns:a16="http://schemas.microsoft.com/office/drawing/2014/main" val="1514753379"/>
                    </a:ext>
                  </a:extLst>
                </a:gridCol>
                <a:gridCol w="1588654">
                  <a:extLst>
                    <a:ext uri="{9D8B030D-6E8A-4147-A177-3AD203B41FA5}">
                      <a16:colId xmlns:a16="http://schemas.microsoft.com/office/drawing/2014/main" val="535414158"/>
                    </a:ext>
                  </a:extLst>
                </a:gridCol>
                <a:gridCol w="1588654">
                  <a:extLst>
                    <a:ext uri="{9D8B030D-6E8A-4147-A177-3AD203B41FA5}">
                      <a16:colId xmlns:a16="http://schemas.microsoft.com/office/drawing/2014/main" val="1200846303"/>
                    </a:ext>
                  </a:extLst>
                </a:gridCol>
                <a:gridCol w="1588654">
                  <a:extLst>
                    <a:ext uri="{9D8B030D-6E8A-4147-A177-3AD203B41FA5}">
                      <a16:colId xmlns:a16="http://schemas.microsoft.com/office/drawing/2014/main" val="2568544643"/>
                    </a:ext>
                  </a:extLst>
                </a:gridCol>
              </a:tblGrid>
              <a:tr h="296334">
                <a:tc rowSpan="2" gridSpan="3">
                  <a:txBody>
                    <a:bodyPr/>
                    <a:lstStyle/>
                    <a:p>
                      <a:pPr algn="ctr" rtl="1">
                        <a:lnSpc>
                          <a:spcPct val="200000"/>
                        </a:lnSpc>
                      </a:pPr>
                      <a:r>
                        <a:rPr lang="fa-IR" sz="1200" dirty="0">
                          <a:cs typeface="2  Kamran" panose="00000400000000000000" pitchFamily="2" charset="-78"/>
                        </a:rPr>
                        <a:t>انواع کانال ها</a:t>
                      </a:r>
                    </a:p>
                  </a:txBody>
                  <a:tcPr/>
                </a:tc>
                <a:tc rowSpan="2" hMerge="1">
                  <a:txBody>
                    <a:bodyPr/>
                    <a:lstStyle/>
                    <a:p>
                      <a:pPr rtl="1"/>
                      <a:endParaRPr lang="fa-IR"/>
                    </a:p>
                  </a:txBody>
                  <a:tcPr/>
                </a:tc>
                <a:tc rowSpan="2" hMerge="1">
                  <a:txBody>
                    <a:bodyPr/>
                    <a:lstStyle/>
                    <a:p>
                      <a:pPr rtl="1"/>
                      <a:endParaRPr lang="fa-IR" dirty="0"/>
                    </a:p>
                  </a:txBody>
                  <a:tcPr/>
                </a:tc>
                <a:tc gridSpan="5">
                  <a:txBody>
                    <a:bodyPr/>
                    <a:lstStyle/>
                    <a:p>
                      <a:pPr algn="ctr" rtl="1"/>
                      <a:r>
                        <a:rPr lang="fa-IR" sz="1200" dirty="0">
                          <a:cs typeface="2  Kamran" panose="00000400000000000000" pitchFamily="2" charset="-78"/>
                        </a:rPr>
                        <a:t>وظایف کانال ها</a:t>
                      </a:r>
                    </a:p>
                  </a:txBody>
                  <a:tcPr/>
                </a:tc>
                <a:tc hMerge="1">
                  <a:txBody>
                    <a:bodyPr/>
                    <a:lstStyle/>
                    <a:p>
                      <a:pPr rtl="1"/>
                      <a:endParaRPr lang="fa-IR" dirty="0"/>
                    </a:p>
                  </a:txBody>
                  <a:tcPr/>
                </a:tc>
                <a:tc hMerge="1">
                  <a:txBody>
                    <a:bodyPr/>
                    <a:lstStyle/>
                    <a:p>
                      <a:pPr rtl="1"/>
                      <a:endParaRPr lang="fa-IR" dirty="0"/>
                    </a:p>
                  </a:txBody>
                  <a:tcPr/>
                </a:tc>
                <a:tc hMerge="1">
                  <a:txBody>
                    <a:bodyPr/>
                    <a:lstStyle/>
                    <a:p>
                      <a:pPr rtl="1"/>
                      <a:endParaRPr lang="fa-IR" dirty="0"/>
                    </a:p>
                  </a:txBody>
                  <a:tcPr/>
                </a:tc>
                <a:tc hMerge="1">
                  <a:txBody>
                    <a:bodyPr/>
                    <a:lstStyle/>
                    <a:p>
                      <a:pPr rtl="1"/>
                      <a:endParaRPr lang="fa-IR" dirty="0"/>
                    </a:p>
                  </a:txBody>
                  <a:tcPr/>
                </a:tc>
                <a:extLst>
                  <a:ext uri="{0D108BD9-81ED-4DB2-BD59-A6C34878D82A}">
                    <a16:rowId xmlns:a16="http://schemas.microsoft.com/office/drawing/2014/main" val="131898463"/>
                  </a:ext>
                </a:extLst>
              </a:tr>
              <a:tr h="383156">
                <a:tc gridSpan="3" vMerge="1">
                  <a:txBody>
                    <a:bodyPr/>
                    <a:lstStyle/>
                    <a:p>
                      <a:pPr rtl="1"/>
                      <a:endParaRPr lang="fa-IR"/>
                    </a:p>
                  </a:txBody>
                  <a:tcPr/>
                </a:tc>
                <a:tc hMerge="1" vMerge="1">
                  <a:txBody>
                    <a:bodyPr/>
                    <a:lstStyle/>
                    <a:p>
                      <a:pPr rtl="1"/>
                      <a:endParaRPr lang="fa-IR"/>
                    </a:p>
                  </a:txBody>
                  <a:tcPr/>
                </a:tc>
                <a:tc hMerge="1" vMerge="1">
                  <a:txBody>
                    <a:bodyPr/>
                    <a:lstStyle/>
                    <a:p>
                      <a:pPr rtl="1"/>
                      <a:endParaRPr lang="fa-IR"/>
                    </a:p>
                  </a:txBody>
                  <a:tcPr/>
                </a:tc>
                <a:tc>
                  <a:txBody>
                    <a:bodyPr/>
                    <a:lstStyle/>
                    <a:p>
                      <a:pPr algn="ctr" rtl="1"/>
                      <a:r>
                        <a:rPr lang="fa-IR" sz="1200" dirty="0">
                          <a:cs typeface="2  Kamran" panose="00000400000000000000" pitchFamily="2" charset="-78"/>
                        </a:rPr>
                        <a:t>آگاهی</a:t>
                      </a:r>
                    </a:p>
                  </a:txBody>
                  <a:tcPr/>
                </a:tc>
                <a:tc>
                  <a:txBody>
                    <a:bodyPr/>
                    <a:lstStyle/>
                    <a:p>
                      <a:pPr algn="ctr" rtl="1"/>
                      <a:r>
                        <a:rPr lang="fa-IR" sz="1200" dirty="0">
                          <a:cs typeface="2  Kamran" panose="00000400000000000000" pitchFamily="2" charset="-78"/>
                        </a:rPr>
                        <a:t>ارزیابی</a:t>
                      </a:r>
                    </a:p>
                  </a:txBody>
                  <a:tcPr/>
                </a:tc>
                <a:tc>
                  <a:txBody>
                    <a:bodyPr/>
                    <a:lstStyle/>
                    <a:p>
                      <a:pPr algn="ctr" rtl="1"/>
                      <a:r>
                        <a:rPr lang="fa-IR" sz="1200" dirty="0">
                          <a:cs typeface="2  Kamran" panose="00000400000000000000" pitchFamily="2" charset="-78"/>
                        </a:rPr>
                        <a:t>خرید</a:t>
                      </a:r>
                    </a:p>
                  </a:txBody>
                  <a:tcPr/>
                </a:tc>
                <a:tc>
                  <a:txBody>
                    <a:bodyPr/>
                    <a:lstStyle/>
                    <a:p>
                      <a:pPr algn="ctr" rtl="1"/>
                      <a:r>
                        <a:rPr lang="fa-IR" sz="1200" dirty="0">
                          <a:cs typeface="2  Kamran" panose="00000400000000000000" pitchFamily="2" charset="-78"/>
                        </a:rPr>
                        <a:t>تحویل</a:t>
                      </a:r>
                    </a:p>
                  </a:txBody>
                  <a:tcPr/>
                </a:tc>
                <a:tc>
                  <a:txBody>
                    <a:bodyPr/>
                    <a:lstStyle/>
                    <a:p>
                      <a:pPr algn="ctr" rtl="1"/>
                      <a:r>
                        <a:rPr lang="fa-IR" sz="1200" dirty="0">
                          <a:cs typeface="2  Kamran" panose="00000400000000000000" pitchFamily="2" charset="-78"/>
                        </a:rPr>
                        <a:t>خدمات پس از فروش</a:t>
                      </a:r>
                    </a:p>
                  </a:txBody>
                  <a:tcPr/>
                </a:tc>
                <a:extLst>
                  <a:ext uri="{0D108BD9-81ED-4DB2-BD59-A6C34878D82A}">
                    <a16:rowId xmlns:a16="http://schemas.microsoft.com/office/drawing/2014/main" val="328923927"/>
                  </a:ext>
                </a:extLst>
              </a:tr>
              <a:tr h="581987">
                <a:tc rowSpan="3">
                  <a:txBody>
                    <a:bodyPr/>
                    <a:lstStyle/>
                    <a:p>
                      <a:pPr algn="ctr" rtl="1"/>
                      <a:r>
                        <a:rPr lang="fa-IR" sz="1200" dirty="0">
                          <a:cs typeface="2  Kamran" panose="00000400000000000000" pitchFamily="2" charset="-78"/>
                        </a:rPr>
                        <a:t>شخصی</a:t>
                      </a:r>
                    </a:p>
                  </a:txBody>
                  <a:tcPr vert="vert270"/>
                </a:tc>
                <a:tc rowSpan="2">
                  <a:txBody>
                    <a:bodyPr/>
                    <a:lstStyle/>
                    <a:p>
                      <a:pPr algn="ctr" rtl="1"/>
                      <a:r>
                        <a:rPr lang="fa-IR" sz="1200" dirty="0">
                          <a:cs typeface="2  Kamran" panose="00000400000000000000" pitchFamily="2" charset="-78"/>
                        </a:rPr>
                        <a:t>مستقیم</a:t>
                      </a:r>
                    </a:p>
                  </a:txBody>
                  <a:tcPr vert="vert270"/>
                </a:tc>
                <a:tc>
                  <a:txBody>
                    <a:bodyPr/>
                    <a:lstStyle/>
                    <a:p>
                      <a:pPr algn="ctr" rtl="1"/>
                      <a:r>
                        <a:rPr lang="fa-IR" sz="1200" dirty="0">
                          <a:cs typeface="2  Kamran" panose="00000400000000000000" pitchFamily="2" charset="-78"/>
                        </a:rPr>
                        <a:t>فروش حضوری</a:t>
                      </a:r>
                    </a:p>
                  </a:txBody>
                  <a:tcPr/>
                </a:tc>
                <a:tc>
                  <a:txBody>
                    <a:bodyPr/>
                    <a:lstStyle/>
                    <a:p>
                      <a:pPr algn="ctr" rtl="1"/>
                      <a:r>
                        <a:rPr lang="fa-IR" sz="1200" dirty="0">
                          <a:cs typeface="2  Kamran" panose="00000400000000000000" pitchFamily="2" charset="-78"/>
                        </a:rPr>
                        <a:t>دیدار با مشتری و کسب آگاهی از نیاز او</a:t>
                      </a:r>
                    </a:p>
                  </a:txBody>
                  <a:tcPr/>
                </a:tc>
                <a:tc>
                  <a:txBody>
                    <a:bodyPr/>
                    <a:lstStyle/>
                    <a:p>
                      <a:pPr algn="ctr" rtl="1"/>
                      <a:r>
                        <a:rPr lang="fa-IR" sz="1200" dirty="0">
                          <a:cs typeface="2  Kamran" panose="00000400000000000000" pitchFamily="2" charset="-78"/>
                        </a:rPr>
                        <a:t>مذاکره و راهنمایی درباره </a:t>
                      </a:r>
                      <a:r>
                        <a:rPr lang="fa-IR" sz="1200" dirty="0" smtClean="0">
                          <a:cs typeface="2  Kamran" panose="00000400000000000000" pitchFamily="2" charset="-78"/>
                        </a:rPr>
                        <a:t> درخواست </a:t>
                      </a:r>
                      <a:r>
                        <a:rPr lang="fa-IR" sz="1200" dirty="0">
                          <a:cs typeface="2  Kamran" panose="00000400000000000000" pitchFamily="2" charset="-78"/>
                        </a:rPr>
                        <a:t>او</a:t>
                      </a:r>
                    </a:p>
                  </a:txBody>
                  <a:tcPr/>
                </a:tc>
                <a:tc>
                  <a:txBody>
                    <a:bodyPr/>
                    <a:lstStyle/>
                    <a:p>
                      <a:pPr algn="ctr" rtl="1"/>
                      <a:r>
                        <a:rPr lang="fa-IR" sz="1200" dirty="0">
                          <a:cs typeface="2  Kamran" panose="00000400000000000000" pitchFamily="2" charset="-78"/>
                        </a:rPr>
                        <a:t>حضوری</a:t>
                      </a:r>
                    </a:p>
                  </a:txBody>
                  <a:tcPr/>
                </a:tc>
                <a:tc>
                  <a:txBody>
                    <a:bodyPr/>
                    <a:lstStyle/>
                    <a:p>
                      <a:pPr algn="ctr" rtl="1"/>
                      <a:r>
                        <a:rPr lang="fa-IR" sz="1200" dirty="0">
                          <a:cs typeface="2  Kamran" panose="00000400000000000000" pitchFamily="2" charset="-78"/>
                        </a:rPr>
                        <a:t>حضوری</a:t>
                      </a:r>
                    </a:p>
                  </a:txBody>
                  <a:tcPr/>
                </a:tc>
                <a:tc>
                  <a:txBody>
                    <a:bodyPr/>
                    <a:lstStyle/>
                    <a:p>
                      <a:pPr algn="ctr" rtl="1"/>
                      <a:r>
                        <a:rPr lang="fa-IR" sz="1200" dirty="0">
                          <a:cs typeface="2  Kamran" panose="00000400000000000000" pitchFamily="2" charset="-78"/>
                        </a:rPr>
                        <a:t>ارائه گارانتی دربارره سالم بودن </a:t>
                      </a:r>
                      <a:r>
                        <a:rPr lang="fa-IR" sz="1200" dirty="0" smtClean="0">
                          <a:cs typeface="2  Kamran" panose="00000400000000000000" pitchFamily="2" charset="-78"/>
                        </a:rPr>
                        <a:t>قطعه</a:t>
                      </a:r>
                      <a:endParaRPr lang="fa-IR" sz="1200" dirty="0">
                        <a:cs typeface="2  Kamran" panose="00000400000000000000" pitchFamily="2" charset="-78"/>
                      </a:endParaRPr>
                    </a:p>
                  </a:txBody>
                  <a:tcPr/>
                </a:tc>
                <a:extLst>
                  <a:ext uri="{0D108BD9-81ED-4DB2-BD59-A6C34878D82A}">
                    <a16:rowId xmlns:a16="http://schemas.microsoft.com/office/drawing/2014/main" val="614743230"/>
                  </a:ext>
                </a:extLst>
              </a:tr>
              <a:tr h="581987">
                <a:tc vMerge="1">
                  <a:txBody>
                    <a:bodyPr/>
                    <a:lstStyle/>
                    <a:p>
                      <a:pPr rtl="1"/>
                      <a:endParaRPr lang="fa-IR" dirty="0"/>
                    </a:p>
                  </a:txBody>
                  <a:tcPr/>
                </a:tc>
                <a:tc vMerge="1">
                  <a:txBody>
                    <a:bodyPr/>
                    <a:lstStyle/>
                    <a:p>
                      <a:pPr rtl="1"/>
                      <a:endParaRPr lang="fa-IR" dirty="0"/>
                    </a:p>
                  </a:txBody>
                  <a:tcPr/>
                </a:tc>
                <a:tc>
                  <a:txBody>
                    <a:bodyPr/>
                    <a:lstStyle/>
                    <a:p>
                      <a:pPr algn="ctr" rtl="1"/>
                      <a:r>
                        <a:rPr lang="fa-IR" sz="1200" dirty="0">
                          <a:cs typeface="2  Kamran" panose="00000400000000000000" pitchFamily="2" charset="-78"/>
                        </a:rPr>
                        <a:t>فروش اینترنتی</a:t>
                      </a:r>
                    </a:p>
                  </a:txBody>
                  <a:tcPr/>
                </a:tc>
                <a:tc>
                  <a:txBody>
                    <a:bodyPr/>
                    <a:lstStyle/>
                    <a:p>
                      <a:pPr algn="ctr" rtl="1"/>
                      <a:r>
                        <a:rPr lang="fa-IR" sz="1200" dirty="0">
                          <a:cs typeface="2  Kamran" panose="00000400000000000000" pitchFamily="2" charset="-78"/>
                        </a:rPr>
                        <a:t>پیدا کردن مشتری از طریف برنامه های پیدا کردن کار و مشتری و کسب آگاهی از نیاز های او</a:t>
                      </a:r>
                    </a:p>
                  </a:txBody>
                  <a:tcPr/>
                </a:tc>
                <a:tc>
                  <a:txBody>
                    <a:bodyPr/>
                    <a:lstStyle/>
                    <a:p>
                      <a:pPr algn="ctr" rtl="1"/>
                      <a:r>
                        <a:rPr lang="fa-IR" sz="1200" dirty="0">
                          <a:cs typeface="2  Kamran" panose="00000400000000000000" pitchFamily="2" charset="-78"/>
                        </a:rPr>
                        <a:t>نمایشی از </a:t>
                      </a:r>
                      <a:r>
                        <a:rPr lang="fa-IR" sz="1200" dirty="0" smtClean="0">
                          <a:cs typeface="2  Kamran" panose="00000400000000000000" pitchFamily="2" charset="-78"/>
                        </a:rPr>
                        <a:t>قطعات </a:t>
                      </a:r>
                      <a:r>
                        <a:rPr lang="fa-IR" sz="1200" dirty="0">
                          <a:cs typeface="2  Kamran" panose="00000400000000000000" pitchFamily="2" charset="-78"/>
                        </a:rPr>
                        <a:t>های افراد دیگر جهت نمونه کار</a:t>
                      </a:r>
                    </a:p>
                  </a:txBody>
                  <a:tcPr/>
                </a:tc>
                <a:tc>
                  <a:txBody>
                    <a:bodyPr/>
                    <a:lstStyle/>
                    <a:p>
                      <a:pPr algn="ctr" rtl="1"/>
                      <a:r>
                        <a:rPr lang="fa-IR" sz="1200" dirty="0">
                          <a:cs typeface="2  Kamran" panose="00000400000000000000" pitchFamily="2" charset="-78"/>
                        </a:rPr>
                        <a:t>اینترنتی</a:t>
                      </a:r>
                    </a:p>
                  </a:txBody>
                  <a:tcPr/>
                </a:tc>
                <a:tc>
                  <a:txBody>
                    <a:bodyPr/>
                    <a:lstStyle/>
                    <a:p>
                      <a:pPr algn="ctr" rtl="1"/>
                      <a:r>
                        <a:rPr lang="fa-IR" sz="1200" dirty="0">
                          <a:cs typeface="2  Kamran" panose="00000400000000000000" pitchFamily="2" charset="-78"/>
                        </a:rPr>
                        <a:t>ازطریق برنامه هایی در شبکه های مجازی</a:t>
                      </a:r>
                    </a:p>
                  </a:txBody>
                  <a:tcPr/>
                </a:tc>
                <a:tc>
                  <a:txBody>
                    <a:bodyPr/>
                    <a:lstStyle/>
                    <a:p>
                      <a:pPr algn="ctr" rtl="1"/>
                      <a:r>
                        <a:rPr lang="fa-IR" sz="1200" dirty="0">
                          <a:cs typeface="2  Kamran" panose="00000400000000000000" pitchFamily="2" charset="-78"/>
                        </a:rPr>
                        <a:t>آموزش نحوه استفاده و ارائه مدرکی بالغ بر </a:t>
                      </a:r>
                      <a:r>
                        <a:rPr lang="fa-IR" sz="1200" dirty="0" smtClean="0">
                          <a:cs typeface="2  Kamran" panose="00000400000000000000" pitchFamily="2" charset="-78"/>
                        </a:rPr>
                        <a:t>سلامت</a:t>
                      </a:r>
                      <a:r>
                        <a:rPr lang="fa-IR" sz="1200" baseline="0" dirty="0" smtClean="0">
                          <a:cs typeface="2  Kamran" panose="00000400000000000000" pitchFamily="2" charset="-78"/>
                        </a:rPr>
                        <a:t> لوازم</a:t>
                      </a:r>
                      <a:endParaRPr lang="fa-IR" sz="1200" dirty="0">
                        <a:cs typeface="2  Kamran" panose="00000400000000000000" pitchFamily="2" charset="-78"/>
                      </a:endParaRPr>
                    </a:p>
                  </a:txBody>
                  <a:tcPr/>
                </a:tc>
                <a:extLst>
                  <a:ext uri="{0D108BD9-81ED-4DB2-BD59-A6C34878D82A}">
                    <a16:rowId xmlns:a16="http://schemas.microsoft.com/office/drawing/2014/main" val="4168062382"/>
                  </a:ext>
                </a:extLst>
              </a:tr>
              <a:tr h="581987">
                <a:tc vMerge="1">
                  <a:txBody>
                    <a:bodyPr/>
                    <a:lstStyle/>
                    <a:p>
                      <a:pPr rtl="1"/>
                      <a:endParaRPr lang="fa-IR" dirty="0"/>
                    </a:p>
                  </a:txBody>
                  <a:tcPr/>
                </a:tc>
                <a:tc rowSpan="3">
                  <a:txBody>
                    <a:bodyPr/>
                    <a:lstStyle/>
                    <a:p>
                      <a:pPr algn="ctr" rtl="1"/>
                      <a:r>
                        <a:rPr lang="fa-IR" sz="1200" dirty="0">
                          <a:cs typeface="2  Kamran" panose="00000400000000000000" pitchFamily="2" charset="-78"/>
                        </a:rPr>
                        <a:t>غیر مستقیم</a:t>
                      </a:r>
                    </a:p>
                  </a:txBody>
                  <a:tcPr vert="vert270"/>
                </a:tc>
                <a:tc>
                  <a:txBody>
                    <a:bodyPr/>
                    <a:lstStyle/>
                    <a:p>
                      <a:pPr algn="ctr" rtl="1"/>
                      <a:r>
                        <a:rPr lang="fa-IR" sz="1200" dirty="0">
                          <a:cs typeface="2  Kamran" panose="00000400000000000000" pitchFamily="2" charset="-78"/>
                        </a:rPr>
                        <a:t>خرده فروشی</a:t>
                      </a:r>
                    </a:p>
                  </a:txBody>
                  <a:tcPr/>
                </a:tc>
                <a:tc>
                  <a:txBody>
                    <a:bodyPr/>
                    <a:lstStyle/>
                    <a:p>
                      <a:pPr algn="ctr" rtl="1"/>
                      <a:r>
                        <a:rPr lang="fa-IR" sz="1200" dirty="0">
                          <a:cs typeface="2  Kamran" panose="00000400000000000000" pitchFamily="2" charset="-78"/>
                        </a:rPr>
                        <a:t>قرار دادن نمونه </a:t>
                      </a:r>
                      <a:r>
                        <a:rPr lang="fa-IR" sz="1200" dirty="0" smtClean="0">
                          <a:cs typeface="2  Kamran" panose="00000400000000000000" pitchFamily="2" charset="-78"/>
                        </a:rPr>
                        <a:t>در </a:t>
                      </a:r>
                      <a:r>
                        <a:rPr lang="fa-IR" sz="1200" dirty="0">
                          <a:cs typeface="2  Kamran" panose="00000400000000000000" pitchFamily="2" charset="-78"/>
                        </a:rPr>
                        <a:t>برنامه های مختلف جهت کسب مشتری</a:t>
                      </a:r>
                    </a:p>
                  </a:txBody>
                  <a:tcPr/>
                </a:tc>
                <a:tc>
                  <a:txBody>
                    <a:bodyPr/>
                    <a:lstStyle/>
                    <a:p>
                      <a:pPr algn="ctr" rtl="1"/>
                      <a:r>
                        <a:rPr lang="fa-IR" sz="1200" dirty="0">
                          <a:cs typeface="2  Kamran" panose="00000400000000000000" pitchFamily="2" charset="-78"/>
                        </a:rPr>
                        <a:t>آزمایش نمونه </a:t>
                      </a:r>
                      <a:r>
                        <a:rPr lang="fa-IR" sz="1200" dirty="0" smtClean="0">
                          <a:cs typeface="2  Kamran" panose="00000400000000000000" pitchFamily="2" charset="-78"/>
                        </a:rPr>
                        <a:t>های </a:t>
                      </a:r>
                      <a:r>
                        <a:rPr lang="fa-IR" sz="1200" dirty="0">
                          <a:cs typeface="2  Kamran" panose="00000400000000000000" pitchFamily="2" charset="-78"/>
                        </a:rPr>
                        <a:t>مختلف جهت اطمینان</a:t>
                      </a:r>
                    </a:p>
                  </a:txBody>
                  <a:tcPr/>
                </a:tc>
                <a:tc>
                  <a:txBody>
                    <a:bodyPr/>
                    <a:lstStyle/>
                    <a:p>
                      <a:pPr algn="ctr" rtl="1"/>
                      <a:r>
                        <a:rPr lang="fa-IR" sz="1200" dirty="0">
                          <a:cs typeface="2  Kamran" panose="00000400000000000000" pitchFamily="2" charset="-78"/>
                        </a:rPr>
                        <a:t>حضوری ، اینترنتی</a:t>
                      </a:r>
                    </a:p>
                  </a:txBody>
                  <a:tcPr/>
                </a:tc>
                <a:tc>
                  <a:txBody>
                    <a:bodyPr/>
                    <a:lstStyle/>
                    <a:p>
                      <a:pPr algn="ctr" rtl="1"/>
                      <a:r>
                        <a:rPr lang="fa-IR" sz="1200" dirty="0">
                          <a:cs typeface="2  Kamran" panose="00000400000000000000" pitchFamily="2" charset="-78"/>
                        </a:rPr>
                        <a:t>حضوری ، اینترنتی</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fa-IR" sz="1200" dirty="0">
                          <a:cs typeface="2  Kamran" panose="00000400000000000000" pitchFamily="2" charset="-78"/>
                        </a:rPr>
                        <a:t>آموزش نحوه استفاده و ارائه مدرکی بالغ بر سلامت </a:t>
                      </a:r>
                      <a:r>
                        <a:rPr lang="fa-IR" sz="1200" dirty="0" smtClean="0">
                          <a:cs typeface="2  Kamran" panose="00000400000000000000" pitchFamily="2" charset="-78"/>
                        </a:rPr>
                        <a:t>لوازم</a:t>
                      </a:r>
                      <a:endParaRPr lang="fa-IR" sz="1200" dirty="0">
                        <a:cs typeface="2  Kamran" panose="00000400000000000000" pitchFamily="2" charset="-78"/>
                      </a:endParaRPr>
                    </a:p>
                    <a:p>
                      <a:pPr algn="ctr" rtl="1"/>
                      <a:endParaRPr lang="fa-IR" sz="1200" dirty="0">
                        <a:cs typeface="2  Kamran" panose="00000400000000000000" pitchFamily="2" charset="-78"/>
                      </a:endParaRPr>
                    </a:p>
                  </a:txBody>
                  <a:tcPr/>
                </a:tc>
                <a:extLst>
                  <a:ext uri="{0D108BD9-81ED-4DB2-BD59-A6C34878D82A}">
                    <a16:rowId xmlns:a16="http://schemas.microsoft.com/office/drawing/2014/main" val="2039621167"/>
                  </a:ext>
                </a:extLst>
              </a:tr>
              <a:tr h="581987">
                <a:tc rowSpan="2">
                  <a:txBody>
                    <a:bodyPr/>
                    <a:lstStyle/>
                    <a:p>
                      <a:pPr algn="ctr" rtl="1"/>
                      <a:r>
                        <a:rPr lang="fa-IR" sz="1200" dirty="0">
                          <a:cs typeface="2  Kamran" panose="00000400000000000000" pitchFamily="2" charset="-78"/>
                        </a:rPr>
                        <a:t>شریکی</a:t>
                      </a:r>
                    </a:p>
                  </a:txBody>
                  <a:tcPr vert="vert270"/>
                </a:tc>
                <a:tc vMerge="1">
                  <a:txBody>
                    <a:bodyPr/>
                    <a:lstStyle/>
                    <a:p>
                      <a:pPr rtl="1"/>
                      <a:endParaRPr lang="fa-IR"/>
                    </a:p>
                  </a:txBody>
                  <a:tcPr/>
                </a:tc>
                <a:tc>
                  <a:txBody>
                    <a:bodyPr/>
                    <a:lstStyle/>
                    <a:p>
                      <a:pPr algn="ctr" rtl="1"/>
                      <a:r>
                        <a:rPr lang="fa-IR" sz="1200" dirty="0">
                          <a:cs typeface="2  Kamran" panose="00000400000000000000" pitchFamily="2" charset="-78"/>
                        </a:rPr>
                        <a:t>عمده فروشی</a:t>
                      </a:r>
                    </a:p>
                  </a:txBody>
                  <a:tcPr/>
                </a:tc>
                <a:tc>
                  <a:txBody>
                    <a:bodyPr/>
                    <a:lstStyle/>
                    <a:p>
                      <a:pPr algn="ctr" rtl="1"/>
                      <a:r>
                        <a:rPr lang="fa-IR" sz="1200" dirty="0" smtClean="0">
                          <a:cs typeface="2  Kamran" panose="00000400000000000000" pitchFamily="2" charset="-78"/>
                        </a:rPr>
                        <a:t>ارائه قطعات های </a:t>
                      </a:r>
                      <a:r>
                        <a:rPr lang="fa-IR" sz="1200" dirty="0">
                          <a:cs typeface="2  Kamran" panose="00000400000000000000" pitchFamily="2" charset="-78"/>
                        </a:rPr>
                        <a:t>مختلف و امکان تست آنها</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fa-IR" sz="1200" dirty="0">
                          <a:cs typeface="2  Kamran" panose="00000400000000000000" pitchFamily="2" charset="-78"/>
                        </a:rPr>
                        <a:t>ارائه برنامه های مختلف و امکان تست آنها</a:t>
                      </a:r>
                    </a:p>
                  </a:txBody>
                  <a:tcPr/>
                </a:tc>
                <a:tc>
                  <a:txBody>
                    <a:bodyPr/>
                    <a:lstStyle/>
                    <a:p>
                      <a:pPr algn="ctr" rtl="1"/>
                      <a:r>
                        <a:rPr lang="fa-IR" sz="1200" dirty="0">
                          <a:cs typeface="2  Kamran" panose="00000400000000000000" pitchFamily="2" charset="-78"/>
                        </a:rPr>
                        <a:t>حضوری ، اینترنتی، خرید از واسطه</a:t>
                      </a:r>
                    </a:p>
                  </a:txBody>
                  <a:tcPr/>
                </a:tc>
                <a:tc>
                  <a:txBody>
                    <a:bodyPr/>
                    <a:lstStyle/>
                    <a:p>
                      <a:pPr algn="ctr" rtl="1"/>
                      <a:r>
                        <a:rPr lang="fa-IR" sz="1200" dirty="0">
                          <a:cs typeface="2  Kamran" panose="00000400000000000000" pitchFamily="2" charset="-78"/>
                        </a:rPr>
                        <a:t>حضوری ، اینترنتی، خرید از واسطه</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fa-IR" sz="1200" dirty="0">
                          <a:cs typeface="2  Kamran" panose="00000400000000000000" pitchFamily="2" charset="-78"/>
                        </a:rPr>
                        <a:t>آموزش نحوه استفاده و ارائه مدرکی بالغ بر سلامت </a:t>
                      </a:r>
                      <a:r>
                        <a:rPr lang="fa-IR" sz="1200" dirty="0" smtClean="0">
                          <a:cs typeface="2  Kamran" panose="00000400000000000000" pitchFamily="2" charset="-78"/>
                        </a:rPr>
                        <a:t>قطعه ها</a:t>
                      </a:r>
                      <a:endParaRPr lang="fa-IR" sz="1200" dirty="0">
                        <a:cs typeface="2  Kamran" panose="00000400000000000000" pitchFamily="2" charset="-78"/>
                      </a:endParaRPr>
                    </a:p>
                  </a:txBody>
                  <a:tcPr/>
                </a:tc>
                <a:extLst>
                  <a:ext uri="{0D108BD9-81ED-4DB2-BD59-A6C34878D82A}">
                    <a16:rowId xmlns:a16="http://schemas.microsoft.com/office/drawing/2014/main" val="3912400816"/>
                  </a:ext>
                </a:extLst>
              </a:tr>
              <a:tr h="581987">
                <a:tc vMerge="1">
                  <a:txBody>
                    <a:bodyPr/>
                    <a:lstStyle/>
                    <a:p>
                      <a:pPr rtl="1"/>
                      <a:endParaRPr lang="fa-IR" dirty="0"/>
                    </a:p>
                  </a:txBody>
                  <a:tcPr/>
                </a:tc>
                <a:tc vMerge="1">
                  <a:txBody>
                    <a:bodyPr/>
                    <a:lstStyle/>
                    <a:p>
                      <a:pPr rtl="1"/>
                      <a:endParaRPr lang="fa-IR" dirty="0"/>
                    </a:p>
                  </a:txBody>
                  <a:tcPr/>
                </a:tc>
                <a:tc>
                  <a:txBody>
                    <a:bodyPr/>
                    <a:lstStyle/>
                    <a:p>
                      <a:pPr algn="ctr" rtl="1"/>
                      <a:r>
                        <a:rPr lang="fa-IR" sz="1200" dirty="0">
                          <a:cs typeface="2  Kamran" panose="00000400000000000000" pitchFamily="2" charset="-78"/>
                        </a:rPr>
                        <a:t>فروشگاه های شریک</a:t>
                      </a:r>
                    </a:p>
                  </a:txBody>
                  <a:tcPr/>
                </a:tc>
                <a:tc>
                  <a:txBody>
                    <a:bodyPr/>
                    <a:lstStyle/>
                    <a:p>
                      <a:pPr algn="ctr" rtl="1"/>
                      <a:r>
                        <a:rPr lang="fa-IR" sz="1200" dirty="0">
                          <a:cs typeface="2  Kamran" panose="00000400000000000000" pitchFamily="2" charset="-78"/>
                        </a:rPr>
                        <a:t>معرفی و ارائه خدمات بصورت اینترنتی و حضوری</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fa-IR" sz="1200" dirty="0">
                          <a:cs typeface="2  Kamran" panose="00000400000000000000" pitchFamily="2" charset="-78"/>
                        </a:rPr>
                        <a:t>ارائه </a:t>
                      </a:r>
                      <a:r>
                        <a:rPr lang="fa-IR" sz="1200" dirty="0" smtClean="0">
                          <a:cs typeface="2  Kamran" panose="00000400000000000000" pitchFamily="2" charset="-78"/>
                        </a:rPr>
                        <a:t>لوازم </a:t>
                      </a:r>
                      <a:r>
                        <a:rPr lang="fa-IR" sz="1200" dirty="0">
                          <a:cs typeface="2  Kamran" panose="00000400000000000000" pitchFamily="2" charset="-78"/>
                        </a:rPr>
                        <a:t>های مختلف و امکان تست آنها</a:t>
                      </a:r>
                    </a:p>
                    <a:p>
                      <a:pPr algn="ctr" rtl="1"/>
                      <a:r>
                        <a:rPr lang="fa-IR" sz="1200" dirty="0">
                          <a:cs typeface="2  Kamran" panose="00000400000000000000" pitchFamily="2" charset="-78"/>
                        </a:rPr>
                        <a:t>و انتخاب آزادانه</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fa-IR" sz="1200" dirty="0">
                          <a:cs typeface="2  Kamran" panose="00000400000000000000" pitchFamily="2" charset="-78"/>
                        </a:rPr>
                        <a:t>حضوری ، اینترنتی، خرید از واسطه</a:t>
                      </a:r>
                    </a:p>
                    <a:p>
                      <a:pPr algn="ctr" rtl="1"/>
                      <a:endParaRPr lang="fa-IR" sz="1200" dirty="0">
                        <a:cs typeface="2  Kamran" panose="00000400000000000000" pitchFamily="2" charset="-78"/>
                      </a:endParaRP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fa-IR" sz="1200" dirty="0">
                          <a:cs typeface="2  Kamran" panose="00000400000000000000" pitchFamily="2" charset="-78"/>
                        </a:rPr>
                        <a:t>حضوری ، اینترنتی، خرید از واسطه</a:t>
                      </a:r>
                    </a:p>
                    <a:p>
                      <a:pPr algn="ctr" rtl="1"/>
                      <a:endParaRPr lang="fa-IR" sz="1200" dirty="0">
                        <a:cs typeface="2  Kamran" panose="00000400000000000000" pitchFamily="2" charset="-78"/>
                      </a:endParaRP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fa-IR" sz="1200" dirty="0">
                          <a:cs typeface="2  Kamran" panose="00000400000000000000" pitchFamily="2" charset="-78"/>
                        </a:rPr>
                        <a:t>آموزش نحوه استفاده و ارائه مدرکی بالغ بر سلامت </a:t>
                      </a:r>
                      <a:r>
                        <a:rPr lang="fa-IR" sz="1200" dirty="0" smtClean="0">
                          <a:cs typeface="2  Kamran" panose="00000400000000000000" pitchFamily="2" charset="-78"/>
                        </a:rPr>
                        <a:t>لوازم</a:t>
                      </a:r>
                      <a:endParaRPr lang="fa-IR" sz="1200" dirty="0">
                        <a:cs typeface="2  Kamran" panose="00000400000000000000" pitchFamily="2" charset="-78"/>
                      </a:endParaRPr>
                    </a:p>
                  </a:txBody>
                  <a:tcPr/>
                </a:tc>
                <a:extLst>
                  <a:ext uri="{0D108BD9-81ED-4DB2-BD59-A6C34878D82A}">
                    <a16:rowId xmlns:a16="http://schemas.microsoft.com/office/drawing/2014/main" val="2812207657"/>
                  </a:ext>
                </a:extLst>
              </a:tr>
            </a:tbl>
          </a:graphicData>
        </a:graphic>
      </p:graphicFrame>
    </p:spTree>
    <p:extLst>
      <p:ext uri="{BB962C8B-B14F-4D97-AF65-F5344CB8AC3E}">
        <p14:creationId xmlns:p14="http://schemas.microsoft.com/office/powerpoint/2010/main" val="3453162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8FB293-6860-2B11-8221-1E44A2EA52A7}"/>
              </a:ext>
            </a:extLst>
          </p:cNvPr>
          <p:cNvSpPr txBox="1"/>
          <p:nvPr/>
        </p:nvSpPr>
        <p:spPr>
          <a:xfrm>
            <a:off x="1047404" y="845039"/>
            <a:ext cx="8223596" cy="830997"/>
          </a:xfrm>
          <a:prstGeom prst="rect">
            <a:avLst/>
          </a:prstGeom>
          <a:noFill/>
        </p:spPr>
        <p:txBody>
          <a:bodyPr wrap="square" rtlCol="1">
            <a:spAutoFit/>
          </a:bodyPr>
          <a:lstStyle/>
          <a:p>
            <a:pPr algn="r" rtl="1"/>
            <a:r>
              <a:rPr lang="fa-IR" sz="4800" dirty="0">
                <a:cs typeface="2  Kamran" panose="00000400000000000000" pitchFamily="2" charset="-78"/>
              </a:rPr>
              <a:t>انواع ارتباط با مشتری</a:t>
            </a:r>
          </a:p>
        </p:txBody>
      </p:sp>
      <p:graphicFrame>
        <p:nvGraphicFramePr>
          <p:cNvPr id="5" name="Table 4">
            <a:extLst>
              <a:ext uri="{FF2B5EF4-FFF2-40B4-BE49-F238E27FC236}">
                <a16:creationId xmlns:a16="http://schemas.microsoft.com/office/drawing/2014/main" id="{429DDC99-69D6-68D9-72AA-6D412670DDBD}"/>
              </a:ext>
            </a:extLst>
          </p:cNvPr>
          <p:cNvGraphicFramePr>
            <a:graphicFrameLocks noGrp="1"/>
          </p:cNvGraphicFramePr>
          <p:nvPr>
            <p:extLst>
              <p:ext uri="{D42A27DB-BD31-4B8C-83A1-F6EECF244321}">
                <p14:modId xmlns:p14="http://schemas.microsoft.com/office/powerpoint/2010/main" val="496369069"/>
              </p:ext>
            </p:extLst>
          </p:nvPr>
        </p:nvGraphicFramePr>
        <p:xfrm>
          <a:off x="1600199" y="2748896"/>
          <a:ext cx="8128000" cy="3200400"/>
        </p:xfrm>
        <a:graphic>
          <a:graphicData uri="http://schemas.openxmlformats.org/drawingml/2006/table">
            <a:tbl>
              <a:tblPr rtl="1" firstRow="1" bandRow="1">
                <a:tableStyleId>{69CF1AB2-1976-4502-BF36-3FF5EA218861}</a:tableStyleId>
              </a:tblPr>
              <a:tblGrid>
                <a:gridCol w="4064000">
                  <a:extLst>
                    <a:ext uri="{9D8B030D-6E8A-4147-A177-3AD203B41FA5}">
                      <a16:colId xmlns:a16="http://schemas.microsoft.com/office/drawing/2014/main" val="1548675733"/>
                    </a:ext>
                  </a:extLst>
                </a:gridCol>
                <a:gridCol w="4064000">
                  <a:extLst>
                    <a:ext uri="{9D8B030D-6E8A-4147-A177-3AD203B41FA5}">
                      <a16:colId xmlns:a16="http://schemas.microsoft.com/office/drawing/2014/main" val="492460531"/>
                    </a:ext>
                  </a:extLst>
                </a:gridCol>
              </a:tblGrid>
              <a:tr h="370840">
                <a:tc>
                  <a:txBody>
                    <a:bodyPr/>
                    <a:lstStyle/>
                    <a:p>
                      <a:pPr algn="ctr" rtl="1"/>
                      <a:r>
                        <a:rPr lang="fa-IR" sz="2400" b="1" dirty="0">
                          <a:cs typeface="2  Kamran" panose="00000400000000000000" pitchFamily="2" charset="-78"/>
                        </a:rPr>
                        <a:t>کمک شخصی</a:t>
                      </a:r>
                    </a:p>
                  </a:txBody>
                  <a:tcPr/>
                </a:tc>
                <a:tc>
                  <a:txBody>
                    <a:bodyPr/>
                    <a:lstStyle/>
                    <a:p>
                      <a:pPr algn="ctr" rtl="1"/>
                      <a:r>
                        <a:rPr lang="fa-IR" sz="2400" b="1" dirty="0">
                          <a:cs typeface="2  Kamran" panose="00000400000000000000" pitchFamily="2" charset="-78"/>
                        </a:rPr>
                        <a:t>راهنمایی مشتری در هنکام سفارش و بعد از دریافت </a:t>
                      </a:r>
                      <a:r>
                        <a:rPr lang="fa-IR" sz="2400" b="1" dirty="0" smtClean="0">
                          <a:cs typeface="2  Kamran" panose="00000400000000000000" pitchFamily="2" charset="-78"/>
                        </a:rPr>
                        <a:t>قطعه خود </a:t>
                      </a:r>
                      <a:r>
                        <a:rPr lang="fa-IR" sz="2400" b="1" dirty="0">
                          <a:cs typeface="2  Kamran" panose="00000400000000000000" pitchFamily="2" charset="-78"/>
                        </a:rPr>
                        <a:t>خود</a:t>
                      </a:r>
                    </a:p>
                  </a:txBody>
                  <a:tcPr/>
                </a:tc>
                <a:extLst>
                  <a:ext uri="{0D108BD9-81ED-4DB2-BD59-A6C34878D82A}">
                    <a16:rowId xmlns:a16="http://schemas.microsoft.com/office/drawing/2014/main" val="2106592806"/>
                  </a:ext>
                </a:extLst>
              </a:tr>
              <a:tr h="370840">
                <a:tc>
                  <a:txBody>
                    <a:bodyPr/>
                    <a:lstStyle/>
                    <a:p>
                      <a:pPr algn="ctr" rtl="1"/>
                      <a:r>
                        <a:rPr lang="fa-IR" sz="2400" b="1" dirty="0">
                          <a:cs typeface="2  Kamran" panose="00000400000000000000" pitchFamily="2" charset="-78"/>
                        </a:rPr>
                        <a:t>خدمات خودکار</a:t>
                      </a:r>
                    </a:p>
                  </a:txBody>
                  <a:tcPr/>
                </a:tc>
                <a:tc>
                  <a:txBody>
                    <a:bodyPr/>
                    <a:lstStyle/>
                    <a:p>
                      <a:pPr algn="ctr" rtl="1"/>
                      <a:r>
                        <a:rPr lang="fa-IR" sz="2400" b="1" dirty="0">
                          <a:cs typeface="2  Kamran" panose="00000400000000000000" pitchFamily="2" charset="-78"/>
                        </a:rPr>
                        <a:t>اراِئه انواع اطلاعات قبل و بعد از اتمام سفارش</a:t>
                      </a:r>
                    </a:p>
                  </a:txBody>
                  <a:tcPr/>
                </a:tc>
                <a:extLst>
                  <a:ext uri="{0D108BD9-81ED-4DB2-BD59-A6C34878D82A}">
                    <a16:rowId xmlns:a16="http://schemas.microsoft.com/office/drawing/2014/main" val="54077946"/>
                  </a:ext>
                </a:extLst>
              </a:tr>
              <a:tr h="370840">
                <a:tc>
                  <a:txBody>
                    <a:bodyPr/>
                    <a:lstStyle/>
                    <a:p>
                      <a:pPr algn="ctr" rtl="1"/>
                      <a:r>
                        <a:rPr lang="fa-IR" sz="2400" b="1" dirty="0">
                          <a:cs typeface="2  Kamran" panose="00000400000000000000" pitchFamily="2" charset="-78"/>
                        </a:rPr>
                        <a:t>خلق مشترک</a:t>
                      </a:r>
                    </a:p>
                  </a:txBody>
                  <a:tcPr/>
                </a:tc>
                <a:tc>
                  <a:txBody>
                    <a:bodyPr/>
                    <a:lstStyle/>
                    <a:p>
                      <a:pPr algn="ctr" rtl="1"/>
                      <a:r>
                        <a:rPr lang="fa-IR" sz="2400" b="1" dirty="0" smtClean="0">
                          <a:cs typeface="2  Kamran" panose="00000400000000000000" pitchFamily="2" charset="-78"/>
                        </a:rPr>
                        <a:t>سفارش</a:t>
                      </a:r>
                      <a:r>
                        <a:rPr lang="fa-IR" sz="2400" b="1" baseline="0" dirty="0" smtClean="0">
                          <a:cs typeface="2  Kamran" panose="00000400000000000000" pitchFamily="2" charset="-78"/>
                        </a:rPr>
                        <a:t> و رسیدگی بر اساس خواسته مشتری</a:t>
                      </a:r>
                      <a:r>
                        <a:rPr lang="fa-IR" sz="2400" b="1" dirty="0" smtClean="0">
                          <a:cs typeface="2  Kamran" panose="00000400000000000000" pitchFamily="2" charset="-78"/>
                        </a:rPr>
                        <a:t> </a:t>
                      </a:r>
                      <a:endParaRPr lang="fa-IR" sz="2400" b="1" dirty="0">
                        <a:cs typeface="2  Kamran" panose="00000400000000000000" pitchFamily="2" charset="-78"/>
                      </a:endParaRPr>
                    </a:p>
                  </a:txBody>
                  <a:tcPr/>
                </a:tc>
                <a:extLst>
                  <a:ext uri="{0D108BD9-81ED-4DB2-BD59-A6C34878D82A}">
                    <a16:rowId xmlns:a16="http://schemas.microsoft.com/office/drawing/2014/main" val="82328557"/>
                  </a:ext>
                </a:extLst>
              </a:tr>
            </a:tbl>
          </a:graphicData>
        </a:graphic>
      </p:graphicFrame>
    </p:spTree>
    <p:extLst>
      <p:ext uri="{BB962C8B-B14F-4D97-AF65-F5344CB8AC3E}">
        <p14:creationId xmlns:p14="http://schemas.microsoft.com/office/powerpoint/2010/main" val="192763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249E4A-1CF2-EA7F-7DC0-433CF1E5D823}"/>
              </a:ext>
            </a:extLst>
          </p:cNvPr>
          <p:cNvSpPr txBox="1"/>
          <p:nvPr/>
        </p:nvSpPr>
        <p:spPr>
          <a:xfrm>
            <a:off x="3092336" y="163395"/>
            <a:ext cx="7159566" cy="830997"/>
          </a:xfrm>
          <a:prstGeom prst="rect">
            <a:avLst/>
          </a:prstGeom>
          <a:noFill/>
        </p:spPr>
        <p:txBody>
          <a:bodyPr wrap="square" rtlCol="1">
            <a:spAutoFit/>
          </a:bodyPr>
          <a:lstStyle/>
          <a:p>
            <a:pPr algn="r" rtl="1"/>
            <a:r>
              <a:rPr lang="fa-IR" sz="4800" dirty="0">
                <a:cs typeface="2  Kamran" panose="00000400000000000000" pitchFamily="2" charset="-78"/>
              </a:rPr>
              <a:t>جریان های درآمدی</a:t>
            </a:r>
          </a:p>
        </p:txBody>
      </p:sp>
      <p:graphicFrame>
        <p:nvGraphicFramePr>
          <p:cNvPr id="5" name="Table 4">
            <a:extLst>
              <a:ext uri="{FF2B5EF4-FFF2-40B4-BE49-F238E27FC236}">
                <a16:creationId xmlns:a16="http://schemas.microsoft.com/office/drawing/2014/main" id="{3C8FB5FD-91D9-AEC3-A44A-B5B9C266A6A6}"/>
              </a:ext>
            </a:extLst>
          </p:cNvPr>
          <p:cNvGraphicFramePr>
            <a:graphicFrameLocks noGrp="1"/>
          </p:cNvGraphicFramePr>
          <p:nvPr>
            <p:extLst>
              <p:ext uri="{D42A27DB-BD31-4B8C-83A1-F6EECF244321}">
                <p14:modId xmlns:p14="http://schemas.microsoft.com/office/powerpoint/2010/main" val="2647878031"/>
              </p:ext>
            </p:extLst>
          </p:nvPr>
        </p:nvGraphicFramePr>
        <p:xfrm>
          <a:off x="2123901" y="1783080"/>
          <a:ext cx="8128000" cy="402336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2724667926"/>
                    </a:ext>
                  </a:extLst>
                </a:gridCol>
                <a:gridCol w="4064000">
                  <a:extLst>
                    <a:ext uri="{9D8B030D-6E8A-4147-A177-3AD203B41FA5}">
                      <a16:colId xmlns:a16="http://schemas.microsoft.com/office/drawing/2014/main" val="2192613969"/>
                    </a:ext>
                  </a:extLst>
                </a:gridCol>
              </a:tblGrid>
              <a:tr h="370840">
                <a:tc>
                  <a:txBody>
                    <a:bodyPr/>
                    <a:lstStyle/>
                    <a:p>
                      <a:pPr algn="ctr" rtl="1"/>
                      <a:r>
                        <a:rPr lang="fa-IR" sz="2000" dirty="0">
                          <a:cs typeface="2  Kamran" panose="00000400000000000000" pitchFamily="2" charset="-78"/>
                        </a:rPr>
                        <a:t>روش</a:t>
                      </a:r>
                    </a:p>
                  </a:txBody>
                  <a:tcPr/>
                </a:tc>
                <a:tc>
                  <a:txBody>
                    <a:bodyPr/>
                    <a:lstStyle/>
                    <a:p>
                      <a:pPr algn="ctr" rtl="1"/>
                      <a:r>
                        <a:rPr lang="fa-IR" sz="2000" dirty="0">
                          <a:cs typeface="2  Kamran" panose="00000400000000000000" pitchFamily="2" charset="-78"/>
                        </a:rPr>
                        <a:t>مثال</a:t>
                      </a:r>
                    </a:p>
                  </a:txBody>
                  <a:tcPr/>
                </a:tc>
                <a:extLst>
                  <a:ext uri="{0D108BD9-81ED-4DB2-BD59-A6C34878D82A}">
                    <a16:rowId xmlns:a16="http://schemas.microsoft.com/office/drawing/2014/main" val="1619148619"/>
                  </a:ext>
                </a:extLst>
              </a:tr>
              <a:tr h="370840">
                <a:tc>
                  <a:txBody>
                    <a:bodyPr/>
                    <a:lstStyle/>
                    <a:p>
                      <a:pPr algn="ctr" rtl="1">
                        <a:lnSpc>
                          <a:spcPct val="150000"/>
                        </a:lnSpc>
                      </a:pPr>
                      <a:r>
                        <a:rPr lang="fa-IR" sz="2000" dirty="0">
                          <a:cs typeface="2  Kamran" panose="00000400000000000000" pitchFamily="2" charset="-78"/>
                        </a:rPr>
                        <a:t>حق استفاده</a:t>
                      </a:r>
                    </a:p>
                  </a:txBody>
                  <a:tcPr/>
                </a:tc>
                <a:tc>
                  <a:txBody>
                    <a:bodyPr/>
                    <a:lstStyle/>
                    <a:p>
                      <a:pPr algn="ctr" rtl="1"/>
                      <a:r>
                        <a:rPr lang="fa-IR" sz="2000" dirty="0">
                          <a:cs typeface="2  Kamran" panose="00000400000000000000" pitchFamily="2" charset="-78"/>
                        </a:rPr>
                        <a:t>هرچه امکانات </a:t>
                      </a:r>
                      <a:r>
                        <a:rPr lang="fa-IR" sz="2000" dirty="0" smtClean="0">
                          <a:cs typeface="2  Kamran" panose="00000400000000000000" pitchFamily="2" charset="-78"/>
                        </a:rPr>
                        <a:t>کیس جمع </a:t>
                      </a:r>
                      <a:r>
                        <a:rPr lang="fa-IR" sz="2000" dirty="0">
                          <a:cs typeface="2  Kamran" panose="00000400000000000000" pitchFamily="2" charset="-78"/>
                        </a:rPr>
                        <a:t>شده بیشتر باشد ... هزینه آن نیزز بیشتر می شود</a:t>
                      </a:r>
                    </a:p>
                  </a:txBody>
                  <a:tcPr/>
                </a:tc>
                <a:extLst>
                  <a:ext uri="{0D108BD9-81ED-4DB2-BD59-A6C34878D82A}">
                    <a16:rowId xmlns:a16="http://schemas.microsoft.com/office/drawing/2014/main" val="1533740840"/>
                  </a:ext>
                </a:extLst>
              </a:tr>
              <a:tr h="370840">
                <a:tc>
                  <a:txBody>
                    <a:bodyPr/>
                    <a:lstStyle/>
                    <a:p>
                      <a:pPr algn="ctr" rtl="1">
                        <a:lnSpc>
                          <a:spcPct val="150000"/>
                        </a:lnSpc>
                      </a:pPr>
                      <a:r>
                        <a:rPr lang="fa-IR" sz="2000" dirty="0">
                          <a:cs typeface="2  Kamran" panose="00000400000000000000" pitchFamily="2" charset="-78"/>
                        </a:rPr>
                        <a:t>انجام تبلیغات</a:t>
                      </a:r>
                    </a:p>
                  </a:txBody>
                  <a:tcPr/>
                </a:tc>
                <a:tc>
                  <a:txBody>
                    <a:bodyPr/>
                    <a:lstStyle/>
                    <a:p>
                      <a:pPr algn="ctr" rtl="1"/>
                      <a:r>
                        <a:rPr lang="fa-IR" sz="2000" dirty="0">
                          <a:cs typeface="2  Kamran" panose="00000400000000000000" pitchFamily="2" charset="-78"/>
                        </a:rPr>
                        <a:t>انجام تبلیغات در برنامه ها و یا صفحات شبکه های مجازی</a:t>
                      </a:r>
                    </a:p>
                  </a:txBody>
                  <a:tcPr/>
                </a:tc>
                <a:extLst>
                  <a:ext uri="{0D108BD9-81ED-4DB2-BD59-A6C34878D82A}">
                    <a16:rowId xmlns:a16="http://schemas.microsoft.com/office/drawing/2014/main" val="225694153"/>
                  </a:ext>
                </a:extLst>
              </a:tr>
              <a:tr h="370840">
                <a:tc>
                  <a:txBody>
                    <a:bodyPr/>
                    <a:lstStyle/>
                    <a:p>
                      <a:pPr algn="ctr" rtl="1">
                        <a:lnSpc>
                          <a:spcPct val="200000"/>
                        </a:lnSpc>
                      </a:pPr>
                      <a:r>
                        <a:rPr lang="fa-IR" sz="2000" dirty="0">
                          <a:cs typeface="2  Kamran" panose="00000400000000000000" pitchFamily="2" charset="-78"/>
                        </a:rPr>
                        <a:t>دستمزد کارگزاری</a:t>
                      </a:r>
                    </a:p>
                  </a:txBody>
                  <a:tcPr/>
                </a:tc>
                <a:tc>
                  <a:txBody>
                    <a:bodyPr/>
                    <a:lstStyle/>
                    <a:p>
                      <a:pPr algn="ctr" rtl="1"/>
                      <a:r>
                        <a:rPr lang="fa-IR" sz="2000" dirty="0">
                          <a:cs typeface="2  Kamran" panose="00000400000000000000" pitchFamily="2" charset="-78"/>
                        </a:rPr>
                        <a:t>ممکن است فردی تقاضای </a:t>
                      </a:r>
                      <a:r>
                        <a:rPr lang="fa-IR" sz="2000" dirty="0" smtClean="0">
                          <a:cs typeface="2  Kamran" panose="00000400000000000000" pitchFamily="2" charset="-78"/>
                        </a:rPr>
                        <a:t>موبایل  </a:t>
                      </a:r>
                      <a:r>
                        <a:rPr lang="fa-IR" sz="2000" dirty="0">
                          <a:cs typeface="2  Kamran" panose="00000400000000000000" pitchFamily="2" charset="-78"/>
                        </a:rPr>
                        <a:t>داشته باشد در نتیجه میتوان بعنوان واسطه با کسی </a:t>
                      </a:r>
                      <a:r>
                        <a:rPr lang="fa-IR" sz="2000" dirty="0" smtClean="0">
                          <a:cs typeface="2  Kamran" panose="00000400000000000000" pitchFamily="2" charset="-78"/>
                        </a:rPr>
                        <a:t>که</a:t>
                      </a:r>
                      <a:r>
                        <a:rPr lang="fa-IR" sz="2000" baseline="0" dirty="0" smtClean="0">
                          <a:cs typeface="2  Kamran" panose="00000400000000000000" pitchFamily="2" charset="-78"/>
                        </a:rPr>
                        <a:t> در فروش موبایل</a:t>
                      </a:r>
                      <a:r>
                        <a:rPr lang="fa-IR" sz="2000" dirty="0" smtClean="0">
                          <a:cs typeface="2  Kamran" panose="00000400000000000000" pitchFamily="2" charset="-78"/>
                        </a:rPr>
                        <a:t> </a:t>
                      </a:r>
                      <a:r>
                        <a:rPr lang="fa-IR" sz="2000" dirty="0">
                          <a:cs typeface="2  Kamran" panose="00000400000000000000" pitchFamily="2" charset="-78"/>
                        </a:rPr>
                        <a:t>است کار کرد</a:t>
                      </a:r>
                    </a:p>
                  </a:txBody>
                  <a:tcPr/>
                </a:tc>
                <a:extLst>
                  <a:ext uri="{0D108BD9-81ED-4DB2-BD59-A6C34878D82A}">
                    <a16:rowId xmlns:a16="http://schemas.microsoft.com/office/drawing/2014/main" val="508696848"/>
                  </a:ext>
                </a:extLst>
              </a:tr>
            </a:tbl>
          </a:graphicData>
        </a:graphic>
      </p:graphicFrame>
    </p:spTree>
    <p:extLst>
      <p:ext uri="{BB962C8B-B14F-4D97-AF65-F5344CB8AC3E}">
        <p14:creationId xmlns:p14="http://schemas.microsoft.com/office/powerpoint/2010/main" val="283410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EA396-4E01-8D15-6F77-2956F0D4C47C}"/>
              </a:ext>
            </a:extLst>
          </p:cNvPr>
          <p:cNvSpPr txBox="1"/>
          <p:nvPr/>
        </p:nvSpPr>
        <p:spPr>
          <a:xfrm>
            <a:off x="5353396" y="163395"/>
            <a:ext cx="4898505" cy="830997"/>
          </a:xfrm>
          <a:prstGeom prst="rect">
            <a:avLst/>
          </a:prstGeom>
          <a:noFill/>
        </p:spPr>
        <p:txBody>
          <a:bodyPr wrap="square" rtlCol="1">
            <a:spAutoFit/>
          </a:bodyPr>
          <a:lstStyle/>
          <a:p>
            <a:pPr algn="r" rtl="1"/>
            <a:r>
              <a:rPr lang="fa-IR" sz="4800" dirty="0">
                <a:cs typeface="2  Kamran" panose="00000400000000000000" pitchFamily="2" charset="-78"/>
              </a:rPr>
              <a:t>منابع کلیدی</a:t>
            </a:r>
          </a:p>
        </p:txBody>
      </p:sp>
      <p:graphicFrame>
        <p:nvGraphicFramePr>
          <p:cNvPr id="5" name="Table 4">
            <a:extLst>
              <a:ext uri="{FF2B5EF4-FFF2-40B4-BE49-F238E27FC236}">
                <a16:creationId xmlns:a16="http://schemas.microsoft.com/office/drawing/2014/main" id="{2C85CE2C-BCCD-BE7E-696F-F2A49AE3D0ED}"/>
              </a:ext>
            </a:extLst>
          </p:cNvPr>
          <p:cNvGraphicFramePr>
            <a:graphicFrameLocks noGrp="1"/>
          </p:cNvGraphicFramePr>
          <p:nvPr>
            <p:extLst>
              <p:ext uri="{D42A27DB-BD31-4B8C-83A1-F6EECF244321}">
                <p14:modId xmlns:p14="http://schemas.microsoft.com/office/powerpoint/2010/main" val="4085186353"/>
              </p:ext>
            </p:extLst>
          </p:nvPr>
        </p:nvGraphicFramePr>
        <p:xfrm>
          <a:off x="1990898" y="1293243"/>
          <a:ext cx="8128000" cy="420624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706059484"/>
                    </a:ext>
                  </a:extLst>
                </a:gridCol>
                <a:gridCol w="4064000">
                  <a:extLst>
                    <a:ext uri="{9D8B030D-6E8A-4147-A177-3AD203B41FA5}">
                      <a16:colId xmlns:a16="http://schemas.microsoft.com/office/drawing/2014/main" val="4052334913"/>
                    </a:ext>
                  </a:extLst>
                </a:gridCol>
              </a:tblGrid>
              <a:tr h="370840">
                <a:tc>
                  <a:txBody>
                    <a:bodyPr/>
                    <a:lstStyle/>
                    <a:p>
                      <a:pPr algn="ctr" rtl="1"/>
                      <a:r>
                        <a:rPr lang="fa-IR" sz="2400" dirty="0">
                          <a:cs typeface="2  Kamran" panose="00000400000000000000" pitchFamily="2" charset="-78"/>
                        </a:rPr>
                        <a:t>منابع کلیدی</a:t>
                      </a:r>
                    </a:p>
                  </a:txBody>
                  <a:tcPr/>
                </a:tc>
                <a:tc>
                  <a:txBody>
                    <a:bodyPr/>
                    <a:lstStyle/>
                    <a:p>
                      <a:pPr algn="ctr" rtl="1"/>
                      <a:r>
                        <a:rPr lang="fa-IR" sz="2400" dirty="0">
                          <a:cs typeface="2  Kamran" panose="00000400000000000000" pitchFamily="2" charset="-78"/>
                        </a:rPr>
                        <a:t>مثال</a:t>
                      </a:r>
                    </a:p>
                  </a:txBody>
                  <a:tcPr/>
                </a:tc>
                <a:extLst>
                  <a:ext uri="{0D108BD9-81ED-4DB2-BD59-A6C34878D82A}">
                    <a16:rowId xmlns:a16="http://schemas.microsoft.com/office/drawing/2014/main" val="2957966521"/>
                  </a:ext>
                </a:extLst>
              </a:tr>
              <a:tr h="370840">
                <a:tc>
                  <a:txBody>
                    <a:bodyPr/>
                    <a:lstStyle/>
                    <a:p>
                      <a:pPr algn="ctr" rtl="1"/>
                      <a:r>
                        <a:rPr lang="fa-IR" sz="2400" dirty="0">
                          <a:cs typeface="2  Kamran" panose="00000400000000000000" pitchFamily="2" charset="-78"/>
                        </a:rPr>
                        <a:t>فیزیکی</a:t>
                      </a:r>
                    </a:p>
                  </a:txBody>
                  <a:tcPr/>
                </a:tc>
                <a:tc>
                  <a:txBody>
                    <a:bodyPr/>
                    <a:lstStyle/>
                    <a:p>
                      <a:pPr algn="ctr" rtl="1"/>
                      <a:r>
                        <a:rPr lang="fa-IR" sz="2400" dirty="0">
                          <a:cs typeface="2  Kamran" panose="00000400000000000000" pitchFamily="2" charset="-78"/>
                        </a:rPr>
                        <a:t>مکانی بعنوان اداره ، کارمپیوتر ها</a:t>
                      </a:r>
                    </a:p>
                  </a:txBody>
                  <a:tcPr/>
                </a:tc>
                <a:extLst>
                  <a:ext uri="{0D108BD9-81ED-4DB2-BD59-A6C34878D82A}">
                    <a16:rowId xmlns:a16="http://schemas.microsoft.com/office/drawing/2014/main" val="1826769827"/>
                  </a:ext>
                </a:extLst>
              </a:tr>
              <a:tr h="370840">
                <a:tc>
                  <a:txBody>
                    <a:bodyPr/>
                    <a:lstStyle/>
                    <a:p>
                      <a:pPr algn="ctr" rtl="1"/>
                      <a:r>
                        <a:rPr lang="fa-IR" sz="2400" dirty="0">
                          <a:cs typeface="2  Kamran" panose="00000400000000000000" pitchFamily="2" charset="-78"/>
                        </a:rPr>
                        <a:t>مالی</a:t>
                      </a:r>
                    </a:p>
                  </a:txBody>
                  <a:tcPr/>
                </a:tc>
                <a:tc>
                  <a:txBody>
                    <a:bodyPr/>
                    <a:lstStyle/>
                    <a:p>
                      <a:pPr algn="ctr" rtl="1"/>
                      <a:r>
                        <a:rPr lang="fa-IR" sz="2400" dirty="0" smtClean="0">
                          <a:cs typeface="2  Kamran" panose="00000400000000000000" pitchFamily="2" charset="-78"/>
                        </a:rPr>
                        <a:t>تمام</a:t>
                      </a:r>
                      <a:r>
                        <a:rPr lang="fa-IR" sz="2400" baseline="0" dirty="0" smtClean="0">
                          <a:cs typeface="2  Kamran" panose="00000400000000000000" pitchFamily="2" charset="-78"/>
                        </a:rPr>
                        <a:t> سیستم های یک گیمنت</a:t>
                      </a:r>
                      <a:endParaRPr lang="fa-IR" sz="2400" dirty="0">
                        <a:cs typeface="2  Kamran" panose="00000400000000000000" pitchFamily="2" charset="-78"/>
                      </a:endParaRPr>
                    </a:p>
                  </a:txBody>
                  <a:tcPr/>
                </a:tc>
                <a:extLst>
                  <a:ext uri="{0D108BD9-81ED-4DB2-BD59-A6C34878D82A}">
                    <a16:rowId xmlns:a16="http://schemas.microsoft.com/office/drawing/2014/main" val="2667328266"/>
                  </a:ext>
                </a:extLst>
              </a:tr>
              <a:tr h="370840">
                <a:tc>
                  <a:txBody>
                    <a:bodyPr/>
                    <a:lstStyle/>
                    <a:p>
                      <a:pPr algn="ctr" rtl="1"/>
                      <a:r>
                        <a:rPr lang="fa-IR" sz="2400" dirty="0">
                          <a:cs typeface="2  Kamran" panose="00000400000000000000" pitchFamily="2" charset="-78"/>
                        </a:rPr>
                        <a:t>اجتماعی</a:t>
                      </a:r>
                    </a:p>
                  </a:txBody>
                  <a:tcPr/>
                </a:tc>
                <a:tc>
                  <a:txBody>
                    <a:bodyPr/>
                    <a:lstStyle/>
                    <a:p>
                      <a:pPr algn="ctr" rtl="1"/>
                      <a:r>
                        <a:rPr lang="fa-IR" sz="2400" dirty="0" smtClean="0">
                          <a:cs typeface="2  Kamran" panose="00000400000000000000" pitchFamily="2" charset="-78"/>
                        </a:rPr>
                        <a:t> </a:t>
                      </a:r>
                      <a:r>
                        <a:rPr lang="fa-IR" sz="2400" dirty="0">
                          <a:cs typeface="2  Kamran" panose="00000400000000000000" pitchFamily="2" charset="-78"/>
                        </a:rPr>
                        <a:t>پیدا کردن مشتری و سایت های تبلیغاتی</a:t>
                      </a:r>
                    </a:p>
                  </a:txBody>
                  <a:tcPr/>
                </a:tc>
                <a:extLst>
                  <a:ext uri="{0D108BD9-81ED-4DB2-BD59-A6C34878D82A}">
                    <a16:rowId xmlns:a16="http://schemas.microsoft.com/office/drawing/2014/main" val="319847061"/>
                  </a:ext>
                </a:extLst>
              </a:tr>
              <a:tr h="370840">
                <a:tc>
                  <a:txBody>
                    <a:bodyPr/>
                    <a:lstStyle/>
                    <a:p>
                      <a:pPr algn="ctr" rtl="1"/>
                      <a:r>
                        <a:rPr lang="fa-IR" sz="2400" dirty="0">
                          <a:cs typeface="2  Kamran" panose="00000400000000000000" pitchFamily="2" charset="-78"/>
                        </a:rPr>
                        <a:t>معنوی</a:t>
                      </a:r>
                    </a:p>
                  </a:txBody>
                  <a:tcPr/>
                </a:tc>
                <a:tc>
                  <a:txBody>
                    <a:bodyPr/>
                    <a:lstStyle/>
                    <a:p>
                      <a:pPr algn="ctr" rtl="1"/>
                      <a:r>
                        <a:rPr lang="fa-IR" sz="2400" dirty="0">
                          <a:cs typeface="2  Kamran" panose="00000400000000000000" pitchFamily="2" charset="-78"/>
                        </a:rPr>
                        <a:t>نشان برند </a:t>
                      </a:r>
                      <a:r>
                        <a:rPr lang="fa-IR" sz="2400" dirty="0" smtClean="0">
                          <a:cs typeface="2  Kamran" panose="00000400000000000000" pitchFamily="2" charset="-78"/>
                        </a:rPr>
                        <a:t> </a:t>
                      </a:r>
                      <a:endParaRPr lang="fa-IR" sz="2400" dirty="0">
                        <a:cs typeface="2  Kamran" panose="00000400000000000000" pitchFamily="2" charset="-78"/>
                      </a:endParaRPr>
                    </a:p>
                  </a:txBody>
                  <a:tcPr/>
                </a:tc>
                <a:extLst>
                  <a:ext uri="{0D108BD9-81ED-4DB2-BD59-A6C34878D82A}">
                    <a16:rowId xmlns:a16="http://schemas.microsoft.com/office/drawing/2014/main" val="1517206428"/>
                  </a:ext>
                </a:extLst>
              </a:tr>
              <a:tr h="370840">
                <a:tc>
                  <a:txBody>
                    <a:bodyPr/>
                    <a:lstStyle/>
                    <a:p>
                      <a:pPr algn="ctr" rtl="1"/>
                      <a:r>
                        <a:rPr lang="fa-IR" sz="2400" dirty="0">
                          <a:cs typeface="2  Kamran" panose="00000400000000000000" pitchFamily="2" charset="-78"/>
                        </a:rPr>
                        <a:t>انسانی</a:t>
                      </a:r>
                    </a:p>
                  </a:txBody>
                  <a:tcPr/>
                </a:tc>
                <a:tc>
                  <a:txBody>
                    <a:bodyPr/>
                    <a:lstStyle/>
                    <a:p>
                      <a:pPr algn="ctr" rtl="1"/>
                      <a:r>
                        <a:rPr lang="fa-IR" sz="2400" dirty="0" smtClean="0">
                          <a:cs typeface="2  Kamran" panose="00000400000000000000" pitchFamily="2" charset="-78"/>
                        </a:rPr>
                        <a:t>مهارت</a:t>
                      </a:r>
                      <a:r>
                        <a:rPr lang="fa-IR" sz="2400" baseline="0" dirty="0" smtClean="0">
                          <a:cs typeface="2  Kamran" panose="00000400000000000000" pitchFamily="2" charset="-78"/>
                        </a:rPr>
                        <a:t> در تعمیر پیگیری و گارانتی</a:t>
                      </a:r>
                      <a:endParaRPr lang="fa-IR" sz="2400" dirty="0">
                        <a:cs typeface="2  Kamran" panose="00000400000000000000" pitchFamily="2" charset="-78"/>
                      </a:endParaRPr>
                    </a:p>
                  </a:txBody>
                  <a:tcPr/>
                </a:tc>
                <a:extLst>
                  <a:ext uri="{0D108BD9-81ED-4DB2-BD59-A6C34878D82A}">
                    <a16:rowId xmlns:a16="http://schemas.microsoft.com/office/drawing/2014/main" val="2742070837"/>
                  </a:ext>
                </a:extLst>
              </a:tr>
            </a:tbl>
          </a:graphicData>
        </a:graphic>
      </p:graphicFrame>
    </p:spTree>
    <p:extLst>
      <p:ext uri="{BB962C8B-B14F-4D97-AF65-F5344CB8AC3E}">
        <p14:creationId xmlns:p14="http://schemas.microsoft.com/office/powerpoint/2010/main" val="326877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95563-CA4C-B5AC-4B75-3DD2A51BF024}"/>
              </a:ext>
            </a:extLst>
          </p:cNvPr>
          <p:cNvSpPr txBox="1"/>
          <p:nvPr/>
        </p:nvSpPr>
        <p:spPr>
          <a:xfrm>
            <a:off x="6761018" y="163395"/>
            <a:ext cx="3490883" cy="830997"/>
          </a:xfrm>
          <a:prstGeom prst="rect">
            <a:avLst/>
          </a:prstGeom>
          <a:noFill/>
        </p:spPr>
        <p:txBody>
          <a:bodyPr wrap="square" rtlCol="1">
            <a:spAutoFit/>
          </a:bodyPr>
          <a:lstStyle/>
          <a:p>
            <a:pPr algn="r" rtl="1"/>
            <a:r>
              <a:rPr lang="fa-IR" sz="4800" dirty="0">
                <a:cs typeface="2  Kamran" panose="00000400000000000000" pitchFamily="2" charset="-78"/>
              </a:rPr>
              <a:t>فعالیت های کلیدی</a:t>
            </a:r>
          </a:p>
        </p:txBody>
      </p:sp>
      <p:graphicFrame>
        <p:nvGraphicFramePr>
          <p:cNvPr id="5" name="Table 4">
            <a:extLst>
              <a:ext uri="{FF2B5EF4-FFF2-40B4-BE49-F238E27FC236}">
                <a16:creationId xmlns:a16="http://schemas.microsoft.com/office/drawing/2014/main" id="{9B01087F-8B1B-430C-C139-252B190D8605}"/>
              </a:ext>
            </a:extLst>
          </p:cNvPr>
          <p:cNvGraphicFramePr>
            <a:graphicFrameLocks noGrp="1"/>
          </p:cNvGraphicFramePr>
          <p:nvPr>
            <p:extLst>
              <p:ext uri="{D42A27DB-BD31-4B8C-83A1-F6EECF244321}">
                <p14:modId xmlns:p14="http://schemas.microsoft.com/office/powerpoint/2010/main" val="1686799260"/>
              </p:ext>
            </p:extLst>
          </p:nvPr>
        </p:nvGraphicFramePr>
        <p:xfrm>
          <a:off x="1930400" y="1945640"/>
          <a:ext cx="8128000" cy="365760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40500873"/>
                    </a:ext>
                  </a:extLst>
                </a:gridCol>
                <a:gridCol w="4064000">
                  <a:extLst>
                    <a:ext uri="{9D8B030D-6E8A-4147-A177-3AD203B41FA5}">
                      <a16:colId xmlns:a16="http://schemas.microsoft.com/office/drawing/2014/main" val="172170563"/>
                    </a:ext>
                  </a:extLst>
                </a:gridCol>
              </a:tblGrid>
              <a:tr h="370840">
                <a:tc>
                  <a:txBody>
                    <a:bodyPr/>
                    <a:lstStyle/>
                    <a:p>
                      <a:pPr algn="ctr" rtl="1"/>
                      <a:r>
                        <a:rPr lang="fa-IR" sz="2400" dirty="0">
                          <a:cs typeface="2  Kamran" panose="00000400000000000000" pitchFamily="2" charset="-78"/>
                        </a:rPr>
                        <a:t>انواع فعالیت کلیدی</a:t>
                      </a:r>
                    </a:p>
                  </a:txBody>
                  <a:tcPr/>
                </a:tc>
                <a:tc>
                  <a:txBody>
                    <a:bodyPr/>
                    <a:lstStyle/>
                    <a:p>
                      <a:pPr algn="ctr" rtl="1"/>
                      <a:r>
                        <a:rPr lang="fa-IR" sz="2400" dirty="0">
                          <a:cs typeface="2  Kamran" panose="00000400000000000000" pitchFamily="2" charset="-78"/>
                        </a:rPr>
                        <a:t>مثال</a:t>
                      </a:r>
                    </a:p>
                  </a:txBody>
                  <a:tcPr/>
                </a:tc>
                <a:extLst>
                  <a:ext uri="{0D108BD9-81ED-4DB2-BD59-A6C34878D82A}">
                    <a16:rowId xmlns:a16="http://schemas.microsoft.com/office/drawing/2014/main" val="3816383988"/>
                  </a:ext>
                </a:extLst>
              </a:tr>
              <a:tr h="370840">
                <a:tc>
                  <a:txBody>
                    <a:bodyPr/>
                    <a:lstStyle/>
                    <a:p>
                      <a:pPr algn="ctr" rtl="1"/>
                      <a:r>
                        <a:rPr lang="fa-IR" sz="2400" dirty="0">
                          <a:cs typeface="2  Kamran" panose="00000400000000000000" pitchFamily="2" charset="-78"/>
                        </a:rPr>
                        <a:t>تولید و خدمات</a:t>
                      </a:r>
                    </a:p>
                  </a:txBody>
                  <a:tcPr/>
                </a:tc>
                <a:tc>
                  <a:txBody>
                    <a:bodyPr/>
                    <a:lstStyle/>
                    <a:p>
                      <a:pPr algn="ctr" rtl="1"/>
                      <a:r>
                        <a:rPr lang="fa-IR" sz="2400" dirty="0" smtClean="0">
                          <a:cs typeface="2  Kamran" panose="00000400000000000000" pitchFamily="2" charset="-78"/>
                        </a:rPr>
                        <a:t>سفارش </a:t>
                      </a:r>
                      <a:r>
                        <a:rPr lang="fa-IR" sz="2400" dirty="0">
                          <a:cs typeface="2  Kamran" panose="00000400000000000000" pitchFamily="2" charset="-78"/>
                        </a:rPr>
                        <a:t>، ساخت و ارائه یک محصول با کیفیت</a:t>
                      </a:r>
                    </a:p>
                  </a:txBody>
                  <a:tcPr/>
                </a:tc>
                <a:extLst>
                  <a:ext uri="{0D108BD9-81ED-4DB2-BD59-A6C34878D82A}">
                    <a16:rowId xmlns:a16="http://schemas.microsoft.com/office/drawing/2014/main" val="1515637667"/>
                  </a:ext>
                </a:extLst>
              </a:tr>
              <a:tr h="370840">
                <a:tc>
                  <a:txBody>
                    <a:bodyPr/>
                    <a:lstStyle/>
                    <a:p>
                      <a:pPr algn="ctr" rtl="1"/>
                      <a:r>
                        <a:rPr lang="fa-IR" sz="2400" dirty="0">
                          <a:cs typeface="2  Kamran" panose="00000400000000000000" pitchFamily="2" charset="-78"/>
                        </a:rPr>
                        <a:t>حل مسئله</a:t>
                      </a:r>
                    </a:p>
                  </a:txBody>
                  <a:tcPr/>
                </a:tc>
                <a:tc>
                  <a:txBody>
                    <a:bodyPr/>
                    <a:lstStyle/>
                    <a:p>
                      <a:pPr algn="ctr" rtl="1"/>
                      <a:r>
                        <a:rPr lang="fa-IR" sz="2400" dirty="0">
                          <a:cs typeface="2  Kamran" panose="00000400000000000000" pitchFamily="2" charset="-78"/>
                        </a:rPr>
                        <a:t>حل مشکلات و مسائل مشتری با </a:t>
                      </a:r>
                      <a:r>
                        <a:rPr lang="fa-IR" sz="2400" dirty="0" smtClean="0">
                          <a:cs typeface="2  Kamran" panose="00000400000000000000" pitchFamily="2" charset="-78"/>
                        </a:rPr>
                        <a:t>بروز ترین لوازم</a:t>
                      </a:r>
                      <a:endParaRPr lang="fa-IR" sz="2400" dirty="0">
                        <a:cs typeface="2  Kamran" panose="00000400000000000000" pitchFamily="2" charset="-78"/>
                      </a:endParaRPr>
                    </a:p>
                  </a:txBody>
                  <a:tcPr/>
                </a:tc>
                <a:extLst>
                  <a:ext uri="{0D108BD9-81ED-4DB2-BD59-A6C34878D82A}">
                    <a16:rowId xmlns:a16="http://schemas.microsoft.com/office/drawing/2014/main" val="2824497864"/>
                  </a:ext>
                </a:extLst>
              </a:tr>
              <a:tr h="370840">
                <a:tc>
                  <a:txBody>
                    <a:bodyPr/>
                    <a:lstStyle/>
                    <a:p>
                      <a:pPr algn="ctr" rtl="1"/>
                      <a:r>
                        <a:rPr lang="fa-IR" sz="2400" dirty="0">
                          <a:cs typeface="2  Kamran" panose="00000400000000000000" pitchFamily="2" charset="-78"/>
                        </a:rPr>
                        <a:t>شبکه</a:t>
                      </a:r>
                    </a:p>
                  </a:txBody>
                  <a:tcPr/>
                </a:tc>
                <a:tc>
                  <a:txBody>
                    <a:bodyPr/>
                    <a:lstStyle/>
                    <a:p>
                      <a:pPr algn="ctr" rtl="1"/>
                      <a:r>
                        <a:rPr lang="fa-IR" sz="2400" dirty="0">
                          <a:cs typeface="2  Kamran" panose="00000400000000000000" pitchFamily="2" charset="-78"/>
                        </a:rPr>
                        <a:t>ساخت شبکه های ارتباطی میان مشتری و ما برای جذب مشتریان بیشتر</a:t>
                      </a:r>
                    </a:p>
                  </a:txBody>
                  <a:tcPr/>
                </a:tc>
                <a:extLst>
                  <a:ext uri="{0D108BD9-81ED-4DB2-BD59-A6C34878D82A}">
                    <a16:rowId xmlns:a16="http://schemas.microsoft.com/office/drawing/2014/main" val="3411689936"/>
                  </a:ext>
                </a:extLst>
              </a:tr>
            </a:tbl>
          </a:graphicData>
        </a:graphic>
      </p:graphicFrame>
    </p:spTree>
    <p:extLst>
      <p:ext uri="{BB962C8B-B14F-4D97-AF65-F5344CB8AC3E}">
        <p14:creationId xmlns:p14="http://schemas.microsoft.com/office/powerpoint/2010/main" val="77454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A3E7CD-9577-A7D0-2048-47E4CAF8200B}"/>
              </a:ext>
            </a:extLst>
          </p:cNvPr>
          <p:cNvSpPr txBox="1"/>
          <p:nvPr/>
        </p:nvSpPr>
        <p:spPr>
          <a:xfrm>
            <a:off x="5311833" y="562405"/>
            <a:ext cx="3566159" cy="646331"/>
          </a:xfrm>
          <a:prstGeom prst="rect">
            <a:avLst/>
          </a:prstGeom>
          <a:noFill/>
        </p:spPr>
        <p:txBody>
          <a:bodyPr wrap="square" rtlCol="1">
            <a:spAutoFit/>
          </a:bodyPr>
          <a:lstStyle/>
          <a:p>
            <a:pPr algn="l"/>
            <a:r>
              <a:rPr lang="fa-IR" sz="3600" dirty="0">
                <a:cs typeface="2  Kamran" panose="00000400000000000000" pitchFamily="2" charset="-78"/>
              </a:rPr>
              <a:t>شرکای کلیدی</a:t>
            </a:r>
          </a:p>
        </p:txBody>
      </p:sp>
      <p:graphicFrame>
        <p:nvGraphicFramePr>
          <p:cNvPr id="5" name="Table 4">
            <a:extLst>
              <a:ext uri="{FF2B5EF4-FFF2-40B4-BE49-F238E27FC236}">
                <a16:creationId xmlns:a16="http://schemas.microsoft.com/office/drawing/2014/main" id="{7E1573CD-74B3-410F-2F33-99A6CB4E5B04}"/>
              </a:ext>
            </a:extLst>
          </p:cNvPr>
          <p:cNvGraphicFramePr>
            <a:graphicFrameLocks noGrp="1"/>
          </p:cNvGraphicFramePr>
          <p:nvPr>
            <p:extLst>
              <p:ext uri="{D42A27DB-BD31-4B8C-83A1-F6EECF244321}">
                <p14:modId xmlns:p14="http://schemas.microsoft.com/office/powerpoint/2010/main" val="3520586258"/>
              </p:ext>
            </p:extLst>
          </p:nvPr>
        </p:nvGraphicFramePr>
        <p:xfrm>
          <a:off x="1884218" y="2243666"/>
          <a:ext cx="8128000" cy="283464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1726861746"/>
                    </a:ext>
                  </a:extLst>
                </a:gridCol>
                <a:gridCol w="4064000">
                  <a:extLst>
                    <a:ext uri="{9D8B030D-6E8A-4147-A177-3AD203B41FA5}">
                      <a16:colId xmlns:a16="http://schemas.microsoft.com/office/drawing/2014/main" val="3731738266"/>
                    </a:ext>
                  </a:extLst>
                </a:gridCol>
              </a:tblGrid>
              <a:tr h="370840">
                <a:tc>
                  <a:txBody>
                    <a:bodyPr/>
                    <a:lstStyle/>
                    <a:p>
                      <a:pPr algn="ctr" rtl="1"/>
                      <a:r>
                        <a:rPr lang="fa-IR" sz="2400" dirty="0">
                          <a:cs typeface="2  Kamran" panose="00000400000000000000" pitchFamily="2" charset="-78"/>
                        </a:rPr>
                        <a:t>انگیزه های شریک یابی</a:t>
                      </a:r>
                    </a:p>
                  </a:txBody>
                  <a:tcPr/>
                </a:tc>
                <a:tc>
                  <a:txBody>
                    <a:bodyPr/>
                    <a:lstStyle/>
                    <a:p>
                      <a:pPr algn="ctr" rtl="1"/>
                      <a:r>
                        <a:rPr lang="fa-IR" sz="2400" dirty="0">
                          <a:cs typeface="2  Kamran" panose="00000400000000000000" pitchFamily="2" charset="-78"/>
                        </a:rPr>
                        <a:t>مثال</a:t>
                      </a:r>
                    </a:p>
                  </a:txBody>
                  <a:tcPr/>
                </a:tc>
                <a:extLst>
                  <a:ext uri="{0D108BD9-81ED-4DB2-BD59-A6C34878D82A}">
                    <a16:rowId xmlns:a16="http://schemas.microsoft.com/office/drawing/2014/main" val="1724681704"/>
                  </a:ext>
                </a:extLst>
              </a:tr>
              <a:tr h="370840">
                <a:tc>
                  <a:txBody>
                    <a:bodyPr/>
                    <a:lstStyle/>
                    <a:p>
                      <a:pPr algn="ctr" rtl="1"/>
                      <a:r>
                        <a:rPr lang="fa-IR" sz="2400" dirty="0">
                          <a:cs typeface="2  Kamran" panose="00000400000000000000" pitchFamily="2" charset="-78"/>
                        </a:rPr>
                        <a:t>کاهش خطر</a:t>
                      </a:r>
                    </a:p>
                  </a:txBody>
                  <a:tcPr/>
                </a:tc>
                <a:tc>
                  <a:txBody>
                    <a:bodyPr/>
                    <a:lstStyle/>
                    <a:p>
                      <a:pPr algn="ctr" rtl="1"/>
                      <a:r>
                        <a:rPr lang="fa-IR" sz="2400" dirty="0">
                          <a:cs typeface="2  Kamran" panose="00000400000000000000" pitchFamily="2" charset="-78"/>
                        </a:rPr>
                        <a:t>استفاده از افراد </a:t>
                      </a:r>
                      <a:r>
                        <a:rPr lang="fa-IR" sz="2400" dirty="0" smtClean="0">
                          <a:cs typeface="2  Kamran" panose="00000400000000000000" pitchFamily="2" charset="-78"/>
                        </a:rPr>
                        <a:t>ماهر</a:t>
                      </a:r>
                      <a:r>
                        <a:rPr lang="fa-IR" sz="2400" baseline="0" dirty="0" smtClean="0">
                          <a:cs typeface="2  Kamran" panose="00000400000000000000" pitchFamily="2" charset="-78"/>
                        </a:rPr>
                        <a:t> و برند های معتبر فروش</a:t>
                      </a:r>
                      <a:r>
                        <a:rPr lang="fa-IR" sz="2400" dirty="0" smtClean="0">
                          <a:cs typeface="2  Kamran" panose="00000400000000000000" pitchFamily="2" charset="-78"/>
                        </a:rPr>
                        <a:t> </a:t>
                      </a:r>
                      <a:r>
                        <a:rPr lang="fa-IR" sz="2400" dirty="0">
                          <a:cs typeface="2  Kamran" panose="00000400000000000000" pitchFamily="2" charset="-78"/>
                        </a:rPr>
                        <a:t>برای رقابت با رقبا</a:t>
                      </a:r>
                    </a:p>
                  </a:txBody>
                  <a:tcPr/>
                </a:tc>
                <a:extLst>
                  <a:ext uri="{0D108BD9-81ED-4DB2-BD59-A6C34878D82A}">
                    <a16:rowId xmlns:a16="http://schemas.microsoft.com/office/drawing/2014/main" val="3447167495"/>
                  </a:ext>
                </a:extLst>
              </a:tr>
              <a:tr h="370840">
                <a:tc>
                  <a:txBody>
                    <a:bodyPr/>
                    <a:lstStyle/>
                    <a:p>
                      <a:pPr algn="ctr" rtl="1"/>
                      <a:r>
                        <a:rPr lang="fa-IR" sz="2400" dirty="0">
                          <a:cs typeface="2  Kamran" panose="00000400000000000000" pitchFamily="2" charset="-78"/>
                        </a:rPr>
                        <a:t>کسب منابع و فعالیت های خاص</a:t>
                      </a:r>
                    </a:p>
                  </a:txBody>
                  <a:tcPr/>
                </a:tc>
                <a:tc>
                  <a:txBody>
                    <a:bodyPr/>
                    <a:lstStyle/>
                    <a:p>
                      <a:pPr algn="ctr" rtl="1"/>
                      <a:r>
                        <a:rPr lang="fa-IR" sz="2400" dirty="0">
                          <a:cs typeface="2  Kamran" panose="00000400000000000000" pitchFamily="2" charset="-78"/>
                        </a:rPr>
                        <a:t>استفاده از کسانی که در یک زمینه خاص تخصص </a:t>
                      </a:r>
                      <a:r>
                        <a:rPr lang="fa-IR" sz="2400" dirty="0" smtClean="0">
                          <a:cs typeface="2  Kamran" panose="00000400000000000000" pitchFamily="2" charset="-78"/>
                        </a:rPr>
                        <a:t>دارند</a:t>
                      </a:r>
                      <a:endParaRPr lang="fa-IR" sz="2400" dirty="0">
                        <a:cs typeface="2  Kamran" panose="00000400000000000000" pitchFamily="2" charset="-78"/>
                      </a:endParaRPr>
                    </a:p>
                  </a:txBody>
                  <a:tcPr/>
                </a:tc>
                <a:extLst>
                  <a:ext uri="{0D108BD9-81ED-4DB2-BD59-A6C34878D82A}">
                    <a16:rowId xmlns:a16="http://schemas.microsoft.com/office/drawing/2014/main" val="2788669175"/>
                  </a:ext>
                </a:extLst>
              </a:tr>
            </a:tbl>
          </a:graphicData>
        </a:graphic>
      </p:graphicFrame>
    </p:spTree>
    <p:extLst>
      <p:ext uri="{BB962C8B-B14F-4D97-AF65-F5344CB8AC3E}">
        <p14:creationId xmlns:p14="http://schemas.microsoft.com/office/powerpoint/2010/main" val="220935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DE445-E140-4475-B4B6-CB2C0495A000}"/>
              </a:ext>
            </a:extLst>
          </p:cNvPr>
          <p:cNvSpPr txBox="1"/>
          <p:nvPr/>
        </p:nvSpPr>
        <p:spPr>
          <a:xfrm>
            <a:off x="11646655" y="336926"/>
            <a:ext cx="494270" cy="584775"/>
          </a:xfrm>
          <a:prstGeom prst="rect">
            <a:avLst/>
          </a:prstGeom>
          <a:noFill/>
        </p:spPr>
        <p:txBody>
          <a:bodyPr wrap="square" rtlCol="0">
            <a:spAutoFit/>
          </a:bodyPr>
          <a:lstStyle/>
          <a:p>
            <a:r>
              <a:rPr lang="fa-IR" sz="3200" dirty="0"/>
              <a:t>1</a:t>
            </a:r>
            <a:endParaRPr lang="en-US" sz="3200" dirty="0"/>
          </a:p>
        </p:txBody>
      </p:sp>
      <p:sp>
        <p:nvSpPr>
          <p:cNvPr id="5" name="TextBox 4">
            <a:extLst>
              <a:ext uri="{FF2B5EF4-FFF2-40B4-BE49-F238E27FC236}">
                <a16:creationId xmlns:a16="http://schemas.microsoft.com/office/drawing/2014/main" id="{963D5763-3FE6-4DB7-A3FB-801D1E320704}"/>
              </a:ext>
            </a:extLst>
          </p:cNvPr>
          <p:cNvSpPr txBox="1"/>
          <p:nvPr/>
        </p:nvSpPr>
        <p:spPr>
          <a:xfrm>
            <a:off x="8251842" y="336926"/>
            <a:ext cx="3394813" cy="830997"/>
          </a:xfrm>
          <a:prstGeom prst="rect">
            <a:avLst/>
          </a:prstGeom>
          <a:noFill/>
        </p:spPr>
        <p:txBody>
          <a:bodyPr wrap="square" rtlCol="0">
            <a:spAutoFit/>
          </a:bodyPr>
          <a:lstStyle/>
          <a:p>
            <a:pPr algn="r"/>
            <a:r>
              <a:rPr lang="fa-IR" sz="4800" dirty="0" smtClean="0">
                <a:cs typeface="2  Kamran" panose="00000400000000000000" pitchFamily="2" charset="-78"/>
              </a:rPr>
              <a:t>گام</a:t>
            </a:r>
            <a:r>
              <a:rPr lang="en-US" sz="4800" dirty="0" smtClean="0">
                <a:cs typeface="2  Kamran" panose="00000400000000000000" pitchFamily="2" charset="-78"/>
              </a:rPr>
              <a:t> </a:t>
            </a:r>
            <a:r>
              <a:rPr lang="fa-IR" sz="4800" dirty="0" smtClean="0">
                <a:cs typeface="2  Kamran" panose="00000400000000000000" pitchFamily="2" charset="-78"/>
              </a:rPr>
              <a:t>اول </a:t>
            </a:r>
            <a:endParaRPr lang="en-US" sz="4800" dirty="0">
              <a:cs typeface="2  Kamran" panose="00000400000000000000" pitchFamily="2" charset="-78"/>
            </a:endParaRPr>
          </a:p>
        </p:txBody>
      </p:sp>
      <p:graphicFrame>
        <p:nvGraphicFramePr>
          <p:cNvPr id="6" name="Table 6">
            <a:extLst>
              <a:ext uri="{FF2B5EF4-FFF2-40B4-BE49-F238E27FC236}">
                <a16:creationId xmlns:a16="http://schemas.microsoft.com/office/drawing/2014/main" id="{7987A959-87E9-4F50-936D-2517D46445B2}"/>
              </a:ext>
            </a:extLst>
          </p:cNvPr>
          <p:cNvGraphicFramePr>
            <a:graphicFrameLocks noGrp="1"/>
          </p:cNvGraphicFramePr>
          <p:nvPr>
            <p:extLst>
              <p:ext uri="{D42A27DB-BD31-4B8C-83A1-F6EECF244321}">
                <p14:modId xmlns:p14="http://schemas.microsoft.com/office/powerpoint/2010/main" val="3586284831"/>
              </p:ext>
            </p:extLst>
          </p:nvPr>
        </p:nvGraphicFramePr>
        <p:xfrm>
          <a:off x="136923" y="0"/>
          <a:ext cx="8347676" cy="6407565"/>
        </p:xfrm>
        <a:graphic>
          <a:graphicData uri="http://schemas.openxmlformats.org/drawingml/2006/table">
            <a:tbl>
              <a:tblPr firstRow="1" bandRow="1">
                <a:tableStyleId>{5C22544A-7EE6-4342-B048-85BDC9FD1C3A}</a:tableStyleId>
              </a:tblPr>
              <a:tblGrid>
                <a:gridCol w="4173838">
                  <a:extLst>
                    <a:ext uri="{9D8B030D-6E8A-4147-A177-3AD203B41FA5}">
                      <a16:colId xmlns:a16="http://schemas.microsoft.com/office/drawing/2014/main" val="3279680727"/>
                    </a:ext>
                  </a:extLst>
                </a:gridCol>
                <a:gridCol w="4173838">
                  <a:extLst>
                    <a:ext uri="{9D8B030D-6E8A-4147-A177-3AD203B41FA5}">
                      <a16:colId xmlns:a16="http://schemas.microsoft.com/office/drawing/2014/main" val="2846330575"/>
                    </a:ext>
                  </a:extLst>
                </a:gridCol>
              </a:tblGrid>
              <a:tr h="342045">
                <a:tc>
                  <a:txBody>
                    <a:bodyPr/>
                    <a:lstStyle/>
                    <a:p>
                      <a:pPr algn="ctr"/>
                      <a:r>
                        <a:rPr lang="fa-IR" sz="1400" b="1" kern="1200" dirty="0">
                          <a:solidFill>
                            <a:schemeClr val="lt1"/>
                          </a:solidFill>
                          <a:latin typeface="+mn-lt"/>
                          <a:ea typeface="+mn-ea"/>
                          <a:cs typeface="2  Kamran" panose="00000400000000000000" pitchFamily="2" charset="-78"/>
                        </a:rPr>
                        <a:t>پاسخ ها</a:t>
                      </a:r>
                      <a:endParaRPr lang="en-US" sz="1400" b="1" kern="1200" dirty="0">
                        <a:solidFill>
                          <a:schemeClr val="lt1"/>
                        </a:solidFill>
                        <a:latin typeface="+mn-lt"/>
                        <a:ea typeface="+mn-ea"/>
                        <a:cs typeface="2  Kamran" panose="00000400000000000000" pitchFamily="2" charset="-78"/>
                      </a:endParaRPr>
                    </a:p>
                  </a:txBody>
                  <a:tcPr/>
                </a:tc>
                <a:tc>
                  <a:txBody>
                    <a:bodyPr/>
                    <a:lstStyle/>
                    <a:p>
                      <a:pPr algn="ctr"/>
                      <a:r>
                        <a:rPr lang="fa-IR" sz="1400" b="1" kern="1200" dirty="0">
                          <a:solidFill>
                            <a:schemeClr val="lt1"/>
                          </a:solidFill>
                          <a:latin typeface="+mn-lt"/>
                          <a:ea typeface="+mn-ea"/>
                          <a:cs typeface="2  Kamran" panose="00000400000000000000" pitchFamily="2" charset="-78"/>
                        </a:rPr>
                        <a:t>پرسش های کلیدی</a:t>
                      </a:r>
                      <a:endParaRPr lang="en-US" sz="1400" b="1" kern="1200" dirty="0">
                        <a:solidFill>
                          <a:schemeClr val="lt1"/>
                        </a:solidFill>
                        <a:latin typeface="+mn-lt"/>
                        <a:ea typeface="+mn-ea"/>
                        <a:cs typeface="2  Kamran" panose="00000400000000000000" pitchFamily="2" charset="-78"/>
                      </a:endParaRPr>
                    </a:p>
                  </a:txBody>
                  <a:tcPr/>
                </a:tc>
                <a:extLst>
                  <a:ext uri="{0D108BD9-81ED-4DB2-BD59-A6C34878D82A}">
                    <a16:rowId xmlns:a16="http://schemas.microsoft.com/office/drawing/2014/main" val="24673088"/>
                  </a:ext>
                </a:extLst>
              </a:tr>
              <a:tr h="5960014">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 kamra1"/>
                          <a:ea typeface="+mn-ea"/>
                          <a:cs typeface="2  Kamran" panose="00000400000000000000"/>
                        </a:rPr>
                        <a:t>. 1</a:t>
                      </a:r>
                      <a:r>
                        <a:rPr lang="fa-IR" sz="1400" b="0" i="0" kern="1200" dirty="0" smtClean="0">
                          <a:solidFill>
                            <a:schemeClr val="dk1"/>
                          </a:solidFill>
                          <a:effectLst/>
                          <a:latin typeface=" kamra1"/>
                          <a:ea typeface="+mn-ea"/>
                          <a:cs typeface="2  Kamran" panose="00000400000000000000"/>
                        </a:rPr>
                        <a:t>می‌توانید مواد اولیه مورد استفاده در لوازم کامپیوتر را به مواد با کیفیت و عملکرد بالاتر تغییر دهید. برای مثال، استفاده از قطعات با کیفیت و برندهای معتبر می‌تواند کیفیت محصولات را افزایش دهد.</a:t>
                      </a:r>
                    </a:p>
                    <a:p>
                      <a:pPr marL="0" marR="0" indent="0" algn="r" defTabSz="457200" rtl="1" eaLnBrk="1" fontAlgn="auto" latinLnBrk="0" hangingPunct="1">
                        <a:lnSpc>
                          <a:spcPct val="100000"/>
                        </a:lnSpc>
                        <a:spcBef>
                          <a:spcPts val="0"/>
                        </a:spcBef>
                        <a:spcAft>
                          <a:spcPts val="0"/>
                        </a:spcAft>
                        <a:buClrTx/>
                        <a:buSzTx/>
                        <a:buFontTx/>
                        <a:buNone/>
                        <a:tabLst/>
                        <a:defRPr/>
                      </a:pPr>
                      <a:endParaRPr lang="fa-IR" sz="1400" dirty="0" smtClean="0">
                        <a:cs typeface="2  Kamran" panose="00000400000000000000" pitchFamily="2" charset="-78"/>
                      </a:endParaRPr>
                    </a:p>
                    <a:p>
                      <a:pPr algn="r"/>
                      <a:r>
                        <a:rPr lang="fa-IR" sz="1400" dirty="0" smtClean="0">
                          <a:cs typeface="2  Kamran" panose="00000400000000000000" pitchFamily="2" charset="-78"/>
                        </a:rPr>
                        <a:t>2.</a:t>
                      </a:r>
                      <a:r>
                        <a:rPr lang="fa-IR" sz="1400" b="0" i="0" kern="1200" dirty="0" smtClean="0">
                          <a:solidFill>
                            <a:schemeClr val="dk1"/>
                          </a:solidFill>
                          <a:effectLst/>
                          <a:latin typeface="+mn-lt"/>
                          <a:ea typeface="+mn-ea"/>
                          <a:cs typeface="2  Kamran" panose="00000400000000000000"/>
                        </a:rPr>
                        <a:t>می‌توان از محصولات مرتبط با لوازم کامپیوتر مانند متعلقات گیمینگ یا سیستم‌های ارتقاء یافته برای فروش همراه با لوازم کامپیوتر استفاده کرد.</a:t>
                      </a:r>
                      <a:endParaRPr lang="fa-IR" sz="1400" b="0" i="0" kern="1200" dirty="0" smtClean="0">
                        <a:solidFill>
                          <a:schemeClr val="dk1"/>
                        </a:solidFill>
                        <a:effectLst/>
                        <a:latin typeface="+mn-lt"/>
                        <a:ea typeface="+mn-ea"/>
                        <a:cs typeface="+mn-cs"/>
                      </a:endParaRPr>
                    </a:p>
                    <a:p>
                      <a:pPr algn="r"/>
                      <a:endParaRPr lang="fa-IR" sz="1400" dirty="0">
                        <a:cs typeface="2  Kamran" panose="00000400000000000000" pitchFamily="2" charset="-78"/>
                      </a:endParaRPr>
                    </a:p>
                    <a:p>
                      <a:pPr algn="r" rtl="1"/>
                      <a:r>
                        <a:rPr lang="fa-IR" sz="1400" dirty="0" smtClean="0">
                          <a:cs typeface="2  Kamran" panose="00000400000000000000" pitchFamily="2" charset="-78"/>
                        </a:rPr>
                        <a:t>3.</a:t>
                      </a:r>
                      <a:r>
                        <a:rPr lang="fa-IR" sz="1400" baseline="0" dirty="0" smtClean="0">
                          <a:cs typeface="2  Kamran" panose="00000400000000000000" pitchFamily="2" charset="-78"/>
                        </a:rPr>
                        <a:t> </a:t>
                      </a:r>
                      <a:r>
                        <a:rPr lang="fa-IR" sz="1400" b="0" i="0" kern="1200" dirty="0" smtClean="0">
                          <a:solidFill>
                            <a:schemeClr val="dk1"/>
                          </a:solidFill>
                          <a:effectLst/>
                          <a:latin typeface="+mn-lt"/>
                          <a:ea typeface="+mn-ea"/>
                          <a:cs typeface="2  Kamran" panose="00000400000000000000"/>
                        </a:rPr>
                        <a:t>برای افزایش فروش، می‌توانید از فروش آنلاین از طریق وب‌سایت یا پلتفرم‌های تجارت الکترونیکی نیز استفاده کنید. همچنین، ایجاد نمایشگاه‌ها یا حضور در نمایشگاه‌های مخصوص صنعت تکنولوژی نیز می‌تواند موثر باشد.</a:t>
                      </a:r>
                    </a:p>
                    <a:p>
                      <a:endParaRPr lang="fa-IR" sz="1400" dirty="0" smtClean="0">
                        <a:cs typeface="2  Kamran" panose="00000400000000000000" pitchFamily="2" charset="-78"/>
                      </a:endParaRPr>
                    </a:p>
                    <a:p>
                      <a:pPr algn="r" rtl="1"/>
                      <a:r>
                        <a:rPr lang="fa-IR" sz="1400" dirty="0" smtClean="0">
                          <a:cs typeface="2  Kamran" panose="00000400000000000000" pitchFamily="2" charset="-78"/>
                        </a:rPr>
                        <a:t>4.</a:t>
                      </a:r>
                      <a:r>
                        <a:rPr lang="fa-IR" sz="1400" b="0" i="0" kern="1200" dirty="0" smtClean="0">
                          <a:solidFill>
                            <a:schemeClr val="dk1"/>
                          </a:solidFill>
                          <a:effectLst/>
                          <a:latin typeface="+mn-lt"/>
                          <a:ea typeface="+mn-ea"/>
                          <a:cs typeface="2  Kamran" panose="00000400000000000000"/>
                        </a:rPr>
                        <a:t>برای ارتباط با مشتریان، می‌توان از روش‌های متنوعی استفاده کنید، از جمله تبلیغات تلویزیونی، رادیویی، شبکه‌های اجتماعی، وب‌سایت فروش، ارسال پیامک و ایمیل، و همچنین ایجاد خدمات پس از فروش و پشتیبانی مشتری.</a:t>
                      </a:r>
                      <a:endParaRPr lang="fa-IR" sz="1800" b="0" i="0" kern="1200" dirty="0" smtClean="0">
                        <a:solidFill>
                          <a:schemeClr val="dk1"/>
                        </a:solidFill>
                        <a:effectLst/>
                        <a:latin typeface="+mn-lt"/>
                        <a:ea typeface="+mn-ea"/>
                        <a:cs typeface="+mn-cs"/>
                      </a:endParaRPr>
                    </a:p>
                    <a:p>
                      <a:pPr algn="r" rtl="1"/>
                      <a:endParaRPr lang="fa-IR" sz="1400" dirty="0">
                        <a:cs typeface="2  Kamran" panose="00000400000000000000" pitchFamily="2" charset="-78"/>
                      </a:endParaRPr>
                    </a:p>
                    <a:p>
                      <a:pPr algn="r"/>
                      <a:r>
                        <a:rPr lang="fa-IR" sz="1400" dirty="0">
                          <a:cs typeface="2  Kamran" panose="00000400000000000000" pitchFamily="2" charset="-78"/>
                        </a:rPr>
                        <a:t>5</a:t>
                      </a:r>
                      <a:r>
                        <a:rPr lang="fa-IR" sz="1400" dirty="0" smtClean="0">
                          <a:cs typeface="2  Kamran" panose="00000400000000000000" pitchFamily="2" charset="-78"/>
                        </a:rPr>
                        <a:t>.</a:t>
                      </a:r>
                      <a:r>
                        <a:rPr lang="fa-IR" sz="1400" baseline="0" dirty="0" smtClean="0">
                          <a:cs typeface="2  Kamran" panose="00000400000000000000" pitchFamily="2" charset="-78"/>
                        </a:rPr>
                        <a:t> از نرم افزار هایی مانند مدیریت انبار و حسابداری</a:t>
                      </a:r>
                      <a:endParaRPr lang="en-US" sz="1400" dirty="0">
                        <a:cs typeface="2  Kamran" panose="00000400000000000000" pitchFamily="2" charset="-78"/>
                      </a:endParaRPr>
                    </a:p>
                  </a:txBody>
                  <a:tcPr/>
                </a:tc>
                <a:tc>
                  <a:txBody>
                    <a:bodyPr/>
                    <a:lstStyle/>
                    <a:p>
                      <a:pPr marL="0" indent="0" algn="r">
                        <a:buFont typeface="Arial" panose="020B0604020202020204" pitchFamily="34" charset="0"/>
                        <a:buNone/>
                      </a:pPr>
                      <a:r>
                        <a:rPr lang="fa-IR" sz="1400" dirty="0">
                          <a:cs typeface="2  Kamran" panose="00000400000000000000" pitchFamily="2" charset="-78"/>
                        </a:rPr>
                        <a:t>1. کدام مواد اولیه را می توان با چیز دیگری جایگزین کرد تا محصول بهتر شود ؟</a:t>
                      </a: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a:cs typeface="2  Kamran" panose="00000400000000000000" pitchFamily="2" charset="-78"/>
                      </a:endParaRPr>
                    </a:p>
                    <a:p>
                      <a:pPr marL="0" indent="0" algn="r">
                        <a:buFont typeface="Arial" panose="020B0604020202020204" pitchFamily="34" charset="0"/>
                        <a:buNone/>
                      </a:pPr>
                      <a:r>
                        <a:rPr lang="fa-IR" sz="1400" dirty="0">
                          <a:cs typeface="2  Kamran" panose="00000400000000000000" pitchFamily="2" charset="-78"/>
                        </a:rPr>
                        <a:t>2. از چه محصول یا فرایند ساخت دیگری می توان استفاده کرد ؟</a:t>
                      </a: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a:cs typeface="2  Kamran" panose="00000400000000000000" pitchFamily="2" charset="-78"/>
                      </a:endParaRPr>
                    </a:p>
                    <a:p>
                      <a:pPr marL="0" indent="0" algn="r">
                        <a:buFont typeface="Arial" panose="020B0604020202020204" pitchFamily="34" charset="0"/>
                        <a:buNone/>
                      </a:pPr>
                      <a:r>
                        <a:rPr lang="fa-IR" sz="1400" dirty="0">
                          <a:cs typeface="2  Kamran" panose="00000400000000000000" pitchFamily="2" charset="-78"/>
                        </a:rPr>
                        <a:t>3. از چه فرایند فروش دیگری میتوان استفاده کرد ؟</a:t>
                      </a: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a:cs typeface="2  Kamran" panose="00000400000000000000" pitchFamily="2" charset="-78"/>
                      </a:endParaRPr>
                    </a:p>
                    <a:p>
                      <a:pPr marL="0" indent="0" algn="r">
                        <a:buFont typeface="Arial" panose="020B0604020202020204" pitchFamily="34" charset="0"/>
                        <a:buNone/>
                      </a:pPr>
                      <a:r>
                        <a:rPr lang="fa-IR" sz="1400" dirty="0">
                          <a:cs typeface="2  Kamran" panose="00000400000000000000" pitchFamily="2" charset="-78"/>
                        </a:rPr>
                        <a:t>4.از چه روش هایی میتوان برای ارتباط با مشتری استفاده کرد ؟</a:t>
                      </a: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smtClean="0">
                        <a:cs typeface="2  Kamran" panose="00000400000000000000" pitchFamily="2" charset="-78"/>
                      </a:endParaRPr>
                    </a:p>
                    <a:p>
                      <a:pPr marL="0" indent="0" algn="r">
                        <a:buFont typeface="Arial" panose="020B0604020202020204" pitchFamily="34" charset="0"/>
                        <a:buNone/>
                      </a:pPr>
                      <a:endParaRPr lang="fa-IR" sz="1400" dirty="0">
                        <a:cs typeface="2  Kamran" panose="00000400000000000000" pitchFamily="2" charset="-78"/>
                      </a:endParaRPr>
                    </a:p>
                    <a:p>
                      <a:pPr marL="0" indent="0" algn="r">
                        <a:buFont typeface="Arial" panose="020B0604020202020204" pitchFamily="34" charset="0"/>
                        <a:buNone/>
                      </a:pPr>
                      <a:r>
                        <a:rPr lang="fa-IR" sz="1400" dirty="0">
                          <a:cs typeface="2  Kamran" panose="00000400000000000000" pitchFamily="2" charset="-78"/>
                        </a:rPr>
                        <a:t>5. از چه نرم افزار های دیگری میتوان برای کار استفاده </a:t>
                      </a:r>
                      <a:r>
                        <a:rPr lang="fa-IR" sz="1400" dirty="0" smtClean="0">
                          <a:cs typeface="2  Kamran" panose="00000400000000000000" pitchFamily="2" charset="-78"/>
                        </a:rPr>
                        <a:t>کرد ؟ </a:t>
                      </a:r>
                      <a:endParaRPr lang="fa-IR" sz="1400" dirty="0">
                        <a:cs typeface="2  Kamran" panose="00000400000000000000" pitchFamily="2" charset="-78"/>
                      </a:endParaRPr>
                    </a:p>
                  </a:txBody>
                  <a:tcPr/>
                </a:tc>
                <a:extLst>
                  <a:ext uri="{0D108BD9-81ED-4DB2-BD59-A6C34878D82A}">
                    <a16:rowId xmlns:a16="http://schemas.microsoft.com/office/drawing/2014/main" val="3155017086"/>
                  </a:ext>
                </a:extLst>
              </a:tr>
            </a:tbl>
          </a:graphicData>
        </a:graphic>
      </p:graphicFrame>
    </p:spTree>
    <p:extLst>
      <p:ext uri="{BB962C8B-B14F-4D97-AF65-F5344CB8AC3E}">
        <p14:creationId xmlns:p14="http://schemas.microsoft.com/office/powerpoint/2010/main" val="1202641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76FC39-F05C-A0FC-DA8B-5F281BE13B27}"/>
              </a:ext>
            </a:extLst>
          </p:cNvPr>
          <p:cNvSpPr txBox="1"/>
          <p:nvPr/>
        </p:nvSpPr>
        <p:spPr>
          <a:xfrm>
            <a:off x="4763193" y="529155"/>
            <a:ext cx="4881879" cy="830997"/>
          </a:xfrm>
          <a:prstGeom prst="rect">
            <a:avLst/>
          </a:prstGeom>
          <a:noFill/>
        </p:spPr>
        <p:txBody>
          <a:bodyPr wrap="square" rtlCol="1">
            <a:spAutoFit/>
          </a:bodyPr>
          <a:lstStyle/>
          <a:p>
            <a:pPr algn="r" rtl="1"/>
            <a:r>
              <a:rPr lang="fa-IR" sz="4800" dirty="0">
                <a:cs typeface="2  Kamran" panose="00000400000000000000" pitchFamily="2" charset="-78"/>
              </a:rPr>
              <a:t>جریان هزینه</a:t>
            </a:r>
          </a:p>
        </p:txBody>
      </p:sp>
      <p:graphicFrame>
        <p:nvGraphicFramePr>
          <p:cNvPr id="5" name="Table 4">
            <a:extLst>
              <a:ext uri="{FF2B5EF4-FFF2-40B4-BE49-F238E27FC236}">
                <a16:creationId xmlns:a16="http://schemas.microsoft.com/office/drawing/2014/main" id="{B3B932A8-AD6C-8A66-9D57-80646915BE68}"/>
              </a:ext>
            </a:extLst>
          </p:cNvPr>
          <p:cNvGraphicFramePr>
            <a:graphicFrameLocks noGrp="1"/>
          </p:cNvGraphicFramePr>
          <p:nvPr>
            <p:extLst>
              <p:ext uri="{D42A27DB-BD31-4B8C-83A1-F6EECF244321}">
                <p14:modId xmlns:p14="http://schemas.microsoft.com/office/powerpoint/2010/main" val="18473163"/>
              </p:ext>
            </p:extLst>
          </p:nvPr>
        </p:nvGraphicFramePr>
        <p:xfrm>
          <a:off x="1275542" y="2378517"/>
          <a:ext cx="8128000" cy="2834640"/>
        </p:xfrm>
        <a:graphic>
          <a:graphicData uri="http://schemas.openxmlformats.org/drawingml/2006/table">
            <a:tbl>
              <a:tblPr rtl="1" firstRow="1" bandRow="1">
                <a:tableStyleId>{5C22544A-7EE6-4342-B048-85BDC9FD1C3A}</a:tableStyleId>
              </a:tblPr>
              <a:tblGrid>
                <a:gridCol w="4064000">
                  <a:extLst>
                    <a:ext uri="{9D8B030D-6E8A-4147-A177-3AD203B41FA5}">
                      <a16:colId xmlns:a16="http://schemas.microsoft.com/office/drawing/2014/main" val="386653662"/>
                    </a:ext>
                  </a:extLst>
                </a:gridCol>
                <a:gridCol w="4064000">
                  <a:extLst>
                    <a:ext uri="{9D8B030D-6E8A-4147-A177-3AD203B41FA5}">
                      <a16:colId xmlns:a16="http://schemas.microsoft.com/office/drawing/2014/main" val="955496074"/>
                    </a:ext>
                  </a:extLst>
                </a:gridCol>
              </a:tblGrid>
              <a:tr h="370840">
                <a:tc>
                  <a:txBody>
                    <a:bodyPr/>
                    <a:lstStyle/>
                    <a:p>
                      <a:pPr algn="ctr" rtl="1"/>
                      <a:r>
                        <a:rPr lang="fa-IR" sz="2400" dirty="0">
                          <a:cs typeface="2  Kamran" panose="00000400000000000000" pitchFamily="2" charset="-78"/>
                        </a:rPr>
                        <a:t>انواع برآورد هزینه</a:t>
                      </a:r>
                    </a:p>
                  </a:txBody>
                  <a:tcPr/>
                </a:tc>
                <a:tc>
                  <a:txBody>
                    <a:bodyPr/>
                    <a:lstStyle/>
                    <a:p>
                      <a:pPr algn="ctr" rtl="1"/>
                      <a:r>
                        <a:rPr lang="fa-IR" sz="2400" dirty="0">
                          <a:cs typeface="2  Kamran" panose="00000400000000000000" pitchFamily="2" charset="-78"/>
                        </a:rPr>
                        <a:t>مثال</a:t>
                      </a:r>
                    </a:p>
                  </a:txBody>
                  <a:tcPr/>
                </a:tc>
                <a:extLst>
                  <a:ext uri="{0D108BD9-81ED-4DB2-BD59-A6C34878D82A}">
                    <a16:rowId xmlns:a16="http://schemas.microsoft.com/office/drawing/2014/main" val="3836856977"/>
                  </a:ext>
                </a:extLst>
              </a:tr>
              <a:tr h="370840">
                <a:tc>
                  <a:txBody>
                    <a:bodyPr/>
                    <a:lstStyle/>
                    <a:p>
                      <a:pPr algn="ctr" rtl="1"/>
                      <a:r>
                        <a:rPr lang="fa-IR" sz="2400" dirty="0">
                          <a:cs typeface="2  Kamran" panose="00000400000000000000" pitchFamily="2" charset="-78"/>
                        </a:rPr>
                        <a:t>هزینه محور</a:t>
                      </a:r>
                    </a:p>
                  </a:txBody>
                  <a:tcPr/>
                </a:tc>
                <a:tc>
                  <a:txBody>
                    <a:bodyPr/>
                    <a:lstStyle/>
                    <a:p>
                      <a:pPr algn="ctr" rtl="1"/>
                      <a:r>
                        <a:rPr lang="fa-IR" sz="2400" dirty="0" smtClean="0">
                          <a:cs typeface="2  Kamran" panose="00000400000000000000" pitchFamily="2" charset="-78"/>
                        </a:rPr>
                        <a:t> </a:t>
                      </a:r>
                      <a:r>
                        <a:rPr lang="fa-IR" sz="2400" dirty="0">
                          <a:cs typeface="2  Kamran" panose="00000400000000000000" pitchFamily="2" charset="-78"/>
                        </a:rPr>
                        <a:t>استفاده از سیستم هایی </a:t>
                      </a:r>
                      <a:r>
                        <a:rPr lang="fa-IR" sz="2400" dirty="0" smtClean="0">
                          <a:cs typeface="2  Kamran" panose="00000400000000000000" pitchFamily="2" charset="-78"/>
                        </a:rPr>
                        <a:t>که جوابگوی کار ما باشند</a:t>
                      </a:r>
                      <a:endParaRPr lang="fa-IR" sz="2400" dirty="0">
                        <a:cs typeface="2  Kamran" panose="00000400000000000000" pitchFamily="2" charset="-78"/>
                      </a:endParaRPr>
                    </a:p>
                  </a:txBody>
                  <a:tcPr/>
                </a:tc>
                <a:extLst>
                  <a:ext uri="{0D108BD9-81ED-4DB2-BD59-A6C34878D82A}">
                    <a16:rowId xmlns:a16="http://schemas.microsoft.com/office/drawing/2014/main" val="730970224"/>
                  </a:ext>
                </a:extLst>
              </a:tr>
              <a:tr h="370840">
                <a:tc>
                  <a:txBody>
                    <a:bodyPr/>
                    <a:lstStyle/>
                    <a:p>
                      <a:pPr algn="ctr" rtl="1"/>
                      <a:r>
                        <a:rPr lang="fa-IR" sz="2400" dirty="0">
                          <a:cs typeface="2  Kamran" panose="00000400000000000000" pitchFamily="2" charset="-78"/>
                        </a:rPr>
                        <a:t>ارزش محور</a:t>
                      </a:r>
                    </a:p>
                  </a:txBody>
                  <a:tcPr/>
                </a:tc>
                <a:tc>
                  <a:txBody>
                    <a:bodyPr/>
                    <a:lstStyle/>
                    <a:p>
                      <a:pPr algn="ctr" rtl="1"/>
                      <a:r>
                        <a:rPr lang="fa-IR" sz="2400" dirty="0" smtClean="0">
                          <a:cs typeface="2  Kamran" panose="00000400000000000000" pitchFamily="2" charset="-78"/>
                        </a:rPr>
                        <a:t>جواب</a:t>
                      </a:r>
                      <a:r>
                        <a:rPr lang="fa-IR" sz="2400" baseline="0" dirty="0" smtClean="0">
                          <a:cs typeface="2  Kamran" panose="00000400000000000000" pitchFamily="2" charset="-78"/>
                        </a:rPr>
                        <a:t> دادن و اماده سازی سفارشات در کمترین زمان</a:t>
                      </a:r>
                      <a:endParaRPr lang="fa-IR" sz="2400" dirty="0">
                        <a:cs typeface="2  Kamran" panose="00000400000000000000" pitchFamily="2" charset="-78"/>
                      </a:endParaRPr>
                    </a:p>
                  </a:txBody>
                  <a:tcPr/>
                </a:tc>
                <a:extLst>
                  <a:ext uri="{0D108BD9-81ED-4DB2-BD59-A6C34878D82A}">
                    <a16:rowId xmlns:a16="http://schemas.microsoft.com/office/drawing/2014/main" val="994195760"/>
                  </a:ext>
                </a:extLst>
              </a:tr>
            </a:tbl>
          </a:graphicData>
        </a:graphic>
      </p:graphicFrame>
    </p:spTree>
    <p:extLst>
      <p:ext uri="{BB962C8B-B14F-4D97-AF65-F5344CB8AC3E}">
        <p14:creationId xmlns:p14="http://schemas.microsoft.com/office/powerpoint/2010/main" val="405218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3650" y="2405149"/>
            <a:ext cx="3965171" cy="1320800"/>
          </a:xfrm>
        </p:spPr>
        <p:txBody>
          <a:bodyPr>
            <a:noAutofit/>
          </a:bodyPr>
          <a:lstStyle/>
          <a:p>
            <a:pPr algn="ctr"/>
            <a:r>
              <a:rPr lang="fa-IR" sz="9600" dirty="0" smtClean="0"/>
              <a:t>پایان</a:t>
            </a:r>
            <a:endParaRPr lang="en-US" sz="9600" dirty="0"/>
          </a:p>
        </p:txBody>
      </p:sp>
    </p:spTree>
    <p:extLst>
      <p:ext uri="{BB962C8B-B14F-4D97-AF65-F5344CB8AC3E}">
        <p14:creationId xmlns:p14="http://schemas.microsoft.com/office/powerpoint/2010/main" val="60103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2E5F3-D76C-4E85-A650-CF17A3FA5CC2}"/>
              </a:ext>
            </a:extLst>
          </p:cNvPr>
          <p:cNvSpPr txBox="1"/>
          <p:nvPr/>
        </p:nvSpPr>
        <p:spPr>
          <a:xfrm>
            <a:off x="10540538" y="365760"/>
            <a:ext cx="506027" cy="584775"/>
          </a:xfrm>
          <a:prstGeom prst="rect">
            <a:avLst/>
          </a:prstGeom>
          <a:noFill/>
        </p:spPr>
        <p:txBody>
          <a:bodyPr wrap="square" rtlCol="0">
            <a:spAutoFit/>
          </a:bodyPr>
          <a:lstStyle/>
          <a:p>
            <a:r>
              <a:rPr lang="fa-IR" sz="3200" dirty="0"/>
              <a:t>2</a:t>
            </a:r>
            <a:endParaRPr lang="en-US" sz="3200" dirty="0"/>
          </a:p>
        </p:txBody>
      </p:sp>
      <p:sp>
        <p:nvSpPr>
          <p:cNvPr id="5" name="TextBox 4">
            <a:extLst>
              <a:ext uri="{FF2B5EF4-FFF2-40B4-BE49-F238E27FC236}">
                <a16:creationId xmlns:a16="http://schemas.microsoft.com/office/drawing/2014/main" id="{ADBE0F87-BA4B-4E55-A151-EB81084AEC35}"/>
              </a:ext>
            </a:extLst>
          </p:cNvPr>
          <p:cNvSpPr txBox="1"/>
          <p:nvPr/>
        </p:nvSpPr>
        <p:spPr>
          <a:xfrm>
            <a:off x="6317673" y="1366172"/>
            <a:ext cx="5511862" cy="1200329"/>
          </a:xfrm>
          <a:prstGeom prst="rect">
            <a:avLst/>
          </a:prstGeom>
          <a:noFill/>
        </p:spPr>
        <p:txBody>
          <a:bodyPr wrap="square" rtlCol="0">
            <a:spAutoFit/>
          </a:bodyPr>
          <a:lstStyle/>
          <a:p>
            <a:pPr algn="r"/>
            <a:r>
              <a:rPr lang="fa-IR" sz="3600" dirty="0">
                <a:cs typeface="2  Kamran" panose="00000400000000000000" pitchFamily="2" charset="-78"/>
              </a:rPr>
              <a:t>گام دوم </a:t>
            </a:r>
            <a:r>
              <a:rPr lang="fa-IR" sz="3600" dirty="0" smtClean="0">
                <a:cs typeface="2  Kamran" panose="00000400000000000000" pitchFamily="2" charset="-78"/>
              </a:rPr>
              <a:t>:</a:t>
            </a:r>
          </a:p>
          <a:p>
            <a:pPr algn="r"/>
            <a:r>
              <a:rPr lang="fa-IR" sz="3600" dirty="0" smtClean="0">
                <a:cs typeface="2  Kamran" panose="00000400000000000000" pitchFamily="2" charset="-78"/>
              </a:rPr>
              <a:t> </a:t>
            </a:r>
            <a:r>
              <a:rPr lang="fa-IR" sz="3600" dirty="0">
                <a:cs typeface="2  Kamran" panose="00000400000000000000" pitchFamily="2" charset="-78"/>
              </a:rPr>
              <a:t>ترکیب</a:t>
            </a:r>
            <a:endParaRPr lang="en-US" sz="3600" dirty="0">
              <a:cs typeface="2  Kamran" panose="00000400000000000000" pitchFamily="2" charset="-78"/>
            </a:endParaRPr>
          </a:p>
        </p:txBody>
      </p:sp>
      <p:graphicFrame>
        <p:nvGraphicFramePr>
          <p:cNvPr id="6" name="Table 6">
            <a:extLst>
              <a:ext uri="{FF2B5EF4-FFF2-40B4-BE49-F238E27FC236}">
                <a16:creationId xmlns:a16="http://schemas.microsoft.com/office/drawing/2014/main" id="{B8ED0E16-C524-49EF-AD16-0EB46A8EF515}"/>
              </a:ext>
            </a:extLst>
          </p:cNvPr>
          <p:cNvGraphicFramePr>
            <a:graphicFrameLocks noGrp="1"/>
          </p:cNvGraphicFramePr>
          <p:nvPr>
            <p:extLst>
              <p:ext uri="{D42A27DB-BD31-4B8C-83A1-F6EECF244321}">
                <p14:modId xmlns:p14="http://schemas.microsoft.com/office/powerpoint/2010/main" val="902139106"/>
              </p:ext>
            </p:extLst>
          </p:nvPr>
        </p:nvGraphicFramePr>
        <p:xfrm>
          <a:off x="0" y="0"/>
          <a:ext cx="8347676" cy="6918960"/>
        </p:xfrm>
        <a:graphic>
          <a:graphicData uri="http://schemas.openxmlformats.org/drawingml/2006/table">
            <a:tbl>
              <a:tblPr firstRow="1" bandRow="1">
                <a:tableStyleId>{5C22544A-7EE6-4342-B048-85BDC9FD1C3A}</a:tableStyleId>
              </a:tblPr>
              <a:tblGrid>
                <a:gridCol w="4148051">
                  <a:extLst>
                    <a:ext uri="{9D8B030D-6E8A-4147-A177-3AD203B41FA5}">
                      <a16:colId xmlns:a16="http://schemas.microsoft.com/office/drawing/2014/main" val="3279680727"/>
                    </a:ext>
                  </a:extLst>
                </a:gridCol>
                <a:gridCol w="4199625">
                  <a:extLst>
                    <a:ext uri="{9D8B030D-6E8A-4147-A177-3AD203B41FA5}">
                      <a16:colId xmlns:a16="http://schemas.microsoft.com/office/drawing/2014/main" val="2846330575"/>
                    </a:ext>
                  </a:extLst>
                </a:gridCol>
              </a:tblGrid>
              <a:tr h="250110">
                <a:tc>
                  <a:txBody>
                    <a:bodyPr/>
                    <a:lstStyle/>
                    <a:p>
                      <a:pPr algn="ctr"/>
                      <a:r>
                        <a:rPr lang="fa-IR" sz="1300" b="1" kern="1200" dirty="0">
                          <a:solidFill>
                            <a:schemeClr val="lt1"/>
                          </a:solidFill>
                          <a:latin typeface="+mn-lt"/>
                          <a:ea typeface="+mn-ea"/>
                          <a:cs typeface="2  Kamran" panose="00000400000000000000" pitchFamily="2" charset="-78"/>
                        </a:rPr>
                        <a:t>پاسخ ها</a:t>
                      </a:r>
                      <a:endParaRPr lang="en-US" sz="1300" b="1" kern="1200" dirty="0">
                        <a:solidFill>
                          <a:schemeClr val="lt1"/>
                        </a:solidFill>
                        <a:latin typeface="+mn-lt"/>
                        <a:ea typeface="+mn-ea"/>
                        <a:cs typeface="2  Kamran" panose="00000400000000000000" pitchFamily="2" charset="-78"/>
                      </a:endParaRPr>
                    </a:p>
                  </a:txBody>
                  <a:tcPr/>
                </a:tc>
                <a:tc>
                  <a:txBody>
                    <a:bodyPr/>
                    <a:lstStyle/>
                    <a:p>
                      <a:pPr algn="ctr"/>
                      <a:r>
                        <a:rPr lang="fa-IR" sz="1300" b="1" kern="1200" dirty="0">
                          <a:solidFill>
                            <a:schemeClr val="lt1"/>
                          </a:solidFill>
                          <a:latin typeface="+mn-lt"/>
                          <a:ea typeface="+mn-ea"/>
                          <a:cs typeface="2  Kamran" panose="00000400000000000000" pitchFamily="2" charset="-78"/>
                        </a:rPr>
                        <a:t>پرسش های کلیدی</a:t>
                      </a:r>
                      <a:endParaRPr lang="en-US" sz="1300" b="1" kern="1200" dirty="0">
                        <a:solidFill>
                          <a:schemeClr val="lt1"/>
                        </a:solidFill>
                        <a:latin typeface="+mn-lt"/>
                        <a:ea typeface="+mn-ea"/>
                        <a:cs typeface="2  Kamran" panose="00000400000000000000" pitchFamily="2" charset="-78"/>
                      </a:endParaRPr>
                    </a:p>
                  </a:txBody>
                  <a:tcPr/>
                </a:tc>
                <a:extLst>
                  <a:ext uri="{0D108BD9-81ED-4DB2-BD59-A6C34878D82A}">
                    <a16:rowId xmlns:a16="http://schemas.microsoft.com/office/drawing/2014/main" val="24673088"/>
                  </a:ext>
                </a:extLst>
              </a:tr>
              <a:tr h="5460734">
                <a:tc>
                  <a:txBody>
                    <a:bodyPr/>
                    <a:lstStyle/>
                    <a:p>
                      <a:pPr algn="r" rtl="1"/>
                      <a:r>
                        <a:rPr lang="fa-IR" sz="1300" dirty="0" smtClean="0">
                          <a:cs typeface="2  Kamran" panose="00000400000000000000" pitchFamily="2" charset="-78"/>
                        </a:rPr>
                        <a:t>1.</a:t>
                      </a:r>
                      <a:r>
                        <a:rPr lang="fa-IR" sz="1300" b="0" i="0" kern="1200" dirty="0" smtClean="0">
                          <a:solidFill>
                            <a:schemeClr val="dk1"/>
                          </a:solidFill>
                          <a:effectLst/>
                          <a:latin typeface="+mn-lt"/>
                          <a:ea typeface="+mn-ea"/>
                          <a:cs typeface="2  Kamran" panose="00000400000000000000"/>
                        </a:rPr>
                        <a:t>در فروش لوازم کامپیوتر، می‌توانید از زبان‌های برنامه‌نویسی متعددی برای توسعه نرم‌افزارها، وب‌سایت‌ها، یا ابزارهای خاص مورد نیاز مشتریان استفاده کنید. زبان‌های معمول مانند </a:t>
                      </a:r>
                      <a:r>
                        <a:rPr lang="en-US" sz="1300" b="0" i="0" kern="1200" dirty="0" smtClean="0">
                          <a:solidFill>
                            <a:schemeClr val="dk1"/>
                          </a:solidFill>
                          <a:effectLst/>
                          <a:latin typeface="+mn-lt"/>
                          <a:ea typeface="+mn-ea"/>
                          <a:cs typeface="2  Kamran" panose="00000400000000000000"/>
                        </a:rPr>
                        <a:t>JavaScript، Python، Java، C#, </a:t>
                      </a:r>
                      <a:r>
                        <a:rPr lang="fa-IR" sz="1300" b="0" i="0" kern="1200" dirty="0" smtClean="0">
                          <a:solidFill>
                            <a:schemeClr val="dk1"/>
                          </a:solidFill>
                          <a:effectLst/>
                          <a:latin typeface="+mn-lt"/>
                          <a:ea typeface="+mn-ea"/>
                          <a:cs typeface="2  Kamran" panose="00000400000000000000"/>
                        </a:rPr>
                        <a:t>و </a:t>
                      </a:r>
                      <a:r>
                        <a:rPr lang="en-US" sz="1300" b="0" i="0" kern="1200" dirty="0" smtClean="0">
                          <a:solidFill>
                            <a:schemeClr val="dk1"/>
                          </a:solidFill>
                          <a:effectLst/>
                          <a:latin typeface="+mn-lt"/>
                          <a:ea typeface="+mn-ea"/>
                          <a:cs typeface="2  Kamran" panose="00000400000000000000"/>
                        </a:rPr>
                        <a:t>SQL </a:t>
                      </a:r>
                      <a:r>
                        <a:rPr lang="fa-IR" sz="1300" b="0" i="0" kern="1200" dirty="0" smtClean="0">
                          <a:solidFill>
                            <a:schemeClr val="dk1"/>
                          </a:solidFill>
                          <a:effectLst/>
                          <a:latin typeface="+mn-lt"/>
                          <a:ea typeface="+mn-ea"/>
                          <a:cs typeface="2  Kamran" panose="00000400000000000000"/>
                        </a:rPr>
                        <a:t>می‌توانند برای ایجاد نرم‌افزارها و اپلیکیشن‌های متنوع مورد استفاده قرار گیرند.</a:t>
                      </a:r>
                    </a:p>
                    <a:p>
                      <a:pPr algn="r" rtl="1"/>
                      <a:endParaRPr lang="fa-IR" sz="1300" dirty="0">
                        <a:cs typeface="2  Kamran" panose="00000400000000000000" pitchFamily="2" charset="-78"/>
                      </a:endParaRPr>
                    </a:p>
                    <a:p>
                      <a:pPr algn="r" rtl="1"/>
                      <a:r>
                        <a:rPr lang="fa-IR" sz="1300" dirty="0">
                          <a:cs typeface="2  Kamran" panose="00000400000000000000" pitchFamily="2" charset="-78"/>
                        </a:rPr>
                        <a:t>2. </a:t>
                      </a:r>
                      <a:r>
                        <a:rPr lang="fa-IR" sz="1300" b="0" i="0" kern="1200" dirty="0" smtClean="0">
                          <a:solidFill>
                            <a:schemeClr val="dk1"/>
                          </a:solidFill>
                          <a:effectLst/>
                          <a:latin typeface=" kamra1"/>
                          <a:ea typeface="+mn-ea"/>
                          <a:cs typeface="2  Kamran" panose="00000400000000000000"/>
                        </a:rPr>
                        <a:t>ایجاد تیم‌های متخصص با اعضایی که توانمندی‌های متنوعی دارند می‌تواند به بهبود فرآیند فروش کمک کند. اعضای تیم می‌توانند متخصص در زمینه‌هایی مانند فروش برخط، فروش حضوری، پشتیبانی مشتریان، و تبلیغات باشند. انعطاف‌پذیری در ترکیب اعضای تیم اهمیت دارد.</a:t>
                      </a:r>
                      <a:endParaRPr lang="fa-IR" sz="1300" baseline="0" dirty="0" smtClean="0">
                        <a:cs typeface="2  Kamran" panose="00000400000000000000" pitchFamily="2" charset="-78"/>
                      </a:endParaRPr>
                    </a:p>
                    <a:p>
                      <a:pPr algn="r" rtl="1"/>
                      <a:endParaRPr lang="fa-IR" sz="1300" dirty="0">
                        <a:cs typeface="2  Kamran" panose="00000400000000000000" pitchFamily="2" charset="-78"/>
                      </a:endParaRPr>
                    </a:p>
                    <a:p>
                      <a:pPr algn="r" rtl="1"/>
                      <a:r>
                        <a:rPr lang="fa-IR" sz="1300" dirty="0" smtClean="0">
                          <a:cs typeface="2  Kamran" panose="00000400000000000000"/>
                        </a:rPr>
                        <a:t>3. </a:t>
                      </a:r>
                      <a:r>
                        <a:rPr lang="fa-IR" sz="1300" b="0" i="0" kern="1200" dirty="0" smtClean="0">
                          <a:solidFill>
                            <a:schemeClr val="dk1"/>
                          </a:solidFill>
                          <a:effectLst/>
                          <a:latin typeface="+mn-lt"/>
                          <a:ea typeface="+mn-ea"/>
                          <a:cs typeface="2  Kamran" panose="00000400000000000000"/>
                        </a:rPr>
                        <a:t>می‌توانید لوازم کامپیوتر را با افزونه‌ها، تعداد زیادی دستگاه، خدمات پس از فروش، آموزش محصول، و بسته‌های نرم‌افزاری ترکیب کنید. به عنوان مثال، برای یک محصول مخصوص می‌توانید تعداد زیادی افزونه و گزینه‌های پیکربندی ارائه دهید تا نیازهای متنوع مشتریان را برآورده کنید.</a:t>
                      </a:r>
                    </a:p>
                    <a:p>
                      <a:endParaRPr lang="fa-IR" sz="1300" dirty="0" smtClean="0">
                        <a:cs typeface="2  Kamran" panose="00000400000000000000" pitchFamily="2" charset="-78"/>
                      </a:endParaRPr>
                    </a:p>
                    <a:p>
                      <a:pPr algn="r" rtl="1"/>
                      <a:r>
                        <a:rPr lang="fa-IR" sz="1300" dirty="0" smtClean="0">
                          <a:cs typeface="2  Kamran" panose="00000400000000000000" pitchFamily="2" charset="-78"/>
                        </a:rPr>
                        <a:t>4</a:t>
                      </a:r>
                      <a:r>
                        <a:rPr lang="fa-IR" sz="1300" dirty="0">
                          <a:cs typeface="2  Kamran" panose="00000400000000000000" pitchFamily="2" charset="-78"/>
                        </a:rPr>
                        <a:t>. </a:t>
                      </a:r>
                      <a:r>
                        <a:rPr lang="fa-IR" sz="1300" b="0" i="0" kern="1200" dirty="0" smtClean="0">
                          <a:solidFill>
                            <a:schemeClr val="dk1"/>
                          </a:solidFill>
                          <a:effectLst/>
                          <a:latin typeface="+mn-lt"/>
                          <a:ea typeface="+mn-ea"/>
                          <a:cs typeface="2  Kamran" panose="00000400000000000000"/>
                        </a:rPr>
                        <a:t>در فروش لوازم کامپیوتر، می‌توانید از فناوری‌های موجود مانند اینترنت اشیاء</a:t>
                      </a:r>
                      <a:r>
                        <a:rPr lang="en-US" sz="1300" b="0" i="0" kern="1200" dirty="0" smtClean="0">
                          <a:solidFill>
                            <a:schemeClr val="dk1"/>
                          </a:solidFill>
                          <a:effectLst/>
                          <a:latin typeface="+mn-lt"/>
                          <a:ea typeface="+mn-ea"/>
                          <a:cs typeface="2  Kamran" panose="00000400000000000000"/>
                        </a:rPr>
                        <a:t> </a:t>
                      </a:r>
                      <a:r>
                        <a:rPr lang="fa-IR" sz="1300" b="0" i="0" kern="1200" dirty="0" smtClean="0">
                          <a:solidFill>
                            <a:schemeClr val="dk1"/>
                          </a:solidFill>
                          <a:effectLst/>
                          <a:latin typeface="+mn-lt"/>
                          <a:ea typeface="+mn-ea"/>
                          <a:cs typeface="2  Kamran" panose="00000400000000000000"/>
                        </a:rPr>
                        <a:t>برای ایجاد دستگاه‌های هوش مصنوعی</a:t>
                      </a:r>
                      <a:r>
                        <a:rPr lang="en-US" sz="1300" b="0" i="0" kern="1200" dirty="0" smtClean="0">
                          <a:solidFill>
                            <a:schemeClr val="dk1"/>
                          </a:solidFill>
                          <a:effectLst/>
                          <a:latin typeface="+mn-lt"/>
                          <a:ea typeface="+mn-ea"/>
                          <a:cs typeface="2  Kamran" panose="00000400000000000000"/>
                        </a:rPr>
                        <a:t> </a:t>
                      </a:r>
                      <a:r>
                        <a:rPr lang="fa-IR" sz="1300" b="0" i="0" kern="1200" dirty="0" smtClean="0">
                          <a:solidFill>
                            <a:schemeClr val="dk1"/>
                          </a:solidFill>
                          <a:effectLst/>
                          <a:latin typeface="+mn-lt"/>
                          <a:ea typeface="+mn-ea"/>
                          <a:cs typeface="2  Kamran" panose="00000400000000000000"/>
                        </a:rPr>
                        <a:t>استفاده کنید. همچنین، می‌توانید از امکانات ابری برای ذخیره‌سازی و به اشتراک‌گذاری داده‌ها استفاده کنید.</a:t>
                      </a:r>
                    </a:p>
                    <a:p>
                      <a:r>
                        <a:rPr lang="fa-IR" sz="1300" dirty="0" smtClean="0"/>
                        <a:t/>
                      </a:r>
                      <a:br>
                        <a:rPr lang="fa-IR" sz="1300" dirty="0" smtClean="0"/>
                      </a:br>
                      <a:endParaRPr lang="fa-IR" sz="1300" dirty="0">
                        <a:cs typeface="2  Kamran" panose="00000400000000000000" pitchFamily="2" charset="-78"/>
                      </a:endParaRPr>
                    </a:p>
                  </a:txBody>
                  <a:tcPr/>
                </a:tc>
                <a:tc>
                  <a:txBody>
                    <a:bodyPr/>
                    <a:lstStyle/>
                    <a:p>
                      <a:pPr marL="0" indent="0" algn="r">
                        <a:buFont typeface="Arial" panose="020B0604020202020204" pitchFamily="34" charset="0"/>
                        <a:buNone/>
                      </a:pPr>
                      <a:r>
                        <a:rPr lang="fa-IR" sz="1300" dirty="0">
                          <a:cs typeface="2  Kamran" panose="00000400000000000000" pitchFamily="2" charset="-78"/>
                        </a:rPr>
                        <a:t>1. از ترکیب کدام زبان های برنامه نویسی می توان استفاده کرد ؟</a:t>
                      </a: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a:cs typeface="2  Kamran" panose="00000400000000000000" pitchFamily="2" charset="-78"/>
                      </a:endParaRPr>
                    </a:p>
                    <a:p>
                      <a:pPr marL="0" indent="0" algn="r">
                        <a:buFont typeface="Arial" panose="020B0604020202020204" pitchFamily="34" charset="0"/>
                        <a:buNone/>
                      </a:pPr>
                      <a:r>
                        <a:rPr lang="fa-IR" sz="1300" dirty="0">
                          <a:cs typeface="2  Kamran" panose="00000400000000000000" pitchFamily="2" charset="-78"/>
                        </a:rPr>
                        <a:t>2.چطور میتوانیم استعداد افراد تیم را با هم ترکیب کنیم ؟</a:t>
                      </a: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a:cs typeface="2  Kamran" panose="00000400000000000000" pitchFamily="2" charset="-78"/>
                      </a:endParaRPr>
                    </a:p>
                    <a:p>
                      <a:pPr marL="0" indent="0" algn="r">
                        <a:buFont typeface="Arial" panose="020B0604020202020204" pitchFamily="34" charset="0"/>
                        <a:buNone/>
                      </a:pPr>
                      <a:r>
                        <a:rPr lang="fa-IR" sz="1300" dirty="0">
                          <a:cs typeface="2  Kamran" panose="00000400000000000000" pitchFamily="2" charset="-78"/>
                        </a:rPr>
                        <a:t>3. چه چیزهایی را میتوانیم با هم ترکیب کنیم تا کاربرد های یک محصول به بیشترین حدش برسد ؟</a:t>
                      </a:r>
                      <a:endParaRPr lang="en-US" sz="1300" dirty="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fa-IR" sz="1300" dirty="0" smtClean="0">
                        <a:cs typeface="2  Kamran" panose="00000400000000000000" pitchFamily="2" charset="-78"/>
                      </a:endParaRPr>
                    </a:p>
                    <a:p>
                      <a:pPr marL="0" indent="0" algn="r">
                        <a:buFont typeface="Arial" panose="020B0604020202020204" pitchFamily="34" charset="0"/>
                        <a:buNone/>
                      </a:pPr>
                      <a:endParaRPr lang="en-US" sz="1300" dirty="0">
                        <a:cs typeface="2  Kamran" panose="00000400000000000000" pitchFamily="2" charset="-78"/>
                      </a:endParaRPr>
                    </a:p>
                    <a:p>
                      <a:pPr marL="0" indent="0" algn="r">
                        <a:buFont typeface="Arial" panose="020B0604020202020204" pitchFamily="34" charset="0"/>
                        <a:buNone/>
                      </a:pPr>
                      <a:r>
                        <a:rPr lang="fa-IR" sz="1300" dirty="0">
                          <a:cs typeface="2  Kamran" panose="00000400000000000000" pitchFamily="2" charset="-78"/>
                        </a:rPr>
                        <a:t>4. چگونه میتوانیم فناوری های موجود را ترکیب کنیم؟</a:t>
                      </a:r>
                    </a:p>
                  </a:txBody>
                  <a:tcPr/>
                </a:tc>
                <a:extLst>
                  <a:ext uri="{0D108BD9-81ED-4DB2-BD59-A6C34878D82A}">
                    <a16:rowId xmlns:a16="http://schemas.microsoft.com/office/drawing/2014/main" val="3155017086"/>
                  </a:ext>
                </a:extLst>
              </a:tr>
            </a:tbl>
          </a:graphicData>
        </a:graphic>
      </p:graphicFrame>
    </p:spTree>
    <p:extLst>
      <p:ext uri="{BB962C8B-B14F-4D97-AF65-F5344CB8AC3E}">
        <p14:creationId xmlns:p14="http://schemas.microsoft.com/office/powerpoint/2010/main" val="93320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F2AC-6002-4E68-A9DF-1B7C9535D8F8}"/>
              </a:ext>
            </a:extLst>
          </p:cNvPr>
          <p:cNvSpPr txBox="1"/>
          <p:nvPr/>
        </p:nvSpPr>
        <p:spPr>
          <a:xfrm>
            <a:off x="10585622" y="593124"/>
            <a:ext cx="494270" cy="584775"/>
          </a:xfrm>
          <a:prstGeom prst="rect">
            <a:avLst/>
          </a:prstGeom>
          <a:noFill/>
        </p:spPr>
        <p:txBody>
          <a:bodyPr wrap="square" rtlCol="0">
            <a:spAutoFit/>
          </a:bodyPr>
          <a:lstStyle/>
          <a:p>
            <a:r>
              <a:rPr lang="fa-IR" sz="3200" dirty="0"/>
              <a:t>3</a:t>
            </a:r>
            <a:endParaRPr lang="en-US" sz="3200" dirty="0"/>
          </a:p>
        </p:txBody>
      </p:sp>
      <p:graphicFrame>
        <p:nvGraphicFramePr>
          <p:cNvPr id="2" name="Table 1">
            <a:extLst>
              <a:ext uri="{FF2B5EF4-FFF2-40B4-BE49-F238E27FC236}">
                <a16:creationId xmlns:a16="http://schemas.microsoft.com/office/drawing/2014/main" id="{920B7A32-E038-4ACC-83C3-E03DF3CEC863}"/>
              </a:ext>
            </a:extLst>
          </p:cNvPr>
          <p:cNvGraphicFramePr>
            <a:graphicFrameLocks noGrp="1"/>
          </p:cNvGraphicFramePr>
          <p:nvPr>
            <p:extLst>
              <p:ext uri="{D42A27DB-BD31-4B8C-83A1-F6EECF244321}">
                <p14:modId xmlns:p14="http://schemas.microsoft.com/office/powerpoint/2010/main" val="2002938392"/>
              </p:ext>
            </p:extLst>
          </p:nvPr>
        </p:nvGraphicFramePr>
        <p:xfrm>
          <a:off x="93361" y="0"/>
          <a:ext cx="8347676" cy="6859091"/>
        </p:xfrm>
        <a:graphic>
          <a:graphicData uri="http://schemas.openxmlformats.org/drawingml/2006/table">
            <a:tbl>
              <a:tblPr firstRow="1" bandRow="1">
                <a:tableStyleId>{5C22544A-7EE6-4342-B048-85BDC9FD1C3A}</a:tableStyleId>
              </a:tblPr>
              <a:tblGrid>
                <a:gridCol w="4173838">
                  <a:extLst>
                    <a:ext uri="{9D8B030D-6E8A-4147-A177-3AD203B41FA5}">
                      <a16:colId xmlns:a16="http://schemas.microsoft.com/office/drawing/2014/main" val="3529638364"/>
                    </a:ext>
                  </a:extLst>
                </a:gridCol>
                <a:gridCol w="4173838">
                  <a:extLst>
                    <a:ext uri="{9D8B030D-6E8A-4147-A177-3AD203B41FA5}">
                      <a16:colId xmlns:a16="http://schemas.microsoft.com/office/drawing/2014/main" val="3469701186"/>
                    </a:ext>
                  </a:extLst>
                </a:gridCol>
              </a:tblGrid>
              <a:tr h="397331">
                <a:tc>
                  <a:txBody>
                    <a:bodyPr/>
                    <a:lstStyle/>
                    <a:p>
                      <a:pPr algn="ctr"/>
                      <a:r>
                        <a:rPr lang="fa-IR" sz="1600" b="1" kern="1200" dirty="0">
                          <a:solidFill>
                            <a:schemeClr val="lt1"/>
                          </a:solidFill>
                          <a:latin typeface="+mn-lt"/>
                          <a:ea typeface="+mn-ea"/>
                          <a:cs typeface="2  Kamran" panose="00000400000000000000" pitchFamily="2" charset="-78"/>
                        </a:rPr>
                        <a:t>پاسخ ها</a:t>
                      </a:r>
                      <a:endParaRPr lang="en-US" sz="1600" b="1" kern="1200" dirty="0">
                        <a:solidFill>
                          <a:schemeClr val="lt1"/>
                        </a:solidFill>
                        <a:latin typeface="+mn-lt"/>
                        <a:ea typeface="+mn-ea"/>
                        <a:cs typeface="2  Kamran" panose="00000400000000000000" pitchFamily="2" charset="-78"/>
                      </a:endParaRPr>
                    </a:p>
                  </a:txBody>
                  <a:tcPr/>
                </a:tc>
                <a:tc>
                  <a:txBody>
                    <a:bodyPr/>
                    <a:lstStyle/>
                    <a:p>
                      <a:pPr algn="ctr"/>
                      <a:r>
                        <a:rPr lang="fa-IR" sz="1600" b="1" kern="1200" dirty="0">
                          <a:solidFill>
                            <a:schemeClr val="lt1"/>
                          </a:solidFill>
                          <a:latin typeface="+mn-lt"/>
                          <a:ea typeface="+mn-ea"/>
                          <a:cs typeface="2  Kamran" panose="00000400000000000000" pitchFamily="2" charset="-78"/>
                        </a:rPr>
                        <a:t>پرسش های کلیدی</a:t>
                      </a:r>
                      <a:endParaRPr lang="en-US" sz="1600" b="1" kern="1200" dirty="0">
                        <a:solidFill>
                          <a:schemeClr val="lt1"/>
                        </a:solidFill>
                        <a:latin typeface="+mn-lt"/>
                        <a:ea typeface="+mn-ea"/>
                        <a:cs typeface="2  Kamran" panose="00000400000000000000" pitchFamily="2" charset="-78"/>
                      </a:endParaRPr>
                    </a:p>
                  </a:txBody>
                  <a:tcPr/>
                </a:tc>
                <a:extLst>
                  <a:ext uri="{0D108BD9-81ED-4DB2-BD59-A6C34878D82A}">
                    <a16:rowId xmlns:a16="http://schemas.microsoft.com/office/drawing/2014/main" val="1628508935"/>
                  </a:ext>
                </a:extLst>
              </a:tr>
              <a:tr h="4800632">
                <a:tc>
                  <a:txBody>
                    <a:bodyPr/>
                    <a:lstStyle/>
                    <a:p>
                      <a:pPr algn="r" rtl="1"/>
                      <a:r>
                        <a:rPr lang="fa-IR" sz="1600" dirty="0" smtClean="0">
                          <a:cs typeface="2  Kamran" panose="00000400000000000000" pitchFamily="2" charset="-78"/>
                        </a:rPr>
                        <a:t>1.</a:t>
                      </a:r>
                      <a:r>
                        <a:rPr lang="fa-IR" sz="1200" b="0" i="0" kern="1200" dirty="0" smtClean="0">
                          <a:solidFill>
                            <a:schemeClr val="dk1"/>
                          </a:solidFill>
                          <a:effectLst/>
                          <a:latin typeface="+mn-lt"/>
                          <a:ea typeface="+mn-ea"/>
                          <a:cs typeface="2  Kamran" panose="00000400000000000000"/>
                        </a:rPr>
                        <a:t>می‌توانید به مشتریان گزینه‌ها و افزونه‌های جدید ارائه دهید تا تجربه استفاده از محصول بهبود یابد. همچنین، می‌توانید از تکنولوژی‌های جدید مانند واقعیت مجازی یا هوش مصنوعی برای ایجاد تجربه‌های جدید برای مشتریان استفاده کنید.</a:t>
                      </a:r>
                    </a:p>
                    <a:p>
                      <a:pPr algn="r" rtl="1"/>
                      <a:r>
                        <a:rPr lang="fa-IR" dirty="0" smtClean="0"/>
                        <a:t/>
                      </a:r>
                      <a:br>
                        <a:rPr lang="fa-IR" dirty="0" smtClean="0"/>
                      </a:br>
                      <a:r>
                        <a:rPr lang="fa-IR" sz="1800" dirty="0" smtClean="0">
                          <a:cs typeface="2  Kamran" panose="00000400000000000000" pitchFamily="2" charset="-78"/>
                        </a:rPr>
                        <a:t>2.</a:t>
                      </a:r>
                      <a:r>
                        <a:rPr lang="fa-IR" sz="1400" b="0" i="0" kern="1200" dirty="0" smtClean="0">
                          <a:solidFill>
                            <a:schemeClr val="dk1"/>
                          </a:solidFill>
                          <a:effectLst/>
                          <a:latin typeface="+mn-lt"/>
                          <a:ea typeface="+mn-ea"/>
                          <a:cs typeface="2  Kamran" panose="00000400000000000000"/>
                        </a:rPr>
                        <a:t>ممکن است محصول شما شباهتی به لوازم جانبی کامپیوتر داشته باشد. در نظر بگیرید که چگونه می‌توانید این محصول را با لوازم جانبی مختلف ترکیب کرده و تنوع بیشتری به مشتریان ارائه دهید.</a:t>
                      </a:r>
                      <a:endParaRPr lang="en-US" sz="1400" b="0" i="0" kern="1200" dirty="0" smtClean="0">
                        <a:solidFill>
                          <a:schemeClr val="dk1"/>
                        </a:solidFill>
                        <a:effectLst/>
                        <a:latin typeface="+mn-lt"/>
                        <a:ea typeface="+mn-ea"/>
                        <a:cs typeface="2  Kamran" panose="00000400000000000000"/>
                      </a:endParaRPr>
                    </a:p>
                    <a:p>
                      <a:pPr algn="r" rtl="1"/>
                      <a:endParaRPr lang="fa-IR" sz="1400" b="0" i="0" kern="1200" dirty="0" smtClean="0">
                        <a:solidFill>
                          <a:schemeClr val="dk1"/>
                        </a:solidFill>
                        <a:effectLst/>
                        <a:latin typeface="+mn-lt"/>
                        <a:ea typeface="+mn-ea"/>
                        <a:cs typeface="2  Kamran" panose="00000400000000000000"/>
                      </a:endParaRPr>
                    </a:p>
                    <a:p>
                      <a:pPr algn="r" rtl="1"/>
                      <a:r>
                        <a:rPr lang="fa-IR" sz="1400" dirty="0" smtClean="0">
                          <a:cs typeface="2  Kamran" panose="00000400000000000000"/>
                        </a:rPr>
                        <a:t>3. </a:t>
                      </a:r>
                      <a:r>
                        <a:rPr lang="fa-IR" sz="1400" b="0" i="0" kern="1200" dirty="0" smtClean="0">
                          <a:solidFill>
                            <a:schemeClr val="dk1"/>
                          </a:solidFill>
                          <a:effectLst/>
                          <a:latin typeface="+mn-lt"/>
                          <a:ea typeface="+mn-ea"/>
                          <a:cs typeface="2  Kamran" panose="00000400000000000000"/>
                        </a:rPr>
                        <a:t>برای الهام گرفتن می‌توانید به رقبا، ترند‌های جدید در صنعت فناوری، نظرات مشتریان، و ایده‌های نوآورانه در زمینه تکنولوژی مراجعه کنید. همچنین، از تجربه و اندیشه خود نیز برای ایجاد ایده‌های جدید استفاده کنید.</a:t>
                      </a:r>
                    </a:p>
                    <a:p>
                      <a:endParaRPr lang="fa-IR" sz="1800" dirty="0">
                        <a:cs typeface="2  Kamran" panose="00000400000000000000" pitchFamily="2" charset="-78"/>
                      </a:endParaRPr>
                    </a:p>
                    <a:p>
                      <a:pPr algn="r" rtl="1"/>
                      <a:r>
                        <a:rPr lang="fa-IR" sz="1600" dirty="0">
                          <a:cs typeface="2  Kamran" panose="00000400000000000000" pitchFamily="2" charset="-78"/>
                        </a:rPr>
                        <a:t>4. </a:t>
                      </a:r>
                      <a:r>
                        <a:rPr lang="fa-IR" sz="1400" b="0" i="0" kern="1200" dirty="0" smtClean="0">
                          <a:solidFill>
                            <a:schemeClr val="dk1"/>
                          </a:solidFill>
                          <a:effectLst/>
                          <a:latin typeface="+mn-lt"/>
                          <a:ea typeface="+mn-ea"/>
                          <a:cs typeface="2  Kamran" panose="00000400000000000000"/>
                        </a:rPr>
                        <a:t>می‌توانید با تولیدکنندگان محصولات مشابه تعامل داشته و از تجربیات و تکنولوژی‌های آن‌ها برای بهبود محصول خود استفاده کنید. همچنین، می‌توانید با دانشگاه‌ها یا موسسات تحقیقاتی همکاری کرده و از تحقیقات و دانش نوین آن‌ها بهره‌برداری کنید.</a:t>
                      </a:r>
                    </a:p>
                    <a:p>
                      <a:pPr algn="r" rtl="1"/>
                      <a:r>
                        <a:rPr lang="fa-IR" dirty="0" smtClean="0"/>
                        <a:t/>
                      </a:r>
                      <a:br>
                        <a:rPr lang="fa-IR" dirty="0" smtClean="0"/>
                      </a:br>
                      <a:endParaRPr lang="fa-IR" sz="1600" dirty="0">
                        <a:cs typeface="2  Kamran" panose="00000400000000000000" pitchFamily="2" charset="-78"/>
                      </a:endParaRPr>
                    </a:p>
                  </a:txBody>
                  <a:tcPr/>
                </a:tc>
                <a:tc>
                  <a:txBody>
                    <a:bodyPr/>
                    <a:lstStyle/>
                    <a:p>
                      <a:pPr marL="0" indent="0" algn="r">
                        <a:buFont typeface="Arial" panose="020B0604020202020204" pitchFamily="34" charset="0"/>
                        <a:buNone/>
                      </a:pPr>
                      <a:r>
                        <a:rPr lang="fa-IR" sz="1600" dirty="0">
                          <a:cs typeface="2  Kamran" panose="00000400000000000000" pitchFamily="2" charset="-78"/>
                        </a:rPr>
                        <a:t>1. چطور میشود این محصول را طوری تغییر داد که یک استفاده متفاوت داشته باشد ؟</a:t>
                      </a:r>
                    </a:p>
                    <a:p>
                      <a:pPr marL="0" indent="0" algn="r">
                        <a:buFont typeface="Arial" panose="020B0604020202020204" pitchFamily="34" charset="0"/>
                        <a:buNone/>
                      </a:pPr>
                      <a:endParaRPr lang="fa-IR" sz="1600" dirty="0">
                        <a:cs typeface="2  Kamran" panose="00000400000000000000" pitchFamily="2" charset="-78"/>
                      </a:endParaRPr>
                    </a:p>
                    <a:p>
                      <a:pPr marL="0" indent="0" algn="r">
                        <a:buFont typeface="Arial" panose="020B0604020202020204" pitchFamily="34" charset="0"/>
                        <a:buNone/>
                      </a:pPr>
                      <a:r>
                        <a:rPr lang="fa-IR" sz="1600" dirty="0">
                          <a:cs typeface="2  Kamran" panose="00000400000000000000" pitchFamily="2" charset="-78"/>
                        </a:rPr>
                        <a:t>2.محصول شما به چه محصولات دیگری شباهت دارد ؟</a:t>
                      </a:r>
                    </a:p>
                    <a:p>
                      <a:pPr marL="0" indent="0" algn="r">
                        <a:buFont typeface="Arial" panose="020B0604020202020204" pitchFamily="34" charset="0"/>
                        <a:buNone/>
                      </a:pPr>
                      <a:endParaRPr lang="fa-IR" sz="1600" dirty="0">
                        <a:cs typeface="2  Kamran" panose="00000400000000000000" pitchFamily="2" charset="-78"/>
                      </a:endParaRPr>
                    </a:p>
                    <a:p>
                      <a:pPr marL="0" indent="0" algn="r">
                        <a:buFont typeface="Arial" panose="020B0604020202020204" pitchFamily="34" charset="0"/>
                        <a:buNone/>
                      </a:pPr>
                      <a:r>
                        <a:rPr lang="fa-IR" sz="1600" dirty="0">
                          <a:cs typeface="2  Kamran" panose="00000400000000000000" pitchFamily="2" charset="-78"/>
                        </a:rPr>
                        <a:t>3.چه محصولات و ایده های دیگری هستند که می توانند الهام بخش باشند ؟</a:t>
                      </a:r>
                    </a:p>
                    <a:p>
                      <a:pPr marL="0" indent="0" algn="r">
                        <a:buFont typeface="Arial" panose="020B0604020202020204" pitchFamily="34" charset="0"/>
                        <a:buNone/>
                      </a:pPr>
                      <a:endParaRPr lang="fa-IR" sz="1600" dirty="0">
                        <a:cs typeface="2  Kamran" panose="00000400000000000000" pitchFamily="2" charset="-78"/>
                      </a:endParaRPr>
                    </a:p>
                    <a:p>
                      <a:pPr marL="0" indent="0" algn="r">
                        <a:buFont typeface="Arial" panose="020B0604020202020204" pitchFamily="34" charset="0"/>
                        <a:buNone/>
                      </a:pPr>
                      <a:r>
                        <a:rPr lang="fa-IR" sz="1600" dirty="0">
                          <a:cs typeface="2  Kamran" panose="00000400000000000000" pitchFamily="2" charset="-78"/>
                        </a:rPr>
                        <a:t>4.از چه چیزی یا چه کسی ، چه کارخانه یا موسسه میتوان برای ایجاد تغییر در این محصول اقتباس کرد ؟</a:t>
                      </a:r>
                    </a:p>
                  </a:txBody>
                  <a:tcPr/>
                </a:tc>
                <a:extLst>
                  <a:ext uri="{0D108BD9-81ED-4DB2-BD59-A6C34878D82A}">
                    <a16:rowId xmlns:a16="http://schemas.microsoft.com/office/drawing/2014/main" val="3380385619"/>
                  </a:ext>
                </a:extLst>
              </a:tr>
            </a:tbl>
          </a:graphicData>
        </a:graphic>
      </p:graphicFrame>
      <p:sp>
        <p:nvSpPr>
          <p:cNvPr id="5" name="TextBox 4">
            <a:extLst>
              <a:ext uri="{FF2B5EF4-FFF2-40B4-BE49-F238E27FC236}">
                <a16:creationId xmlns:a16="http://schemas.microsoft.com/office/drawing/2014/main" id="{1E66DE8F-7C4C-43FA-9DA7-32066CA20575}"/>
              </a:ext>
            </a:extLst>
          </p:cNvPr>
          <p:cNvSpPr txBox="1"/>
          <p:nvPr/>
        </p:nvSpPr>
        <p:spPr>
          <a:xfrm>
            <a:off x="8856600" y="1303340"/>
            <a:ext cx="3205168" cy="830997"/>
          </a:xfrm>
          <a:prstGeom prst="rect">
            <a:avLst/>
          </a:prstGeom>
          <a:noFill/>
        </p:spPr>
        <p:txBody>
          <a:bodyPr wrap="square" rtlCol="0">
            <a:spAutoFit/>
          </a:bodyPr>
          <a:lstStyle/>
          <a:p>
            <a:pPr algn="r"/>
            <a:r>
              <a:rPr lang="fa-IR" sz="2400" dirty="0">
                <a:cs typeface="2  Kamran" panose="00000400000000000000" pitchFamily="2" charset="-78"/>
              </a:rPr>
              <a:t>گام سوم : سازگار کردن یا اقتباس</a:t>
            </a:r>
            <a:endParaRPr lang="en-US" sz="2400" dirty="0">
              <a:cs typeface="2  Kamran" panose="00000400000000000000" pitchFamily="2" charset="-78"/>
            </a:endParaRPr>
          </a:p>
        </p:txBody>
      </p:sp>
    </p:spTree>
    <p:extLst>
      <p:ext uri="{BB962C8B-B14F-4D97-AF65-F5344CB8AC3E}">
        <p14:creationId xmlns:p14="http://schemas.microsoft.com/office/powerpoint/2010/main" val="414832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E359C9-3FBB-497E-ADDD-E5F0925AF617}"/>
              </a:ext>
            </a:extLst>
          </p:cNvPr>
          <p:cNvSpPr txBox="1"/>
          <p:nvPr/>
        </p:nvSpPr>
        <p:spPr>
          <a:xfrm>
            <a:off x="10577385" y="576648"/>
            <a:ext cx="494270" cy="584775"/>
          </a:xfrm>
          <a:prstGeom prst="rect">
            <a:avLst/>
          </a:prstGeom>
          <a:noFill/>
        </p:spPr>
        <p:txBody>
          <a:bodyPr wrap="square" rtlCol="0">
            <a:spAutoFit/>
          </a:bodyPr>
          <a:lstStyle/>
          <a:p>
            <a:r>
              <a:rPr lang="fa-IR" sz="3200" dirty="0"/>
              <a:t>4</a:t>
            </a:r>
            <a:endParaRPr lang="en-US" sz="3200" dirty="0"/>
          </a:p>
        </p:txBody>
      </p:sp>
      <p:sp>
        <p:nvSpPr>
          <p:cNvPr id="3" name="TextBox 2">
            <a:extLst>
              <a:ext uri="{FF2B5EF4-FFF2-40B4-BE49-F238E27FC236}">
                <a16:creationId xmlns:a16="http://schemas.microsoft.com/office/drawing/2014/main" id="{DD2C46DE-E833-4A69-9C99-7C53394F9C9D}"/>
              </a:ext>
            </a:extLst>
          </p:cNvPr>
          <p:cNvSpPr txBox="1"/>
          <p:nvPr/>
        </p:nvSpPr>
        <p:spPr>
          <a:xfrm>
            <a:off x="8432725" y="1161423"/>
            <a:ext cx="3076233" cy="461665"/>
          </a:xfrm>
          <a:prstGeom prst="rect">
            <a:avLst/>
          </a:prstGeom>
          <a:noFill/>
        </p:spPr>
        <p:txBody>
          <a:bodyPr wrap="square" rtlCol="0">
            <a:spAutoFit/>
          </a:bodyPr>
          <a:lstStyle/>
          <a:p>
            <a:pPr algn="r"/>
            <a:r>
              <a:rPr lang="fa-IR" sz="2400" dirty="0" smtClean="0">
                <a:cs typeface="2  Kamran" panose="00000400000000000000" pitchFamily="2" charset="-78"/>
              </a:rPr>
              <a:t> </a:t>
            </a:r>
            <a:r>
              <a:rPr lang="fa-IR" sz="2400" dirty="0">
                <a:cs typeface="2  Kamran" panose="00000400000000000000" pitchFamily="2" charset="-78"/>
              </a:rPr>
              <a:t>تقویت و اصلاح</a:t>
            </a:r>
            <a:endParaRPr lang="en-US" sz="2400" dirty="0">
              <a:cs typeface="2  Kamran" panose="00000400000000000000" pitchFamily="2" charset="-78"/>
            </a:endParaRPr>
          </a:p>
        </p:txBody>
      </p:sp>
      <p:graphicFrame>
        <p:nvGraphicFramePr>
          <p:cNvPr id="5" name="Table 4">
            <a:extLst>
              <a:ext uri="{FF2B5EF4-FFF2-40B4-BE49-F238E27FC236}">
                <a16:creationId xmlns:a16="http://schemas.microsoft.com/office/drawing/2014/main" id="{65B9730C-3F8C-4323-86AA-6CAC71FFDB8D}"/>
              </a:ext>
            </a:extLst>
          </p:cNvPr>
          <p:cNvGraphicFramePr>
            <a:graphicFrameLocks noGrp="1"/>
          </p:cNvGraphicFramePr>
          <p:nvPr>
            <p:extLst>
              <p:ext uri="{D42A27DB-BD31-4B8C-83A1-F6EECF244321}">
                <p14:modId xmlns:p14="http://schemas.microsoft.com/office/powerpoint/2010/main" val="355125102"/>
              </p:ext>
            </p:extLst>
          </p:nvPr>
        </p:nvGraphicFramePr>
        <p:xfrm>
          <a:off x="85049" y="136073"/>
          <a:ext cx="8347676" cy="6009640"/>
        </p:xfrm>
        <a:graphic>
          <a:graphicData uri="http://schemas.openxmlformats.org/drawingml/2006/table">
            <a:tbl>
              <a:tblPr firstRow="1" bandRow="1">
                <a:tableStyleId>{5C22544A-7EE6-4342-B048-85BDC9FD1C3A}</a:tableStyleId>
              </a:tblPr>
              <a:tblGrid>
                <a:gridCol w="4173838">
                  <a:extLst>
                    <a:ext uri="{9D8B030D-6E8A-4147-A177-3AD203B41FA5}">
                      <a16:colId xmlns:a16="http://schemas.microsoft.com/office/drawing/2014/main" val="3529638364"/>
                    </a:ext>
                  </a:extLst>
                </a:gridCol>
                <a:gridCol w="4173838">
                  <a:extLst>
                    <a:ext uri="{9D8B030D-6E8A-4147-A177-3AD203B41FA5}">
                      <a16:colId xmlns:a16="http://schemas.microsoft.com/office/drawing/2014/main" val="3469701186"/>
                    </a:ext>
                  </a:extLst>
                </a:gridCol>
              </a:tblGrid>
              <a:tr h="370840">
                <a:tc>
                  <a:txBody>
                    <a:bodyPr/>
                    <a:lstStyle/>
                    <a:p>
                      <a:pPr algn="r" rtl="1"/>
                      <a:r>
                        <a:rPr lang="fa-IR" sz="1400" b="1" kern="1200" dirty="0">
                          <a:solidFill>
                            <a:schemeClr val="lt1"/>
                          </a:solidFill>
                          <a:latin typeface="+mn-lt"/>
                          <a:ea typeface="+mn-ea"/>
                          <a:cs typeface="2  Kamran" panose="00000400000000000000"/>
                        </a:rPr>
                        <a:t>پاسخ ها</a:t>
                      </a:r>
                      <a:endParaRPr lang="en-US" sz="1400" b="1" kern="1200" dirty="0">
                        <a:solidFill>
                          <a:schemeClr val="lt1"/>
                        </a:solidFill>
                        <a:latin typeface="+mn-lt"/>
                        <a:ea typeface="+mn-ea"/>
                        <a:cs typeface="2  Kamran" panose="00000400000000000000"/>
                      </a:endParaRPr>
                    </a:p>
                  </a:txBody>
                  <a:tcPr/>
                </a:tc>
                <a:tc>
                  <a:txBody>
                    <a:bodyPr/>
                    <a:lstStyle/>
                    <a:p>
                      <a:pPr algn="r" rtl="1"/>
                      <a:r>
                        <a:rPr lang="fa-IR" sz="1400" b="1" kern="1200" dirty="0">
                          <a:solidFill>
                            <a:schemeClr val="lt1"/>
                          </a:solidFill>
                          <a:latin typeface="+mn-lt"/>
                          <a:ea typeface="+mn-ea"/>
                          <a:cs typeface="2  Kamran" panose="00000400000000000000"/>
                        </a:rPr>
                        <a:t>پرسش های کلیدی</a:t>
                      </a:r>
                      <a:endParaRPr lang="en-US" sz="1400" b="1" kern="1200" dirty="0">
                        <a:solidFill>
                          <a:schemeClr val="lt1"/>
                        </a:solidFill>
                        <a:latin typeface="+mn-lt"/>
                        <a:ea typeface="+mn-ea"/>
                        <a:cs typeface="2  Kamran" panose="00000400000000000000"/>
                      </a:endParaRPr>
                    </a:p>
                  </a:txBody>
                  <a:tcPr/>
                </a:tc>
                <a:extLst>
                  <a:ext uri="{0D108BD9-81ED-4DB2-BD59-A6C34878D82A}">
                    <a16:rowId xmlns:a16="http://schemas.microsoft.com/office/drawing/2014/main" val="1628508935"/>
                  </a:ext>
                </a:extLst>
              </a:tr>
              <a:tr h="370840">
                <a:tc>
                  <a:txBody>
                    <a:bodyPr/>
                    <a:lstStyle/>
                    <a:p>
                      <a:pPr algn="r" rtl="1"/>
                      <a:r>
                        <a:rPr lang="fa-IR" sz="1400" dirty="0" smtClean="0">
                          <a:cs typeface="2  Kamran" panose="00000400000000000000"/>
                        </a:rPr>
                        <a:t>1.</a:t>
                      </a:r>
                      <a:r>
                        <a:rPr lang="fa-IR" sz="1400" b="0" i="0" kern="1200" dirty="0" smtClean="0">
                          <a:solidFill>
                            <a:schemeClr val="dk1"/>
                          </a:solidFill>
                          <a:effectLst/>
                          <a:latin typeface="+mn-lt"/>
                          <a:ea typeface="+mn-ea"/>
                          <a:cs typeface="2  Kamran" panose="00000400000000000000"/>
                        </a:rPr>
                        <a:t>بهینه‌سازی رابط کاربری </a:t>
                      </a:r>
                      <a:r>
                        <a:rPr lang="en-US" sz="1400" b="0" i="0" kern="1200" dirty="0" smtClean="0">
                          <a:solidFill>
                            <a:schemeClr val="dk1"/>
                          </a:solidFill>
                          <a:effectLst/>
                          <a:latin typeface="+mn-lt"/>
                          <a:ea typeface="+mn-ea"/>
                          <a:cs typeface="2  Kamran" panose="00000400000000000000"/>
                        </a:rPr>
                        <a:t>UI </a:t>
                      </a:r>
                      <a:r>
                        <a:rPr lang="fa-IR" sz="1400" b="0" i="0" kern="1200" dirty="0" smtClean="0">
                          <a:solidFill>
                            <a:schemeClr val="dk1"/>
                          </a:solidFill>
                          <a:effectLst/>
                          <a:latin typeface="+mn-lt"/>
                          <a:ea typeface="+mn-ea"/>
                          <a:cs typeface="2  Kamran" panose="00000400000000000000"/>
                        </a:rPr>
                        <a:t>و تجربه کاربری</a:t>
                      </a:r>
                      <a:r>
                        <a:rPr lang="en-US" sz="1400" b="0" i="0" kern="1200" dirty="0" smtClean="0">
                          <a:solidFill>
                            <a:schemeClr val="dk1"/>
                          </a:solidFill>
                          <a:effectLst/>
                          <a:latin typeface="+mn-lt"/>
                          <a:ea typeface="+mn-ea"/>
                          <a:cs typeface="2  Kamran" panose="00000400000000000000"/>
                        </a:rPr>
                        <a:t> UX </a:t>
                      </a:r>
                      <a:r>
                        <a:rPr lang="fa-IR" sz="1400" b="0" i="0" kern="1200" dirty="0" smtClean="0">
                          <a:solidFill>
                            <a:schemeClr val="dk1"/>
                          </a:solidFill>
                          <a:effectLst/>
                          <a:latin typeface="+mn-lt"/>
                          <a:ea typeface="+mn-ea"/>
                          <a:cs typeface="2  Kamran" panose="00000400000000000000"/>
                        </a:rPr>
                        <a:t>می‌تواند به ارتقاء حس کلی کاربران در استفاده از برنامه کمک کند. افزودن انیمیشن‌ها، استفاده از رنگها و فونت‌های مناسب، و ارائه یک فضای کاربری جذاب می‌تواند اثرات مثبتی داشته باشد.</a:t>
                      </a:r>
                    </a:p>
                    <a:p>
                      <a:pPr algn="r" rtl="1"/>
                      <a:endParaRPr lang="fa-IR" sz="1400" dirty="0">
                        <a:cs typeface="2  Kamran" panose="00000400000000000000"/>
                      </a:endParaRPr>
                    </a:p>
                    <a:p>
                      <a:pPr algn="r" rtl="1"/>
                      <a:r>
                        <a:rPr lang="fa-IR" sz="1400" dirty="0" smtClean="0">
                          <a:cs typeface="2  Kamran" panose="00000400000000000000"/>
                        </a:rPr>
                        <a:t>2.</a:t>
                      </a:r>
                      <a:r>
                        <a:rPr lang="fa-IR" sz="1400" b="0" i="0" kern="1200" dirty="0" smtClean="0">
                          <a:solidFill>
                            <a:schemeClr val="dk1"/>
                          </a:solidFill>
                          <a:effectLst/>
                          <a:latin typeface="+mn-lt"/>
                          <a:ea typeface="+mn-ea"/>
                          <a:cs typeface="2  Kamran" panose="00000400000000000000"/>
                        </a:rPr>
                        <a:t>افزودن ویژگی‌های جدید، بهبود کیفیت مواد ساخت، افزایش قابلیت اطمینان و دوام، و اضافه کردن لوازم جانبی می‌تواند محصول را بهتر و جذاب‌تر کند.</a:t>
                      </a:r>
                      <a:endParaRPr lang="fa-IR" sz="1400" dirty="0">
                        <a:cs typeface="2  Kamran" panose="00000400000000000000"/>
                      </a:endParaRPr>
                    </a:p>
                    <a:p>
                      <a:pPr algn="r" rtl="1"/>
                      <a:endParaRPr lang="fa-IR" sz="1400" dirty="0">
                        <a:cs typeface="2  Kamran" panose="00000400000000000000"/>
                      </a:endParaRPr>
                    </a:p>
                    <a:p>
                      <a:pPr algn="r" rtl="1"/>
                      <a:r>
                        <a:rPr lang="fa-IR" sz="1400" dirty="0" smtClean="0">
                          <a:cs typeface="2  Kamran" panose="00000400000000000000"/>
                        </a:rPr>
                        <a:t>3.</a:t>
                      </a:r>
                      <a:r>
                        <a:rPr lang="fa-IR" sz="1400" b="0" i="0" kern="1200" dirty="0" smtClean="0">
                          <a:solidFill>
                            <a:schemeClr val="dk1"/>
                          </a:solidFill>
                          <a:effectLst/>
                          <a:latin typeface="+mn-lt"/>
                          <a:ea typeface="+mn-ea"/>
                          <a:cs typeface="2  Kamran" panose="00000400000000000000"/>
                        </a:rPr>
                        <a:t>بهبود عملکرد، افزودن امکانات جدید، یا حتی تغییر در طراحی می‌تواند به خلق محصولات جدید منجر شود. به ارتقاء قابلیت انعطاف‌پذیری و تطابق با نیازهای جدید بازار نیز توجه کنید.</a:t>
                      </a:r>
                    </a:p>
                    <a:p>
                      <a:pPr algn="r" rtl="1"/>
                      <a:endParaRPr lang="en-US" sz="1400" dirty="0">
                        <a:cs typeface="2  Kamran" panose="00000400000000000000"/>
                      </a:endParaRPr>
                    </a:p>
                    <a:p>
                      <a:pPr algn="r" rtl="1"/>
                      <a:r>
                        <a:rPr lang="fa-IR" sz="1400" dirty="0" smtClean="0">
                          <a:cs typeface="2  Kamran" panose="00000400000000000000"/>
                        </a:rPr>
                        <a:t>4.</a:t>
                      </a:r>
                      <a:r>
                        <a:rPr lang="fa-IR" sz="1400" b="0" i="0" kern="1200" dirty="0" smtClean="0">
                          <a:solidFill>
                            <a:schemeClr val="dk1"/>
                          </a:solidFill>
                          <a:effectLst/>
                          <a:latin typeface="+mn-lt"/>
                          <a:ea typeface="+mn-ea"/>
                          <a:cs typeface="2  Kamran" panose="00000400000000000000"/>
                        </a:rPr>
                        <a:t>بازخورد مشتریان را مرور کنید و به اصلاحات و بهبودهایی که مشتریان ارائه کرده‌اند توجه کنید. ممکن است افزایش کارایی، رفع باگ‌ها، بهبود امنیت، و به‌روزرسانی منظم محصول به بهبود برنامه کمک کند.</a:t>
                      </a:r>
                    </a:p>
                    <a:p>
                      <a:pPr algn="r" rtl="1"/>
                      <a:r>
                        <a:rPr lang="fa-IR" sz="1400" dirty="0" smtClean="0">
                          <a:cs typeface="2  Kamran" panose="00000400000000000000"/>
                        </a:rPr>
                        <a:t/>
                      </a:r>
                      <a:br>
                        <a:rPr lang="fa-IR" sz="1400" dirty="0" smtClean="0">
                          <a:cs typeface="2  Kamran" panose="00000400000000000000"/>
                        </a:rPr>
                      </a:br>
                      <a:endParaRPr lang="en-US" sz="1400" dirty="0">
                        <a:cs typeface="2  Kamran" panose="00000400000000000000"/>
                      </a:endParaRPr>
                    </a:p>
                  </a:txBody>
                  <a:tcPr/>
                </a:tc>
                <a:tc>
                  <a:txBody>
                    <a:bodyPr/>
                    <a:lstStyle/>
                    <a:p>
                      <a:pPr marL="0" indent="0" algn="r" rtl="1">
                        <a:buFont typeface="Arial" panose="020B0604020202020204" pitchFamily="34" charset="0"/>
                        <a:buNone/>
                      </a:pPr>
                      <a:r>
                        <a:rPr lang="fa-IR" sz="1400" dirty="0">
                          <a:cs typeface="2  Kamran" panose="00000400000000000000"/>
                        </a:rPr>
                        <a:t>1. چطور میتوانیم ظاهر برنامه را بهتر کنیم یا کاری کنیم که حس خوبی را القا کند ؟</a:t>
                      </a:r>
                    </a:p>
                    <a:p>
                      <a:pPr marL="0" indent="0" algn="r" rtl="1">
                        <a:buFont typeface="Arial" panose="020B0604020202020204" pitchFamily="34" charset="0"/>
                        <a:buNone/>
                      </a:pPr>
                      <a:endParaRPr lang="fa-IR" sz="1400" dirty="0">
                        <a:cs typeface="2  Kamran" panose="00000400000000000000"/>
                      </a:endParaRPr>
                    </a:p>
                    <a:p>
                      <a:pPr marL="0" indent="0" algn="r" rtl="1">
                        <a:buFont typeface="Arial" panose="020B0604020202020204" pitchFamily="34" charset="0"/>
                        <a:buNone/>
                      </a:pPr>
                      <a:r>
                        <a:rPr lang="fa-IR" sz="1400" dirty="0">
                          <a:cs typeface="2  Kamran" panose="00000400000000000000"/>
                        </a:rPr>
                        <a:t>2. اضافه کردن چه چیزی میتواند محصول را بهتر کند ؟</a:t>
                      </a:r>
                    </a:p>
                    <a:p>
                      <a:pPr marL="0" indent="0" algn="r" rtl="1">
                        <a:buFont typeface="Arial" panose="020B0604020202020204" pitchFamily="34" charset="0"/>
                        <a:buNone/>
                      </a:pPr>
                      <a:endParaRPr lang="fa-IR" sz="1400" dirty="0">
                        <a:cs typeface="2  Kamran" panose="00000400000000000000"/>
                      </a:endParaRPr>
                    </a:p>
                    <a:p>
                      <a:pPr marL="0" indent="0" algn="r" rtl="1">
                        <a:buFont typeface="Arial" panose="020B0604020202020204" pitchFamily="34" charset="0"/>
                        <a:buNone/>
                      </a:pPr>
                      <a:r>
                        <a:rPr lang="fa-IR" sz="1400" dirty="0">
                          <a:cs typeface="2  Kamran" panose="00000400000000000000"/>
                        </a:rPr>
                        <a:t>3. تقویت کردن و بهتر کردن چه جزئی از محصول می تواند به خلق شدن محصول جدیدی بینجامد ؟</a:t>
                      </a:r>
                    </a:p>
                    <a:p>
                      <a:pPr marL="0" indent="0" algn="r" rtl="1">
                        <a:buFont typeface="Arial" panose="020B0604020202020204" pitchFamily="34" charset="0"/>
                        <a:buNone/>
                      </a:pPr>
                      <a:endParaRPr lang="fa-IR" sz="1400" dirty="0">
                        <a:cs typeface="2  Kamran" panose="00000400000000000000"/>
                      </a:endParaRPr>
                    </a:p>
                    <a:p>
                      <a:pPr marL="0" indent="0" algn="r" rtl="1">
                        <a:buFont typeface="Arial" panose="020B0604020202020204" pitchFamily="34" charset="0"/>
                        <a:buNone/>
                      </a:pPr>
                      <a:r>
                        <a:rPr lang="fa-IR" sz="1400" dirty="0">
                          <a:cs typeface="2  Kamran" panose="00000400000000000000"/>
                        </a:rPr>
                        <a:t>4. اصلاح چه چیز هایی می تواند موجب بهبود برنامه شود ؟ </a:t>
                      </a:r>
                    </a:p>
                  </a:txBody>
                  <a:tcPr/>
                </a:tc>
                <a:extLst>
                  <a:ext uri="{0D108BD9-81ED-4DB2-BD59-A6C34878D82A}">
                    <a16:rowId xmlns:a16="http://schemas.microsoft.com/office/drawing/2014/main" val="3380385619"/>
                  </a:ext>
                </a:extLst>
              </a:tr>
            </a:tbl>
          </a:graphicData>
        </a:graphic>
      </p:graphicFrame>
    </p:spTree>
    <p:extLst>
      <p:ext uri="{BB962C8B-B14F-4D97-AF65-F5344CB8AC3E}">
        <p14:creationId xmlns:p14="http://schemas.microsoft.com/office/powerpoint/2010/main" val="37968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7BF817-FB11-4E2E-876D-D33F7AFA8569}"/>
              </a:ext>
            </a:extLst>
          </p:cNvPr>
          <p:cNvSpPr txBox="1"/>
          <p:nvPr/>
        </p:nvSpPr>
        <p:spPr>
          <a:xfrm>
            <a:off x="10593860" y="568410"/>
            <a:ext cx="494270" cy="584775"/>
          </a:xfrm>
          <a:prstGeom prst="rect">
            <a:avLst/>
          </a:prstGeom>
          <a:noFill/>
        </p:spPr>
        <p:txBody>
          <a:bodyPr wrap="square" rtlCol="0">
            <a:spAutoFit/>
          </a:bodyPr>
          <a:lstStyle/>
          <a:p>
            <a:r>
              <a:rPr lang="fa-IR" sz="3200" dirty="0"/>
              <a:t>5</a:t>
            </a:r>
            <a:endParaRPr lang="en-US" sz="3200" dirty="0"/>
          </a:p>
        </p:txBody>
      </p:sp>
      <p:sp>
        <p:nvSpPr>
          <p:cNvPr id="3" name="TextBox 2">
            <a:extLst>
              <a:ext uri="{FF2B5EF4-FFF2-40B4-BE49-F238E27FC236}">
                <a16:creationId xmlns:a16="http://schemas.microsoft.com/office/drawing/2014/main" id="{66DFA114-9E24-41E4-89BD-7ADC29BC0A00}"/>
              </a:ext>
            </a:extLst>
          </p:cNvPr>
          <p:cNvSpPr txBox="1"/>
          <p:nvPr/>
        </p:nvSpPr>
        <p:spPr>
          <a:xfrm>
            <a:off x="1205346" y="114619"/>
            <a:ext cx="8795390" cy="523220"/>
          </a:xfrm>
          <a:prstGeom prst="rect">
            <a:avLst/>
          </a:prstGeom>
          <a:noFill/>
        </p:spPr>
        <p:txBody>
          <a:bodyPr wrap="square" rtlCol="0">
            <a:spAutoFit/>
          </a:bodyPr>
          <a:lstStyle/>
          <a:p>
            <a:pPr algn="r"/>
            <a:r>
              <a:rPr lang="fa-IR" sz="2800" dirty="0">
                <a:cs typeface="2  Kamran" panose="00000400000000000000" pitchFamily="2" charset="-78"/>
              </a:rPr>
              <a:t>گام پنجم : </a:t>
            </a:r>
            <a:r>
              <a:rPr lang="fa-IR" sz="2800" dirty="0" smtClean="0">
                <a:cs typeface="2  Kamran" panose="00000400000000000000" pitchFamily="2" charset="-78"/>
              </a:rPr>
              <a:t>به کار </a:t>
            </a:r>
            <a:r>
              <a:rPr lang="fa-IR" sz="2800" dirty="0">
                <a:cs typeface="2  Kamran" panose="00000400000000000000" pitchFamily="2" charset="-78"/>
              </a:rPr>
              <a:t>بستن در دیگر کاربرد ها</a:t>
            </a:r>
            <a:endParaRPr lang="en-US" sz="2800" dirty="0">
              <a:cs typeface="2  Kamran" panose="00000400000000000000" pitchFamily="2" charset="-78"/>
            </a:endParaRPr>
          </a:p>
        </p:txBody>
      </p:sp>
      <p:graphicFrame>
        <p:nvGraphicFramePr>
          <p:cNvPr id="5" name="Table 4">
            <a:extLst>
              <a:ext uri="{FF2B5EF4-FFF2-40B4-BE49-F238E27FC236}">
                <a16:creationId xmlns:a16="http://schemas.microsoft.com/office/drawing/2014/main" id="{4BDA2DA5-7834-40DC-8A2B-59DFBFB4A384}"/>
              </a:ext>
            </a:extLst>
          </p:cNvPr>
          <p:cNvGraphicFramePr>
            <a:graphicFrameLocks noGrp="1"/>
          </p:cNvGraphicFramePr>
          <p:nvPr>
            <p:extLst>
              <p:ext uri="{D42A27DB-BD31-4B8C-83A1-F6EECF244321}">
                <p14:modId xmlns:p14="http://schemas.microsoft.com/office/powerpoint/2010/main" val="2290166573"/>
              </p:ext>
            </p:extLst>
          </p:nvPr>
        </p:nvGraphicFramePr>
        <p:xfrm>
          <a:off x="818898" y="707474"/>
          <a:ext cx="9478400" cy="6009640"/>
        </p:xfrm>
        <a:graphic>
          <a:graphicData uri="http://schemas.openxmlformats.org/drawingml/2006/table">
            <a:tbl>
              <a:tblPr firstRow="1" bandRow="1">
                <a:tableStyleId>{5C22544A-7EE6-4342-B048-85BDC9FD1C3A}</a:tableStyleId>
              </a:tblPr>
              <a:tblGrid>
                <a:gridCol w="4739200">
                  <a:extLst>
                    <a:ext uri="{9D8B030D-6E8A-4147-A177-3AD203B41FA5}">
                      <a16:colId xmlns:a16="http://schemas.microsoft.com/office/drawing/2014/main" val="3529638364"/>
                    </a:ext>
                  </a:extLst>
                </a:gridCol>
                <a:gridCol w="4739200">
                  <a:extLst>
                    <a:ext uri="{9D8B030D-6E8A-4147-A177-3AD203B41FA5}">
                      <a16:colId xmlns:a16="http://schemas.microsoft.com/office/drawing/2014/main" val="3469701186"/>
                    </a:ext>
                  </a:extLst>
                </a:gridCol>
              </a:tblGrid>
              <a:tr h="370840">
                <a:tc>
                  <a:txBody>
                    <a:bodyPr/>
                    <a:lstStyle/>
                    <a:p>
                      <a:pPr algn="r" rtl="1"/>
                      <a:r>
                        <a:rPr lang="fa-IR" sz="1400" b="1" kern="1200" dirty="0">
                          <a:solidFill>
                            <a:schemeClr val="lt1"/>
                          </a:solidFill>
                          <a:latin typeface="+mn-lt"/>
                          <a:ea typeface="+mn-ea"/>
                          <a:cs typeface="2  Kamran" panose="00000400000000000000"/>
                        </a:rPr>
                        <a:t>پاسخ ها</a:t>
                      </a:r>
                      <a:endParaRPr lang="en-US" sz="1400" b="1" kern="1200" dirty="0">
                        <a:solidFill>
                          <a:schemeClr val="lt1"/>
                        </a:solidFill>
                        <a:latin typeface="+mn-lt"/>
                        <a:ea typeface="+mn-ea"/>
                        <a:cs typeface="2  Kamran" panose="00000400000000000000"/>
                      </a:endParaRPr>
                    </a:p>
                  </a:txBody>
                  <a:tcPr/>
                </a:tc>
                <a:tc>
                  <a:txBody>
                    <a:bodyPr/>
                    <a:lstStyle/>
                    <a:p>
                      <a:pPr algn="r" rtl="1"/>
                      <a:r>
                        <a:rPr lang="fa-IR" sz="1400" b="1" kern="1200" dirty="0">
                          <a:solidFill>
                            <a:schemeClr val="lt1"/>
                          </a:solidFill>
                          <a:latin typeface="+mn-lt"/>
                          <a:ea typeface="+mn-ea"/>
                          <a:cs typeface="2  Kamran" panose="00000400000000000000"/>
                        </a:rPr>
                        <a:t>پرسش های کلیدی</a:t>
                      </a:r>
                      <a:endParaRPr lang="en-US" sz="1400" b="1" kern="1200" dirty="0">
                        <a:solidFill>
                          <a:schemeClr val="lt1"/>
                        </a:solidFill>
                        <a:latin typeface="+mn-lt"/>
                        <a:ea typeface="+mn-ea"/>
                        <a:cs typeface="2  Kamran" panose="00000400000000000000"/>
                      </a:endParaRPr>
                    </a:p>
                  </a:txBody>
                  <a:tcPr/>
                </a:tc>
                <a:extLst>
                  <a:ext uri="{0D108BD9-81ED-4DB2-BD59-A6C34878D82A}">
                    <a16:rowId xmlns:a16="http://schemas.microsoft.com/office/drawing/2014/main" val="1628508935"/>
                  </a:ext>
                </a:extLst>
              </a:tr>
              <a:tr h="370840">
                <a:tc>
                  <a:txBody>
                    <a:bodyPr/>
                    <a:lstStyle/>
                    <a:p>
                      <a:pPr algn="r" rtl="1"/>
                      <a:r>
                        <a:rPr lang="fa-IR" sz="1400" dirty="0">
                          <a:cs typeface="2  Kamran" panose="00000400000000000000"/>
                        </a:rPr>
                        <a:t>1</a:t>
                      </a:r>
                      <a:r>
                        <a:rPr lang="fa-IR" sz="1400" dirty="0" smtClean="0">
                          <a:cs typeface="2  Kamran" panose="00000400000000000000"/>
                        </a:rPr>
                        <a:t>.</a:t>
                      </a:r>
                      <a:r>
                        <a:rPr lang="fa-IR" sz="1400" b="0" i="0" kern="1200" dirty="0" smtClean="0">
                          <a:solidFill>
                            <a:schemeClr val="dk1"/>
                          </a:solidFill>
                          <a:effectLst/>
                          <a:latin typeface="+mn-lt"/>
                          <a:ea typeface="+mn-ea"/>
                          <a:cs typeface="2  Kamran" panose="00000400000000000000"/>
                        </a:rPr>
                        <a:t> این محصول علاوه بر مشتریان عادی، می‌تواند به درد افراد زیر بخورد:کاربران حرفه‌ای کامپیوتر: افرادی که در زمینه‌های تخصصی کامپیوتر و فناوری فعالیت می‌کنند و به تجهیزات و لوازم جدید نیاز دارند.</a:t>
                      </a:r>
                    </a:p>
                    <a:p>
                      <a:pPr algn="r" rtl="1"/>
                      <a:r>
                        <a:rPr lang="fa-IR" sz="1400" b="0" i="0" kern="1200" dirty="0" smtClean="0">
                          <a:solidFill>
                            <a:schemeClr val="dk1"/>
                          </a:solidFill>
                          <a:effectLst/>
                          <a:latin typeface="+mn-lt"/>
                          <a:ea typeface="+mn-ea"/>
                          <a:cs typeface="2  Kamran" panose="00000400000000000000"/>
                        </a:rPr>
                        <a:t>گیمرها: افرادی که علاقه به بازی‌های رایانه‌ای دارند و به لوازم و تجهیزات گیمینگ نیاز دارند.</a:t>
                      </a:r>
                    </a:p>
                    <a:p>
                      <a:pPr algn="r" rtl="1"/>
                      <a:r>
                        <a:rPr lang="fa-IR" sz="1400" b="0" i="0" kern="1200" dirty="0" smtClean="0">
                          <a:solidFill>
                            <a:schemeClr val="dk1"/>
                          </a:solidFill>
                          <a:effectLst/>
                          <a:latin typeface="+mn-lt"/>
                          <a:ea typeface="+mn-ea"/>
                          <a:cs typeface="2  Kamran" panose="00000400000000000000"/>
                        </a:rPr>
                        <a:t>دانشجویان: افرادی که در حال تحصیل در رشته‌های مرتبط با کامپیوتر هستند و به لوازم آموزشی نیاز دارند.</a:t>
                      </a:r>
                    </a:p>
                    <a:p>
                      <a:pPr algn="r" rtl="1"/>
                      <a:endParaRPr lang="fa-IR" sz="1400" dirty="0">
                        <a:cs typeface="2  Kamran" panose="00000400000000000000"/>
                      </a:endParaRPr>
                    </a:p>
                    <a:p>
                      <a:pPr algn="r" rtl="1"/>
                      <a:r>
                        <a:rPr lang="fa-IR" sz="1400" dirty="0" smtClean="0">
                          <a:cs typeface="2  Kamran" panose="00000400000000000000"/>
                        </a:rPr>
                        <a:t>2.</a:t>
                      </a:r>
                      <a:r>
                        <a:rPr lang="fa-IR" sz="1400" b="0" i="0" kern="1200" dirty="0" smtClean="0">
                          <a:solidFill>
                            <a:schemeClr val="dk1"/>
                          </a:solidFill>
                          <a:effectLst/>
                          <a:latin typeface="+mn-lt"/>
                          <a:ea typeface="+mn-ea"/>
                          <a:cs typeface="2  Kamran" panose="00000400000000000000"/>
                        </a:rPr>
                        <a:t> عملکرد این محصول ممکن است در شرایط زیر بهبود یابد:افزایش نیاز به تجهیزات کامپیوتری در دوره‌های تحصیلی: در دوران تحصیل، نیاز به لوازم کامپیوتری برای دانشجویان بیشتر می‌شود.</a:t>
                      </a:r>
                    </a:p>
                    <a:p>
                      <a:pPr algn="r" rtl="1"/>
                      <a:r>
                        <a:rPr lang="fa-IR" sz="1400" b="0" i="0" kern="1200" dirty="0" smtClean="0">
                          <a:solidFill>
                            <a:schemeClr val="dk1"/>
                          </a:solidFill>
                          <a:effectLst/>
                          <a:latin typeface="+mn-lt"/>
                          <a:ea typeface="+mn-ea"/>
                          <a:cs typeface="2  Kamran" panose="00000400000000000000"/>
                        </a:rPr>
                        <a:t>افزایش ترکیب با تکنولوژی‌های جدید: اگر این محصول با تکنولوژی‌های جدید تطابق داشته باشد، در دوران اپگرید تکنولوژی نیز مورد استفاده قرار می‌گیرد.</a:t>
                      </a:r>
                    </a:p>
                    <a:p>
                      <a:pPr algn="r" rtl="1"/>
                      <a:endParaRPr lang="fa-IR" sz="1400" dirty="0">
                        <a:cs typeface="2  Kamran" panose="00000400000000000000"/>
                      </a:endParaRPr>
                    </a:p>
                    <a:p>
                      <a:pPr algn="r" rtl="1"/>
                      <a:r>
                        <a:rPr lang="fa-IR" sz="1400" dirty="0" smtClean="0">
                          <a:cs typeface="2  Kamran" panose="00000400000000000000"/>
                        </a:rPr>
                        <a:t>3.</a:t>
                      </a:r>
                      <a:r>
                        <a:rPr lang="fa-IR" sz="1400" b="0" i="0" kern="1200" dirty="0" smtClean="0">
                          <a:solidFill>
                            <a:schemeClr val="dk1"/>
                          </a:solidFill>
                          <a:effectLst/>
                          <a:latin typeface="+mn-lt"/>
                          <a:ea typeface="+mn-ea"/>
                          <a:cs typeface="2  Kamran" panose="00000400000000000000"/>
                        </a:rPr>
                        <a:t>اگر این محصول ویژگی‌ها یا توانمندی‌های خاصی داشته باشد، ممکن است در حوزه‌های دیگر نیز مورد استفاده قرار گیرد، مثلاً:برای استفاده در حوزه آموزشی</a:t>
                      </a:r>
                      <a:endParaRPr lang="en-US" sz="1400" dirty="0">
                        <a:cs typeface="2  Kamran" panose="00000400000000000000"/>
                      </a:endParaRPr>
                    </a:p>
                  </a:txBody>
                  <a:tcPr/>
                </a:tc>
                <a:tc>
                  <a:txBody>
                    <a:bodyPr/>
                    <a:lstStyle/>
                    <a:p>
                      <a:pPr marL="0" indent="0" algn="r" rtl="1">
                        <a:buFont typeface="Arial" panose="020B0604020202020204" pitchFamily="34" charset="0"/>
                        <a:buNone/>
                      </a:pPr>
                      <a:r>
                        <a:rPr lang="fa-IR" sz="1400" dirty="0">
                          <a:cs typeface="2  Kamran" panose="00000400000000000000"/>
                        </a:rPr>
                        <a:t>1. این محصول علاوه بر متقاضی ، به درد چه افراد دیگری می تواند بخورد ؟</a:t>
                      </a: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fa-IR" sz="1400" dirty="0">
                        <a:cs typeface="2  Kamran" panose="00000400000000000000"/>
                      </a:endParaRPr>
                    </a:p>
                    <a:p>
                      <a:pPr marL="0" indent="0" algn="r" rtl="1">
                        <a:buFont typeface="Arial" panose="020B0604020202020204" pitchFamily="34" charset="0"/>
                        <a:buNone/>
                      </a:pPr>
                      <a:r>
                        <a:rPr lang="fa-IR" sz="1400" dirty="0">
                          <a:cs typeface="2  Kamran" panose="00000400000000000000"/>
                        </a:rPr>
                        <a:t>2. در یک شرایط دیگر عملکرد این محصول چه شکلی پیدا می کند ؟</a:t>
                      </a: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en-US" sz="1400" dirty="0" smtClean="0">
                        <a:cs typeface="2  Kamran" panose="00000400000000000000"/>
                      </a:endParaRPr>
                    </a:p>
                    <a:p>
                      <a:pPr marL="0" indent="0" algn="r" rtl="1">
                        <a:buFont typeface="Arial" panose="020B0604020202020204" pitchFamily="34" charset="0"/>
                        <a:buNone/>
                      </a:pPr>
                      <a:endParaRPr lang="fa-IR" sz="1400" dirty="0">
                        <a:cs typeface="2  Kamran" panose="00000400000000000000"/>
                      </a:endParaRPr>
                    </a:p>
                    <a:p>
                      <a:pPr marL="0" indent="0" algn="r" rtl="1">
                        <a:buFont typeface="Arial" panose="020B0604020202020204" pitchFamily="34" charset="0"/>
                        <a:buNone/>
                      </a:pPr>
                      <a:r>
                        <a:rPr lang="fa-IR" sz="1400" dirty="0">
                          <a:cs typeface="2  Kamran" panose="00000400000000000000"/>
                        </a:rPr>
                        <a:t>3. ایا میتوان از همین محصول در یک حوزه دیگر استفاده کرد ؟</a:t>
                      </a:r>
                    </a:p>
                  </a:txBody>
                  <a:tcPr/>
                </a:tc>
                <a:extLst>
                  <a:ext uri="{0D108BD9-81ED-4DB2-BD59-A6C34878D82A}">
                    <a16:rowId xmlns:a16="http://schemas.microsoft.com/office/drawing/2014/main" val="3380385619"/>
                  </a:ext>
                </a:extLst>
              </a:tr>
            </a:tbl>
          </a:graphicData>
        </a:graphic>
      </p:graphicFrame>
    </p:spTree>
    <p:extLst>
      <p:ext uri="{BB962C8B-B14F-4D97-AF65-F5344CB8AC3E}">
        <p14:creationId xmlns:p14="http://schemas.microsoft.com/office/powerpoint/2010/main" val="63208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15B20-DB3D-4336-BCD0-3D20153CCE63}"/>
              </a:ext>
            </a:extLst>
          </p:cNvPr>
          <p:cNvSpPr txBox="1"/>
          <p:nvPr/>
        </p:nvSpPr>
        <p:spPr>
          <a:xfrm>
            <a:off x="10610336" y="601361"/>
            <a:ext cx="494270" cy="584775"/>
          </a:xfrm>
          <a:prstGeom prst="rect">
            <a:avLst/>
          </a:prstGeom>
          <a:noFill/>
        </p:spPr>
        <p:txBody>
          <a:bodyPr wrap="square" rtlCol="0">
            <a:spAutoFit/>
          </a:bodyPr>
          <a:lstStyle/>
          <a:p>
            <a:r>
              <a:rPr lang="fa-IR" sz="3200" dirty="0"/>
              <a:t>6</a:t>
            </a:r>
            <a:endParaRPr lang="en-US" sz="3200" dirty="0"/>
          </a:p>
        </p:txBody>
      </p:sp>
      <p:sp>
        <p:nvSpPr>
          <p:cNvPr id="3" name="TextBox 2">
            <a:extLst>
              <a:ext uri="{FF2B5EF4-FFF2-40B4-BE49-F238E27FC236}">
                <a16:creationId xmlns:a16="http://schemas.microsoft.com/office/drawing/2014/main" id="{2E4815A2-7DBE-481E-8384-423A530E5FDF}"/>
              </a:ext>
            </a:extLst>
          </p:cNvPr>
          <p:cNvSpPr txBox="1"/>
          <p:nvPr/>
        </p:nvSpPr>
        <p:spPr>
          <a:xfrm>
            <a:off x="8528857" y="1353216"/>
            <a:ext cx="3441995" cy="584775"/>
          </a:xfrm>
          <a:prstGeom prst="rect">
            <a:avLst/>
          </a:prstGeom>
          <a:noFill/>
        </p:spPr>
        <p:txBody>
          <a:bodyPr wrap="square" rtlCol="0">
            <a:spAutoFit/>
          </a:bodyPr>
          <a:lstStyle/>
          <a:p>
            <a:pPr algn="r"/>
            <a:r>
              <a:rPr lang="fa-IR" sz="3200" dirty="0">
                <a:cs typeface="2  Kamran" panose="00000400000000000000" pitchFamily="2" charset="-78"/>
              </a:rPr>
              <a:t>گام ششم : حذف</a:t>
            </a:r>
            <a:endParaRPr lang="en-US" sz="3200" dirty="0">
              <a:cs typeface="2  Kamran" panose="00000400000000000000" pitchFamily="2" charset="-78"/>
            </a:endParaRPr>
          </a:p>
        </p:txBody>
      </p:sp>
      <p:graphicFrame>
        <p:nvGraphicFramePr>
          <p:cNvPr id="5" name="Table 4">
            <a:extLst>
              <a:ext uri="{FF2B5EF4-FFF2-40B4-BE49-F238E27FC236}">
                <a16:creationId xmlns:a16="http://schemas.microsoft.com/office/drawing/2014/main" id="{0C544558-CEB0-4DBD-BA2A-674B1024F13F}"/>
              </a:ext>
            </a:extLst>
          </p:cNvPr>
          <p:cNvGraphicFramePr>
            <a:graphicFrameLocks noGrp="1"/>
          </p:cNvGraphicFramePr>
          <p:nvPr>
            <p:extLst>
              <p:ext uri="{D42A27DB-BD31-4B8C-83A1-F6EECF244321}">
                <p14:modId xmlns:p14="http://schemas.microsoft.com/office/powerpoint/2010/main" val="3941645579"/>
              </p:ext>
            </p:extLst>
          </p:nvPr>
        </p:nvGraphicFramePr>
        <p:xfrm>
          <a:off x="0" y="0"/>
          <a:ext cx="8347676" cy="6918960"/>
        </p:xfrm>
        <a:graphic>
          <a:graphicData uri="http://schemas.openxmlformats.org/drawingml/2006/table">
            <a:tbl>
              <a:tblPr firstRow="1" bandRow="1">
                <a:tableStyleId>{5C22544A-7EE6-4342-B048-85BDC9FD1C3A}</a:tableStyleId>
              </a:tblPr>
              <a:tblGrid>
                <a:gridCol w="4173838">
                  <a:extLst>
                    <a:ext uri="{9D8B030D-6E8A-4147-A177-3AD203B41FA5}">
                      <a16:colId xmlns:a16="http://schemas.microsoft.com/office/drawing/2014/main" val="3529638364"/>
                    </a:ext>
                  </a:extLst>
                </a:gridCol>
                <a:gridCol w="4173838">
                  <a:extLst>
                    <a:ext uri="{9D8B030D-6E8A-4147-A177-3AD203B41FA5}">
                      <a16:colId xmlns:a16="http://schemas.microsoft.com/office/drawing/2014/main" val="3469701186"/>
                    </a:ext>
                  </a:extLst>
                </a:gridCol>
              </a:tblGrid>
              <a:tr h="370840">
                <a:tc>
                  <a:txBody>
                    <a:bodyPr/>
                    <a:lstStyle/>
                    <a:p>
                      <a:pPr algn="ctr"/>
                      <a:r>
                        <a:rPr lang="fa-IR" sz="2000" b="1" kern="1200" dirty="0">
                          <a:solidFill>
                            <a:schemeClr val="lt1"/>
                          </a:solidFill>
                          <a:latin typeface="+mn-lt"/>
                          <a:ea typeface="+mn-ea"/>
                          <a:cs typeface="2  Kamran" panose="00000400000000000000" pitchFamily="2" charset="-78"/>
                        </a:rPr>
                        <a:t>پاسخ ها</a:t>
                      </a:r>
                      <a:endParaRPr lang="en-US" sz="2000" b="1" kern="1200" dirty="0">
                        <a:solidFill>
                          <a:schemeClr val="lt1"/>
                        </a:solidFill>
                        <a:latin typeface="+mn-lt"/>
                        <a:ea typeface="+mn-ea"/>
                        <a:cs typeface="2  Kamran" panose="00000400000000000000" pitchFamily="2" charset="-78"/>
                      </a:endParaRPr>
                    </a:p>
                  </a:txBody>
                  <a:tcPr/>
                </a:tc>
                <a:tc>
                  <a:txBody>
                    <a:bodyPr/>
                    <a:lstStyle/>
                    <a:p>
                      <a:pPr algn="ctr"/>
                      <a:r>
                        <a:rPr lang="fa-IR" sz="2000" b="1" kern="1200" dirty="0">
                          <a:solidFill>
                            <a:schemeClr val="lt1"/>
                          </a:solidFill>
                          <a:latin typeface="+mn-lt"/>
                          <a:ea typeface="+mn-ea"/>
                          <a:cs typeface="2  Kamran" panose="00000400000000000000" pitchFamily="2" charset="-78"/>
                        </a:rPr>
                        <a:t>پرسش های کلیدی</a:t>
                      </a:r>
                      <a:endParaRPr lang="en-US" sz="2000" b="1" kern="1200" dirty="0">
                        <a:solidFill>
                          <a:schemeClr val="lt1"/>
                        </a:solidFill>
                        <a:latin typeface="+mn-lt"/>
                        <a:ea typeface="+mn-ea"/>
                        <a:cs typeface="2  Kamran" panose="00000400000000000000" pitchFamily="2" charset="-78"/>
                      </a:endParaRPr>
                    </a:p>
                  </a:txBody>
                  <a:tcPr/>
                </a:tc>
                <a:extLst>
                  <a:ext uri="{0D108BD9-81ED-4DB2-BD59-A6C34878D82A}">
                    <a16:rowId xmlns:a16="http://schemas.microsoft.com/office/drawing/2014/main" val="1628508935"/>
                  </a:ext>
                </a:extLst>
              </a:tr>
              <a:tr h="370840">
                <a:tc>
                  <a:txBody>
                    <a:bodyPr/>
                    <a:lstStyle/>
                    <a:p>
                      <a:pPr algn="r" rtl="1"/>
                      <a:r>
                        <a:rPr lang="fa-IR" sz="2000" dirty="0" smtClean="0">
                          <a:cs typeface="2  Kamran" panose="00000400000000000000" pitchFamily="2" charset="-78"/>
                        </a:rPr>
                        <a:t>1.</a:t>
                      </a:r>
                      <a:r>
                        <a:rPr lang="fa-IR" sz="1400" b="0" i="0" kern="1200" dirty="0" smtClean="0">
                          <a:solidFill>
                            <a:schemeClr val="dk1"/>
                          </a:solidFill>
                          <a:effectLst/>
                          <a:latin typeface="+mn-lt"/>
                          <a:ea typeface="+mn-ea"/>
                          <a:cs typeface="2  Kamran" panose="00000400000000000000"/>
                        </a:rPr>
                        <a:t>بهبود محصول می‌تواند از طریق بهینه‌سازی رابط کاربری</a:t>
                      </a:r>
                      <a:r>
                        <a:rPr lang="en-US" sz="1400" b="0" i="0" kern="1200" dirty="0" smtClean="0">
                          <a:solidFill>
                            <a:schemeClr val="dk1"/>
                          </a:solidFill>
                          <a:effectLst/>
                          <a:latin typeface="+mn-lt"/>
                          <a:ea typeface="+mn-ea"/>
                          <a:cs typeface="2  Kamran" panose="00000400000000000000"/>
                        </a:rPr>
                        <a:t> UI</a:t>
                      </a:r>
                      <a:r>
                        <a:rPr lang="fa-IR" sz="1400" b="0" i="0" kern="1200" dirty="0" smtClean="0">
                          <a:solidFill>
                            <a:schemeClr val="dk1"/>
                          </a:solidFill>
                          <a:effectLst/>
                          <a:latin typeface="+mn-lt"/>
                          <a:ea typeface="+mn-ea"/>
                          <a:cs typeface="2  Kamran" panose="00000400000000000000"/>
                        </a:rPr>
                        <a:t>و تجربه کاربری</a:t>
                      </a:r>
                      <a:r>
                        <a:rPr lang="en-US" sz="1400" b="0" i="0" kern="1200" dirty="0" smtClean="0">
                          <a:solidFill>
                            <a:schemeClr val="dk1"/>
                          </a:solidFill>
                          <a:effectLst/>
                          <a:latin typeface="+mn-lt"/>
                          <a:ea typeface="+mn-ea"/>
                          <a:cs typeface="2  Kamran" panose="00000400000000000000"/>
                        </a:rPr>
                        <a:t>UX ، </a:t>
                      </a:r>
                      <a:r>
                        <a:rPr lang="fa-IR" sz="1400" b="0" i="0" kern="1200" dirty="0" smtClean="0">
                          <a:solidFill>
                            <a:schemeClr val="dk1"/>
                          </a:solidFill>
                          <a:effectLst/>
                          <a:latin typeface="+mn-lt"/>
                          <a:ea typeface="+mn-ea"/>
                          <a:cs typeface="2  Kamran" panose="00000400000000000000"/>
                        </a:rPr>
                        <a:t>افزودن ویژگی‌های مفید و جذاب، بهینه‌سازی کارایی، و اصلاح عیوب محصول صورت گیرد.</a:t>
                      </a:r>
                      <a:endParaRPr lang="fa-IR" sz="2000" dirty="0">
                        <a:cs typeface="2  Kamran" panose="00000400000000000000" pitchFamily="2" charset="-78"/>
                      </a:endParaRPr>
                    </a:p>
                    <a:p>
                      <a:pPr algn="r" rtl="1"/>
                      <a:r>
                        <a:rPr lang="fa-IR" sz="2000" dirty="0" smtClean="0">
                          <a:cs typeface="2  Kamran" panose="00000400000000000000" pitchFamily="2" charset="-78"/>
                        </a:rPr>
                        <a:t>2.</a:t>
                      </a:r>
                      <a:r>
                        <a:rPr lang="fa-IR" sz="1400" b="0" i="0" kern="1200" dirty="0" smtClean="0">
                          <a:solidFill>
                            <a:schemeClr val="dk1"/>
                          </a:solidFill>
                          <a:effectLst/>
                          <a:latin typeface="+mn-lt"/>
                          <a:ea typeface="+mn-ea"/>
                          <a:cs typeface="2  Kamran" panose="00000400000000000000"/>
                        </a:rPr>
                        <a:t>اجزا و ویژگی‌هایی که کمتر استفاده می‌شوند یا موجب پیچیدگی اضافی می‌شوند، ممکن است قابل حذف باشند. قانون‌ها یا ویژگی‌هایی که تاثیر مثبت کمتری دارند نیز می‌توانند بهینه‌سازی شوند یا حذف شوند.</a:t>
                      </a:r>
                      <a:endParaRPr lang="fa-IR" sz="1400" dirty="0">
                        <a:cs typeface="2  Kamran" panose="00000400000000000000"/>
                      </a:endParaRPr>
                    </a:p>
                    <a:p>
                      <a:pPr algn="r" rtl="1"/>
                      <a:r>
                        <a:rPr lang="fa-IR" sz="1400" dirty="0" smtClean="0">
                          <a:cs typeface="2  Kamran" panose="00000400000000000000"/>
                        </a:rPr>
                        <a:t>3.</a:t>
                      </a:r>
                      <a:r>
                        <a:rPr lang="fa-IR" sz="1400" b="0" i="0" kern="1200" dirty="0" smtClean="0">
                          <a:solidFill>
                            <a:schemeClr val="dk1"/>
                          </a:solidFill>
                          <a:effectLst/>
                          <a:latin typeface="+mn-lt"/>
                          <a:ea typeface="+mn-ea"/>
                          <a:cs typeface="2  Kamran" panose="00000400000000000000"/>
                        </a:rPr>
                        <a:t>برای کاهش اندازه، می‌توانید از تکنولوژی‌های جدید، بهینه‌سازی کدها، یا کاهش اجزا استفاده کنید. برای افزایش سرعت، بهینه‌سازی الگوریتم‌ها و استفاده از تکنولوژی‌های پیشرفته مناسب است. برای افزایش جذابیت، از طراحی جذاب و مدرن و استفاده از المان‌های گرافیکی متناسب با نیازهای مشتریان استفاده کنید</a:t>
                      </a:r>
                      <a:r>
                        <a:rPr lang="fa-IR" sz="1800" b="0" i="0" kern="1200" dirty="0" smtClean="0">
                          <a:solidFill>
                            <a:schemeClr val="dk1"/>
                          </a:solidFill>
                          <a:effectLst/>
                          <a:latin typeface="+mn-lt"/>
                          <a:ea typeface="+mn-ea"/>
                          <a:cs typeface="+mn-cs"/>
                        </a:rPr>
                        <a:t>.</a:t>
                      </a:r>
                      <a:endParaRPr lang="fa-IR" sz="2000" dirty="0">
                        <a:cs typeface="2  Kamran" panose="00000400000000000000" pitchFamily="2" charset="-78"/>
                      </a:endParaRPr>
                    </a:p>
                    <a:p>
                      <a:pPr algn="r" rtl="1"/>
                      <a:r>
                        <a:rPr lang="fa-IR" sz="2000" dirty="0" smtClean="0">
                          <a:cs typeface="2  Kamran" panose="00000400000000000000" pitchFamily="2" charset="-78"/>
                        </a:rPr>
                        <a:t>4.</a:t>
                      </a:r>
                      <a:r>
                        <a:rPr lang="fa-IR" sz="1400" b="0" i="0" kern="1200" dirty="0" smtClean="0">
                          <a:solidFill>
                            <a:schemeClr val="dk1"/>
                          </a:solidFill>
                          <a:effectLst/>
                          <a:latin typeface="+mn-lt"/>
                          <a:ea typeface="+mn-ea"/>
                          <a:cs typeface="2  Kamran" panose="00000400000000000000"/>
                        </a:rPr>
                        <a:t>اجزا یا ویژگی‌هایی که تاثیر مثبت محصول را به حداقل می‌رسانند یا استفاده محدودی دارند، ممکن است کمتر شوند یا حتی حذف شوند. همچنین، به منظور کاهش تاثیرات منفی، مشکلات فنی را رفع کرده و بازخورد مشتریان را جدی بگیرید.</a:t>
                      </a:r>
                    </a:p>
                    <a:p>
                      <a:r>
                        <a:rPr lang="fa-IR" dirty="0" smtClean="0"/>
                        <a:t/>
                      </a:r>
                      <a:br>
                        <a:rPr lang="fa-IR" dirty="0" smtClean="0"/>
                      </a:br>
                      <a:r>
                        <a:rPr lang="fa-IR" sz="1800" dirty="0" smtClean="0">
                          <a:cs typeface="2  Kamran" panose="00000400000000000000" pitchFamily="2" charset="-78"/>
                        </a:rPr>
                        <a:t> </a:t>
                      </a:r>
                      <a:endParaRPr lang="en-US" sz="1800" dirty="0">
                        <a:cs typeface="2  Kamran" panose="00000400000000000000" pitchFamily="2" charset="-78"/>
                      </a:endParaRPr>
                    </a:p>
                  </a:txBody>
                  <a:tcPr/>
                </a:tc>
                <a:tc>
                  <a:txBody>
                    <a:bodyPr/>
                    <a:lstStyle/>
                    <a:p>
                      <a:pPr marL="0" indent="0" algn="r">
                        <a:buFont typeface="Arial" panose="020B0604020202020204" pitchFamily="34" charset="0"/>
                        <a:buNone/>
                      </a:pPr>
                      <a:r>
                        <a:rPr lang="fa-IR" sz="2000" dirty="0">
                          <a:cs typeface="2  Kamran" panose="00000400000000000000" pitchFamily="2" charset="-78"/>
                        </a:rPr>
                        <a:t>1. چگونه میتوان یک محصول را بهتر یا ساده تر کرد ؟</a:t>
                      </a:r>
                    </a:p>
                    <a:p>
                      <a:pPr marL="0" indent="0" algn="r">
                        <a:buFont typeface="Arial" panose="020B0604020202020204" pitchFamily="34" charset="0"/>
                        <a:buNone/>
                      </a:pPr>
                      <a:endParaRPr lang="fa-IR" sz="2000" dirty="0">
                        <a:cs typeface="2  Kamran" panose="00000400000000000000" pitchFamily="2" charset="-78"/>
                      </a:endParaRPr>
                    </a:p>
                    <a:p>
                      <a:pPr marL="0" indent="0" algn="r">
                        <a:buFont typeface="Arial" panose="020B0604020202020204" pitchFamily="34" charset="0"/>
                        <a:buNone/>
                      </a:pPr>
                      <a:r>
                        <a:rPr lang="fa-IR" sz="2000" dirty="0">
                          <a:cs typeface="2  Kamran" panose="00000400000000000000" pitchFamily="2" charset="-78"/>
                        </a:rPr>
                        <a:t>2. کدام اجزا ، قانون ها یا ویژگی ها قابل حذف هستند ؟</a:t>
                      </a:r>
                    </a:p>
                    <a:p>
                      <a:pPr marL="0" indent="0" algn="r">
                        <a:buFont typeface="Arial" panose="020B0604020202020204" pitchFamily="34" charset="0"/>
                        <a:buNone/>
                      </a:pPr>
                      <a:endParaRPr lang="fa-IR" sz="2000" dirty="0">
                        <a:cs typeface="2  Kamran" panose="00000400000000000000" pitchFamily="2" charset="-78"/>
                      </a:endParaRPr>
                    </a:p>
                    <a:p>
                      <a:pPr marL="0" indent="0" algn="r">
                        <a:buFont typeface="Arial" panose="020B0604020202020204" pitchFamily="34" charset="0"/>
                        <a:buNone/>
                      </a:pPr>
                      <a:r>
                        <a:rPr lang="fa-IR" sz="2000" dirty="0">
                          <a:cs typeface="2  Kamran" panose="00000400000000000000" pitchFamily="2" charset="-78"/>
                        </a:rPr>
                        <a:t>3.چطور میتوان این محصول را کوچک تر ، سریع تر ، سبک تر یا جالب تر کرد ؟</a:t>
                      </a:r>
                    </a:p>
                    <a:p>
                      <a:pPr marL="0" indent="0" algn="r">
                        <a:buFont typeface="Arial" panose="020B0604020202020204" pitchFamily="34" charset="0"/>
                        <a:buNone/>
                      </a:pPr>
                      <a:endParaRPr lang="fa-IR" sz="2000" dirty="0">
                        <a:cs typeface="2  Kamran" panose="00000400000000000000" pitchFamily="2" charset="-78"/>
                      </a:endParaRPr>
                    </a:p>
                    <a:p>
                      <a:pPr marL="0" indent="0" algn="r">
                        <a:buFont typeface="Arial" panose="020B0604020202020204" pitchFamily="34" charset="0"/>
                        <a:buNone/>
                      </a:pPr>
                      <a:r>
                        <a:rPr lang="fa-IR" sz="2000" dirty="0">
                          <a:cs typeface="2  Kamran" panose="00000400000000000000" pitchFamily="2" charset="-78"/>
                        </a:rPr>
                        <a:t>4. چه چیزی را می توان کمتر کرد یا تاثیرش را به حداقل رساند ؟</a:t>
                      </a:r>
                    </a:p>
                  </a:txBody>
                  <a:tcPr/>
                </a:tc>
                <a:extLst>
                  <a:ext uri="{0D108BD9-81ED-4DB2-BD59-A6C34878D82A}">
                    <a16:rowId xmlns:a16="http://schemas.microsoft.com/office/drawing/2014/main" val="3380385619"/>
                  </a:ext>
                </a:extLst>
              </a:tr>
            </a:tbl>
          </a:graphicData>
        </a:graphic>
      </p:graphicFrame>
    </p:spTree>
    <p:extLst>
      <p:ext uri="{BB962C8B-B14F-4D97-AF65-F5344CB8AC3E}">
        <p14:creationId xmlns:p14="http://schemas.microsoft.com/office/powerpoint/2010/main" val="145235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1B086-6436-4DC9-A750-6DA7DF76F995}"/>
              </a:ext>
            </a:extLst>
          </p:cNvPr>
          <p:cNvSpPr txBox="1"/>
          <p:nvPr/>
        </p:nvSpPr>
        <p:spPr>
          <a:xfrm>
            <a:off x="10593860" y="551934"/>
            <a:ext cx="494270" cy="584775"/>
          </a:xfrm>
          <a:prstGeom prst="rect">
            <a:avLst/>
          </a:prstGeom>
          <a:noFill/>
        </p:spPr>
        <p:txBody>
          <a:bodyPr wrap="square" rtlCol="0">
            <a:spAutoFit/>
          </a:bodyPr>
          <a:lstStyle/>
          <a:p>
            <a:r>
              <a:rPr lang="fa-IR" sz="3200" dirty="0"/>
              <a:t>7</a:t>
            </a:r>
            <a:endParaRPr lang="en-US" sz="3200" dirty="0"/>
          </a:p>
        </p:txBody>
      </p:sp>
      <p:sp>
        <p:nvSpPr>
          <p:cNvPr id="3" name="TextBox 2">
            <a:extLst>
              <a:ext uri="{FF2B5EF4-FFF2-40B4-BE49-F238E27FC236}">
                <a16:creationId xmlns:a16="http://schemas.microsoft.com/office/drawing/2014/main" id="{1ECFBA36-A4C9-4EC4-ADD4-30012C4D1245}"/>
              </a:ext>
            </a:extLst>
          </p:cNvPr>
          <p:cNvSpPr txBox="1"/>
          <p:nvPr/>
        </p:nvSpPr>
        <p:spPr>
          <a:xfrm>
            <a:off x="8545484" y="1136709"/>
            <a:ext cx="3215535" cy="1569660"/>
          </a:xfrm>
          <a:prstGeom prst="rect">
            <a:avLst/>
          </a:prstGeom>
          <a:noFill/>
        </p:spPr>
        <p:txBody>
          <a:bodyPr wrap="square" rtlCol="0">
            <a:spAutoFit/>
          </a:bodyPr>
          <a:lstStyle/>
          <a:p>
            <a:pPr algn="r"/>
            <a:r>
              <a:rPr lang="fa-IR" sz="3200" dirty="0">
                <a:cs typeface="2  Kamran" panose="00000400000000000000" pitchFamily="2" charset="-78"/>
              </a:rPr>
              <a:t>گام هفتم : معکوس </a:t>
            </a:r>
            <a:r>
              <a:rPr lang="fa-IR" sz="3200" dirty="0" smtClean="0">
                <a:cs typeface="2  Kamran" panose="00000400000000000000" pitchFamily="2" charset="-78"/>
              </a:rPr>
              <a:t>کردن</a:t>
            </a:r>
            <a:r>
              <a:rPr lang="en-US" sz="3200" dirty="0" smtClean="0">
                <a:cs typeface="2  Kamran" panose="00000400000000000000" pitchFamily="2" charset="-78"/>
              </a:rPr>
              <a:t> </a:t>
            </a:r>
            <a:r>
              <a:rPr lang="fa-IR" sz="3200" dirty="0" smtClean="0">
                <a:cs typeface="2  Kamran" panose="00000400000000000000" pitchFamily="2" charset="-78"/>
              </a:rPr>
              <a:t>بازآرایی</a:t>
            </a:r>
            <a:endParaRPr lang="en-US" sz="3200" dirty="0">
              <a:cs typeface="2  Kamran" panose="00000400000000000000" pitchFamily="2" charset="-78"/>
            </a:endParaRPr>
          </a:p>
        </p:txBody>
      </p:sp>
      <p:graphicFrame>
        <p:nvGraphicFramePr>
          <p:cNvPr id="5" name="Table 4">
            <a:extLst>
              <a:ext uri="{FF2B5EF4-FFF2-40B4-BE49-F238E27FC236}">
                <a16:creationId xmlns:a16="http://schemas.microsoft.com/office/drawing/2014/main" id="{FBBF7EEE-5FE6-473F-980A-7BF1DEC0D5DC}"/>
              </a:ext>
            </a:extLst>
          </p:cNvPr>
          <p:cNvGraphicFramePr>
            <a:graphicFrameLocks noGrp="1"/>
          </p:cNvGraphicFramePr>
          <p:nvPr>
            <p:extLst>
              <p:ext uri="{D42A27DB-BD31-4B8C-83A1-F6EECF244321}">
                <p14:modId xmlns:p14="http://schemas.microsoft.com/office/powerpoint/2010/main" val="4100283750"/>
              </p:ext>
            </p:extLst>
          </p:nvPr>
        </p:nvGraphicFramePr>
        <p:xfrm>
          <a:off x="124884" y="142441"/>
          <a:ext cx="8347676" cy="6375400"/>
        </p:xfrm>
        <a:graphic>
          <a:graphicData uri="http://schemas.openxmlformats.org/drawingml/2006/table">
            <a:tbl>
              <a:tblPr firstRow="1" bandRow="1">
                <a:tableStyleId>{5C22544A-7EE6-4342-B048-85BDC9FD1C3A}</a:tableStyleId>
              </a:tblPr>
              <a:tblGrid>
                <a:gridCol w="4173838">
                  <a:extLst>
                    <a:ext uri="{9D8B030D-6E8A-4147-A177-3AD203B41FA5}">
                      <a16:colId xmlns:a16="http://schemas.microsoft.com/office/drawing/2014/main" val="3529638364"/>
                    </a:ext>
                  </a:extLst>
                </a:gridCol>
                <a:gridCol w="4173838">
                  <a:extLst>
                    <a:ext uri="{9D8B030D-6E8A-4147-A177-3AD203B41FA5}">
                      <a16:colId xmlns:a16="http://schemas.microsoft.com/office/drawing/2014/main" val="3469701186"/>
                    </a:ext>
                  </a:extLst>
                </a:gridCol>
              </a:tblGrid>
              <a:tr h="370840">
                <a:tc>
                  <a:txBody>
                    <a:bodyPr/>
                    <a:lstStyle/>
                    <a:p>
                      <a:pPr algn="ctr"/>
                      <a:r>
                        <a:rPr lang="fa-IR" sz="1800" b="1" kern="1200" dirty="0">
                          <a:solidFill>
                            <a:schemeClr val="lt1"/>
                          </a:solidFill>
                          <a:latin typeface="+mn-lt"/>
                          <a:ea typeface="+mn-ea"/>
                          <a:cs typeface="2  Kamran" panose="00000400000000000000" pitchFamily="2" charset="-78"/>
                        </a:rPr>
                        <a:t>پاسخ ها</a:t>
                      </a:r>
                      <a:endParaRPr lang="en-US" sz="1800" b="1" kern="1200" dirty="0">
                        <a:solidFill>
                          <a:schemeClr val="lt1"/>
                        </a:solidFill>
                        <a:latin typeface="+mn-lt"/>
                        <a:ea typeface="+mn-ea"/>
                        <a:cs typeface="2  Kamran" panose="00000400000000000000" pitchFamily="2" charset="-78"/>
                      </a:endParaRPr>
                    </a:p>
                  </a:txBody>
                  <a:tcPr/>
                </a:tc>
                <a:tc>
                  <a:txBody>
                    <a:bodyPr/>
                    <a:lstStyle/>
                    <a:p>
                      <a:pPr algn="ctr"/>
                      <a:r>
                        <a:rPr lang="fa-IR" sz="1800" b="1" kern="1200" dirty="0">
                          <a:solidFill>
                            <a:schemeClr val="lt1"/>
                          </a:solidFill>
                          <a:latin typeface="+mn-lt"/>
                          <a:ea typeface="+mn-ea"/>
                          <a:cs typeface="2  Kamran" panose="00000400000000000000" pitchFamily="2" charset="-78"/>
                        </a:rPr>
                        <a:t>پرسش های کلیدی</a:t>
                      </a:r>
                      <a:endParaRPr lang="en-US" sz="1800" b="1" kern="1200" dirty="0">
                        <a:solidFill>
                          <a:schemeClr val="lt1"/>
                        </a:solidFill>
                        <a:latin typeface="+mn-lt"/>
                        <a:ea typeface="+mn-ea"/>
                        <a:cs typeface="2  Kamran" panose="00000400000000000000" pitchFamily="2" charset="-78"/>
                      </a:endParaRPr>
                    </a:p>
                  </a:txBody>
                  <a:tcPr/>
                </a:tc>
                <a:extLst>
                  <a:ext uri="{0D108BD9-81ED-4DB2-BD59-A6C34878D82A}">
                    <a16:rowId xmlns:a16="http://schemas.microsoft.com/office/drawing/2014/main" val="1628508935"/>
                  </a:ext>
                </a:extLst>
              </a:tr>
              <a:tr h="370840">
                <a:tc>
                  <a:txBody>
                    <a:bodyPr/>
                    <a:lstStyle/>
                    <a:p>
                      <a:pPr algn="r" rtl="1"/>
                      <a:r>
                        <a:rPr lang="fa-IR" sz="1800" dirty="0" smtClean="0">
                          <a:cs typeface="2  Kamran" panose="00000400000000000000"/>
                        </a:rPr>
                        <a:t>1.</a:t>
                      </a:r>
                      <a:r>
                        <a:rPr lang="fa-IR" sz="1400" b="0" i="0" kern="1200" dirty="0" smtClean="0">
                          <a:solidFill>
                            <a:schemeClr val="dk1"/>
                          </a:solidFill>
                          <a:effectLst/>
                          <a:latin typeface="+mn-lt"/>
                          <a:ea typeface="+mn-ea"/>
                          <a:cs typeface="2  Kamran" panose="00000400000000000000"/>
                        </a:rPr>
                        <a:t>اگر شما خود برنامه‌های کامپیوتری تولید کنید، این می‌تواند به افزایش اختصاص منابع و زمان شما منجر شود. همچنین، ممکن است شما نیاز به توسعه مهارت‌ها و دانش فنی برای تولید برنامه‌های کیفیت بالا داشته باشید.</a:t>
                      </a:r>
                      <a:endParaRPr lang="fa-IR" sz="1800" dirty="0" smtClean="0">
                        <a:cs typeface="2  Kamran" panose="00000400000000000000" pitchFamily="2" charset="-78"/>
                      </a:endParaRPr>
                    </a:p>
                    <a:p>
                      <a:pPr algn="r" rtl="1"/>
                      <a:r>
                        <a:rPr lang="fa-IR" sz="1800" dirty="0" smtClean="0">
                          <a:cs typeface="2  Kamran" panose="00000400000000000000" pitchFamily="2" charset="-78"/>
                        </a:rPr>
                        <a:t>2.</a:t>
                      </a:r>
                      <a:r>
                        <a:rPr lang="fa-IR" sz="1400" b="0" i="0" kern="1200" dirty="0" smtClean="0">
                          <a:solidFill>
                            <a:schemeClr val="dk1"/>
                          </a:solidFill>
                          <a:effectLst/>
                          <a:latin typeface="+mn-lt"/>
                          <a:ea typeface="+mn-ea"/>
                          <a:cs typeface="2  Kamran" panose="00000400000000000000"/>
                        </a:rPr>
                        <a:t>اگر برعکس از نیازها و توقعات مشتریان عمل کنید، این می‌تواند منجر به از دست دادن مشتریان، کاهش اعتبار و تضعیف تجارت شما شود. توجه به نیازها و انتظارات مشتریان برای موفقیت در بازار بسیار حائز اهمیت است.</a:t>
                      </a:r>
                      <a:endParaRPr lang="fa-IR" sz="1800" dirty="0">
                        <a:cs typeface="2  Kamran" panose="00000400000000000000" pitchFamily="2" charset="-78"/>
                      </a:endParaRPr>
                    </a:p>
                    <a:p>
                      <a:pPr algn="r" rtl="1"/>
                      <a:r>
                        <a:rPr lang="fa-IR" sz="1800" dirty="0" smtClean="0">
                          <a:cs typeface="2  Kamran" panose="00000400000000000000" pitchFamily="2" charset="-78"/>
                        </a:rPr>
                        <a:t>3.</a:t>
                      </a:r>
                      <a:r>
                        <a:rPr lang="fa-IR" sz="1400" b="0" i="0" kern="1200" dirty="0" smtClean="0">
                          <a:solidFill>
                            <a:schemeClr val="dk1"/>
                          </a:solidFill>
                          <a:effectLst/>
                          <a:latin typeface="+mn-lt"/>
                          <a:ea typeface="+mn-ea"/>
                          <a:cs typeface="2  Kamran" panose="00000400000000000000"/>
                        </a:rPr>
                        <a:t>برای ساختن یک سیستم جدید، نیاز به تحلیل نیازها، طراحی سیستم، توسعه نرم‌افزار، تست و ارزیابی دارید. این فرآیند از مراحل گوناگونی از جمله تحلیل نیازها، طراحی </a:t>
                      </a:r>
                      <a:r>
                        <a:rPr lang="en-US" sz="1400" b="0" i="0" kern="1200" dirty="0" smtClean="0">
                          <a:solidFill>
                            <a:schemeClr val="dk1"/>
                          </a:solidFill>
                          <a:effectLst/>
                          <a:latin typeface="+mn-lt"/>
                          <a:ea typeface="+mn-ea"/>
                          <a:cs typeface="2  Kamran" panose="00000400000000000000"/>
                        </a:rPr>
                        <a:t>UI/UX، </a:t>
                      </a:r>
                      <a:r>
                        <a:rPr lang="fa-IR" sz="1400" b="0" i="0" kern="1200" dirty="0" smtClean="0">
                          <a:solidFill>
                            <a:schemeClr val="dk1"/>
                          </a:solidFill>
                          <a:effectLst/>
                          <a:latin typeface="+mn-lt"/>
                          <a:ea typeface="+mn-ea"/>
                          <a:cs typeface="2  Kamran" panose="00000400000000000000"/>
                        </a:rPr>
                        <a:t>برنامه‌نویسی، تست و بهبود محصول تشکیل شده و نیاز به تیم متخصصی دارد.</a:t>
                      </a:r>
                      <a:endParaRPr lang="fa-IR" sz="1800" dirty="0">
                        <a:cs typeface="2  Kamran" panose="00000400000000000000" pitchFamily="2" charset="-78"/>
                      </a:endParaRPr>
                    </a:p>
                    <a:p>
                      <a:pPr algn="r" rtl="1"/>
                      <a:r>
                        <a:rPr lang="fa-IR" sz="1800" dirty="0" smtClean="0">
                          <a:cs typeface="2  Kamran" panose="00000400000000000000" pitchFamily="2" charset="-78"/>
                        </a:rPr>
                        <a:t>4.</a:t>
                      </a:r>
                      <a:r>
                        <a:rPr lang="fa-IR" sz="1400" b="0" i="0" kern="1200" dirty="0" smtClean="0">
                          <a:solidFill>
                            <a:schemeClr val="dk1"/>
                          </a:solidFill>
                          <a:effectLst/>
                          <a:latin typeface="+mn-lt"/>
                          <a:ea typeface="+mn-ea"/>
                          <a:cs typeface="2  Kamran" panose="00000400000000000000"/>
                        </a:rPr>
                        <a:t>برعکس کردن یک فرایند ممکن است منجر به ایجاد مشکلات و نقص‌ها در سیستم شود. هر فرآیندی نیازمند ترتیبات و ارتباطات معین است و برعکس کردن آن می‌تواند به تخریب این ساختار منجر شود.</a:t>
                      </a:r>
                    </a:p>
                    <a:p>
                      <a:r>
                        <a:rPr lang="fa-IR" dirty="0" smtClean="0"/>
                        <a:t/>
                      </a:r>
                      <a:br>
                        <a:rPr lang="fa-IR" dirty="0" smtClean="0"/>
                      </a:br>
                      <a:endParaRPr lang="en-US" sz="1800" dirty="0">
                        <a:cs typeface="2  Kamran" panose="00000400000000000000" pitchFamily="2" charset="-78"/>
                      </a:endParaRPr>
                    </a:p>
                  </a:txBody>
                  <a:tcPr/>
                </a:tc>
                <a:tc>
                  <a:txBody>
                    <a:bodyPr/>
                    <a:lstStyle/>
                    <a:p>
                      <a:pPr marL="0" indent="0" algn="r">
                        <a:buFont typeface="Arial" panose="020B0604020202020204" pitchFamily="34" charset="0"/>
                        <a:buNone/>
                      </a:pPr>
                      <a:r>
                        <a:rPr lang="fa-IR" sz="1800" dirty="0">
                          <a:cs typeface="2  Kamran" panose="00000400000000000000" pitchFamily="2" charset="-78"/>
                        </a:rPr>
                        <a:t>1. اگر بجای اینکه متقاضیان برای برنامه به نزد شما بیایند خودتان برنامه تولید کنید چه اتفاقی می افتد؟</a:t>
                      </a:r>
                    </a:p>
                    <a:p>
                      <a:pPr marL="0" indent="0" algn="r">
                        <a:buFont typeface="Arial" panose="020B0604020202020204" pitchFamily="34" charset="0"/>
                        <a:buNone/>
                      </a:pPr>
                      <a:endParaRPr lang="fa-IR" sz="1800" dirty="0">
                        <a:cs typeface="2  Kamran" panose="00000400000000000000" pitchFamily="2" charset="-78"/>
                      </a:endParaRPr>
                    </a:p>
                    <a:p>
                      <a:pPr marL="0" indent="0" algn="r">
                        <a:buFont typeface="Arial" panose="020B0604020202020204" pitchFamily="34" charset="0"/>
                        <a:buNone/>
                      </a:pPr>
                      <a:r>
                        <a:rPr lang="fa-IR" sz="1800" dirty="0">
                          <a:cs typeface="2  Kamran" panose="00000400000000000000" pitchFamily="2" charset="-78"/>
                        </a:rPr>
                        <a:t>2.چه اتفاقی می افتد اگر سعی کنید دقیقا برعکس کاری که می خواهیم را انجام بدهیم ؟</a:t>
                      </a:r>
                    </a:p>
                    <a:p>
                      <a:pPr marL="0" indent="0" algn="r">
                        <a:buFont typeface="Arial" panose="020B0604020202020204" pitchFamily="34" charset="0"/>
                        <a:buNone/>
                      </a:pPr>
                      <a:endParaRPr lang="fa-IR" sz="1800" dirty="0">
                        <a:cs typeface="2  Kamran" panose="00000400000000000000" pitchFamily="2" charset="-78"/>
                      </a:endParaRPr>
                    </a:p>
                    <a:p>
                      <a:pPr marL="0" indent="0" algn="r">
                        <a:buFont typeface="Arial" panose="020B0604020202020204" pitchFamily="34" charset="0"/>
                        <a:buNone/>
                      </a:pPr>
                      <a:r>
                        <a:rPr lang="fa-IR" sz="1800" dirty="0">
                          <a:cs typeface="2  Kamran" panose="00000400000000000000" pitchFamily="2" charset="-78"/>
                        </a:rPr>
                        <a:t>3. اگر میخواستیم سیستم یک محصول را از اول بچینیم   ، چطور این کار را انجام می دادیم ؟</a:t>
                      </a:r>
                    </a:p>
                    <a:p>
                      <a:pPr marL="0" indent="0" algn="r">
                        <a:buFont typeface="Arial" panose="020B0604020202020204" pitchFamily="34" charset="0"/>
                        <a:buNone/>
                      </a:pPr>
                      <a:endParaRPr lang="fa-IR" sz="1800" dirty="0">
                        <a:cs typeface="2  Kamran" panose="00000400000000000000" pitchFamily="2" charset="-78"/>
                      </a:endParaRPr>
                    </a:p>
                    <a:p>
                      <a:pPr marL="0" indent="0" algn="r">
                        <a:buFont typeface="Arial" panose="020B0604020202020204" pitchFamily="34" charset="0"/>
                        <a:buNone/>
                      </a:pPr>
                      <a:r>
                        <a:rPr lang="fa-IR" sz="1800" dirty="0">
                          <a:cs typeface="2  Kamran" panose="00000400000000000000" pitchFamily="2" charset="-78"/>
                        </a:rPr>
                        <a:t>4. اگر یک فرایند را برعکس کنیم چه می شود ؟</a:t>
                      </a:r>
                    </a:p>
                  </a:txBody>
                  <a:tcPr/>
                </a:tc>
                <a:extLst>
                  <a:ext uri="{0D108BD9-81ED-4DB2-BD59-A6C34878D82A}">
                    <a16:rowId xmlns:a16="http://schemas.microsoft.com/office/drawing/2014/main" val="3380385619"/>
                  </a:ext>
                </a:extLst>
              </a:tr>
            </a:tbl>
          </a:graphicData>
        </a:graphic>
      </p:graphicFrame>
    </p:spTree>
    <p:extLst>
      <p:ext uri="{BB962C8B-B14F-4D97-AF65-F5344CB8AC3E}">
        <p14:creationId xmlns:p14="http://schemas.microsoft.com/office/powerpoint/2010/main" val="147031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A92D5B-CD00-4F8B-B17B-D19831F7334D}"/>
              </a:ext>
            </a:extLst>
          </p:cNvPr>
          <p:cNvSpPr txBox="1"/>
          <p:nvPr/>
        </p:nvSpPr>
        <p:spPr>
          <a:xfrm>
            <a:off x="10560908" y="593123"/>
            <a:ext cx="494270" cy="584775"/>
          </a:xfrm>
          <a:prstGeom prst="rect">
            <a:avLst/>
          </a:prstGeom>
          <a:noFill/>
        </p:spPr>
        <p:txBody>
          <a:bodyPr wrap="square" rtlCol="0">
            <a:spAutoFit/>
          </a:bodyPr>
          <a:lstStyle/>
          <a:p>
            <a:r>
              <a:rPr lang="fa-IR" sz="3200" dirty="0"/>
              <a:t>8</a:t>
            </a:r>
            <a:endParaRPr lang="en-US" sz="3200" dirty="0"/>
          </a:p>
        </p:txBody>
      </p:sp>
      <p:sp>
        <p:nvSpPr>
          <p:cNvPr id="3" name="TextBox 2">
            <a:extLst>
              <a:ext uri="{FF2B5EF4-FFF2-40B4-BE49-F238E27FC236}">
                <a16:creationId xmlns:a16="http://schemas.microsoft.com/office/drawing/2014/main" id="{108E236A-F4B8-4CE7-8A95-DA632B4B652B}"/>
              </a:ext>
            </a:extLst>
          </p:cNvPr>
          <p:cNvSpPr txBox="1"/>
          <p:nvPr/>
        </p:nvSpPr>
        <p:spPr>
          <a:xfrm>
            <a:off x="2560321" y="763012"/>
            <a:ext cx="6052189" cy="584775"/>
          </a:xfrm>
          <a:prstGeom prst="rect">
            <a:avLst/>
          </a:prstGeom>
          <a:noFill/>
        </p:spPr>
        <p:txBody>
          <a:bodyPr wrap="square" rtlCol="0">
            <a:spAutoFit/>
          </a:bodyPr>
          <a:lstStyle/>
          <a:p>
            <a:pPr algn="r"/>
            <a:r>
              <a:rPr lang="fa-IR" sz="3200" dirty="0">
                <a:cs typeface="2  Kamran" panose="00000400000000000000" pitchFamily="2" charset="-78"/>
              </a:rPr>
              <a:t>نیاز ، خواسته ، تقاضا</a:t>
            </a:r>
            <a:endParaRPr lang="en-US" sz="3200" dirty="0">
              <a:cs typeface="2  Kamran" panose="00000400000000000000" pitchFamily="2" charset="-78"/>
            </a:endParaRPr>
          </a:p>
        </p:txBody>
      </p:sp>
      <p:graphicFrame>
        <p:nvGraphicFramePr>
          <p:cNvPr id="6" name="Table 5">
            <a:extLst>
              <a:ext uri="{FF2B5EF4-FFF2-40B4-BE49-F238E27FC236}">
                <a16:creationId xmlns:a16="http://schemas.microsoft.com/office/drawing/2014/main" id="{ED2EBF37-AAC3-491B-82A5-F82E458F352C}"/>
              </a:ext>
            </a:extLst>
          </p:cNvPr>
          <p:cNvGraphicFramePr>
            <a:graphicFrameLocks noGrp="1"/>
          </p:cNvGraphicFramePr>
          <p:nvPr>
            <p:extLst>
              <p:ext uri="{D42A27DB-BD31-4B8C-83A1-F6EECF244321}">
                <p14:modId xmlns:p14="http://schemas.microsoft.com/office/powerpoint/2010/main" val="582066373"/>
              </p:ext>
            </p:extLst>
          </p:nvPr>
        </p:nvGraphicFramePr>
        <p:xfrm>
          <a:off x="1414718" y="2390389"/>
          <a:ext cx="9146190" cy="2682240"/>
        </p:xfrm>
        <a:graphic>
          <a:graphicData uri="http://schemas.openxmlformats.org/drawingml/2006/table">
            <a:tbl>
              <a:tblPr firstRow="1" bandRow="1">
                <a:tableStyleId>{5C22544A-7EE6-4342-B048-85BDC9FD1C3A}</a:tableStyleId>
              </a:tblPr>
              <a:tblGrid>
                <a:gridCol w="4573095">
                  <a:extLst>
                    <a:ext uri="{9D8B030D-6E8A-4147-A177-3AD203B41FA5}">
                      <a16:colId xmlns:a16="http://schemas.microsoft.com/office/drawing/2014/main" val="3529638364"/>
                    </a:ext>
                  </a:extLst>
                </a:gridCol>
                <a:gridCol w="4573095">
                  <a:extLst>
                    <a:ext uri="{9D8B030D-6E8A-4147-A177-3AD203B41FA5}">
                      <a16:colId xmlns:a16="http://schemas.microsoft.com/office/drawing/2014/main" val="3469701186"/>
                    </a:ext>
                  </a:extLst>
                </a:gridCol>
              </a:tblGrid>
              <a:tr h="370840">
                <a:tc>
                  <a:txBody>
                    <a:bodyPr/>
                    <a:lstStyle/>
                    <a:p>
                      <a:pPr algn="ctr"/>
                      <a:r>
                        <a:rPr lang="fa-IR" sz="2800" b="1" kern="1200" dirty="0">
                          <a:solidFill>
                            <a:schemeClr val="lt1"/>
                          </a:solidFill>
                          <a:latin typeface="+mn-lt"/>
                          <a:ea typeface="+mn-ea"/>
                          <a:cs typeface="2  Kamran" panose="00000400000000000000" pitchFamily="2" charset="-78"/>
                        </a:rPr>
                        <a:t>متقاضیان</a:t>
                      </a:r>
                      <a:endParaRPr lang="en-US" sz="2800" b="1" kern="1200" dirty="0">
                        <a:solidFill>
                          <a:schemeClr val="lt1"/>
                        </a:solidFill>
                        <a:latin typeface="+mn-lt"/>
                        <a:ea typeface="+mn-ea"/>
                        <a:cs typeface="2  Kamran" panose="00000400000000000000" pitchFamily="2" charset="-78"/>
                      </a:endParaRPr>
                    </a:p>
                  </a:txBody>
                  <a:tcPr/>
                </a:tc>
                <a:tc>
                  <a:txBody>
                    <a:bodyPr/>
                    <a:lstStyle/>
                    <a:p>
                      <a:pPr algn="ctr"/>
                      <a:r>
                        <a:rPr lang="fa-IR" sz="2800" b="1" kern="1200" dirty="0">
                          <a:solidFill>
                            <a:schemeClr val="lt1"/>
                          </a:solidFill>
                          <a:latin typeface="+mn-lt"/>
                          <a:ea typeface="+mn-ea"/>
                          <a:cs typeface="2  Kamran" panose="00000400000000000000" pitchFamily="2" charset="-78"/>
                        </a:rPr>
                        <a:t>معیار تولید محصول یا خدمت</a:t>
                      </a:r>
                      <a:endParaRPr lang="en-US" sz="2800" b="1" kern="1200" dirty="0">
                        <a:solidFill>
                          <a:schemeClr val="lt1"/>
                        </a:solidFill>
                        <a:latin typeface="+mn-lt"/>
                        <a:ea typeface="+mn-ea"/>
                        <a:cs typeface="2  Kamran" panose="00000400000000000000" pitchFamily="2" charset="-78"/>
                      </a:endParaRPr>
                    </a:p>
                  </a:txBody>
                  <a:tcPr/>
                </a:tc>
                <a:extLst>
                  <a:ext uri="{0D108BD9-81ED-4DB2-BD59-A6C34878D82A}">
                    <a16:rowId xmlns:a16="http://schemas.microsoft.com/office/drawing/2014/main" val="1628508935"/>
                  </a:ext>
                </a:extLst>
              </a:tr>
              <a:tr h="370840">
                <a:tc>
                  <a:txBody>
                    <a:bodyPr/>
                    <a:lstStyle/>
                    <a:p>
                      <a:pPr algn="ctr"/>
                      <a:r>
                        <a:rPr lang="fa-IR" sz="2400" dirty="0" smtClean="0">
                          <a:cs typeface="2  Kamran" panose="00000400000000000000" pitchFamily="2" charset="-78"/>
                        </a:rPr>
                        <a:t>هرکس</a:t>
                      </a:r>
                      <a:r>
                        <a:rPr lang="fa-IR" sz="2400" baseline="0" dirty="0" smtClean="0">
                          <a:cs typeface="2  Kamran" panose="00000400000000000000" pitchFamily="2" charset="-78"/>
                        </a:rPr>
                        <a:t>ی در خانه به کامپیوتر نیاز دارد</a:t>
                      </a:r>
                      <a:endParaRPr lang="en-US" sz="2400" dirty="0">
                        <a:cs typeface="2  Kamran" panose="00000400000000000000" pitchFamily="2" charset="-78"/>
                      </a:endParaRPr>
                    </a:p>
                  </a:txBody>
                  <a:tcPr/>
                </a:tc>
                <a:tc>
                  <a:txBody>
                    <a:bodyPr/>
                    <a:lstStyle/>
                    <a:p>
                      <a:pPr marL="0" indent="0" algn="ctr">
                        <a:buFont typeface="Arial" panose="020B0604020202020204" pitchFamily="34" charset="0"/>
                        <a:buNone/>
                      </a:pPr>
                      <a:r>
                        <a:rPr lang="fa-IR" sz="2400" dirty="0">
                          <a:cs typeface="2  Kamran" panose="00000400000000000000" pitchFamily="2" charset="-78"/>
                        </a:rPr>
                        <a:t>نیاز</a:t>
                      </a:r>
                    </a:p>
                  </a:txBody>
                  <a:tcPr/>
                </a:tc>
                <a:extLst>
                  <a:ext uri="{0D108BD9-81ED-4DB2-BD59-A6C34878D82A}">
                    <a16:rowId xmlns:a16="http://schemas.microsoft.com/office/drawing/2014/main" val="338038561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a-IR" sz="2400" dirty="0" smtClean="0">
                          <a:cs typeface="2  Kamran" panose="00000400000000000000" pitchFamily="2" charset="-78"/>
                        </a:rPr>
                        <a:t>کامپیوتر</a:t>
                      </a:r>
                      <a:r>
                        <a:rPr lang="fa-IR" sz="2400" baseline="0" dirty="0" smtClean="0">
                          <a:cs typeface="2  Kamran" panose="00000400000000000000" pitchFamily="2" charset="-78"/>
                        </a:rPr>
                        <a:t> و لوازم آن</a:t>
                      </a:r>
                      <a:endParaRPr lang="en-US" sz="2400" dirty="0">
                        <a:cs typeface="2  Kamran" panose="00000400000000000000" pitchFamily="2" charset="-78"/>
                      </a:endParaRPr>
                    </a:p>
                  </a:txBody>
                  <a:tcPr/>
                </a:tc>
                <a:tc>
                  <a:txBody>
                    <a:bodyPr/>
                    <a:lstStyle/>
                    <a:p>
                      <a:pPr marL="0" indent="0" algn="ctr">
                        <a:buFont typeface="Arial" panose="020B0604020202020204" pitchFamily="34" charset="0"/>
                        <a:buNone/>
                      </a:pPr>
                      <a:r>
                        <a:rPr lang="fa-IR" sz="2400" dirty="0">
                          <a:cs typeface="2  Kamran" panose="00000400000000000000" pitchFamily="2" charset="-78"/>
                        </a:rPr>
                        <a:t>خواسته</a:t>
                      </a:r>
                    </a:p>
                  </a:txBody>
                  <a:tcPr/>
                </a:tc>
                <a:extLst>
                  <a:ext uri="{0D108BD9-81ED-4DB2-BD59-A6C34878D82A}">
                    <a16:rowId xmlns:a16="http://schemas.microsoft.com/office/drawing/2014/main" val="3330696075"/>
                  </a:ext>
                </a:extLst>
              </a:tr>
              <a:tr h="370840">
                <a:tc>
                  <a:txBody>
                    <a:bodyPr/>
                    <a:lstStyle/>
                    <a:p>
                      <a:pPr algn="ctr"/>
                      <a:r>
                        <a:rPr lang="fa-IR" sz="2400" dirty="0" smtClean="0">
                          <a:cs typeface="2  Kamran" panose="00000400000000000000" pitchFamily="2" charset="-78"/>
                        </a:rPr>
                        <a:t>خرید</a:t>
                      </a:r>
                      <a:r>
                        <a:rPr lang="fa-IR" sz="2400" baseline="0" dirty="0" smtClean="0">
                          <a:cs typeface="2  Kamran" panose="00000400000000000000" pitchFamily="2" charset="-78"/>
                        </a:rPr>
                        <a:t> قطعات گیمینگ</a:t>
                      </a:r>
                      <a:endParaRPr lang="en-US" sz="2400" dirty="0">
                        <a:cs typeface="2  Kamran" panose="00000400000000000000" pitchFamily="2" charset="-78"/>
                      </a:endParaRPr>
                    </a:p>
                  </a:txBody>
                  <a:tcPr/>
                </a:tc>
                <a:tc>
                  <a:txBody>
                    <a:bodyPr/>
                    <a:lstStyle/>
                    <a:p>
                      <a:pPr marL="0" indent="0" algn="ctr">
                        <a:buFont typeface="Arial" panose="020B0604020202020204" pitchFamily="34" charset="0"/>
                        <a:buNone/>
                      </a:pPr>
                      <a:r>
                        <a:rPr lang="fa-IR" sz="2400" dirty="0">
                          <a:cs typeface="2  Kamran" panose="00000400000000000000" pitchFamily="2" charset="-78"/>
                        </a:rPr>
                        <a:t>تقاضا</a:t>
                      </a:r>
                    </a:p>
                  </a:txBody>
                  <a:tcPr/>
                </a:tc>
                <a:extLst>
                  <a:ext uri="{0D108BD9-81ED-4DB2-BD59-A6C34878D82A}">
                    <a16:rowId xmlns:a16="http://schemas.microsoft.com/office/drawing/2014/main" val="2934869487"/>
                  </a:ext>
                </a:extLst>
              </a:tr>
            </a:tbl>
          </a:graphicData>
        </a:graphic>
      </p:graphicFrame>
    </p:spTree>
    <p:extLst>
      <p:ext uri="{BB962C8B-B14F-4D97-AF65-F5344CB8AC3E}">
        <p14:creationId xmlns:p14="http://schemas.microsoft.com/office/powerpoint/2010/main" val="3897518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465</TotalTime>
  <Words>2252</Words>
  <Application>Microsoft Office PowerPoint</Application>
  <PresentationFormat>Widescreen</PresentationFormat>
  <Paragraphs>340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 kamra1</vt:lpstr>
      <vt:lpstr>2  Kamran</vt:lpstr>
      <vt:lpstr>Arial</vt:lpstr>
      <vt:lpstr>Tahoma</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دانش آموزمهمان ***. هنرستان نمونه</dc:creator>
  <cp:lastModifiedBy>Ariyanpishro</cp:lastModifiedBy>
  <cp:revision>79</cp:revision>
  <dcterms:created xsi:type="dcterms:W3CDTF">2023-10-07T06:12:44Z</dcterms:created>
  <dcterms:modified xsi:type="dcterms:W3CDTF">2023-11-10T19:18:00Z</dcterms:modified>
</cp:coreProperties>
</file>