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C3C7-67AD-40E9-A87A-E663CCEE104E}">
          <p14:sldIdLst>
            <p14:sldId id="256"/>
            <p14:sldId id="257"/>
            <p14:sldId id="258"/>
          </p14:sldIdLst>
        </p14:section>
        <p14:section name="Untitled Section" id="{93CAEE71-7033-44C2-9944-0D371E07B18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49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0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96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4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7649-AC1D-43E8-8E9E-03397D022F3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8DB069-6EAC-4FFA-8E3A-07435518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1581B-2F1D-4664-A9CE-88AD72E24308}"/>
              </a:ext>
            </a:extLst>
          </p:cNvPr>
          <p:cNvSpPr txBox="1"/>
          <p:nvPr/>
        </p:nvSpPr>
        <p:spPr>
          <a:xfrm>
            <a:off x="3679278" y="361542"/>
            <a:ext cx="40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2  Kamran" panose="00000400000000000000" pitchFamily="2" charset="-78"/>
              </a:rPr>
              <a:t>به نام </a:t>
            </a:r>
            <a:r>
              <a:rPr lang="fa-IR" sz="2400" dirty="0" smtClean="0">
                <a:cs typeface="2  Kamran" panose="00000400000000000000" pitchFamily="2" charset="-78"/>
              </a:rPr>
              <a:t>خدا</a:t>
            </a:r>
            <a:endParaRPr lang="en-US" sz="2400" dirty="0">
              <a:cs typeface="2 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1D775-21DE-4B63-983B-39B3A8BD07B8}"/>
              </a:ext>
            </a:extLst>
          </p:cNvPr>
          <p:cNvSpPr txBox="1"/>
          <p:nvPr/>
        </p:nvSpPr>
        <p:spPr>
          <a:xfrm>
            <a:off x="3142208" y="1561182"/>
            <a:ext cx="5077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cs typeface="2  Kamran" panose="00000400000000000000" pitchFamily="2" charset="-78"/>
              </a:rPr>
              <a:t>بررسی شغل : </a:t>
            </a:r>
            <a:r>
              <a:rPr lang="fa-IR" sz="2400">
                <a:cs typeface="2  Kamran" panose="00000400000000000000" pitchFamily="2" charset="-78"/>
              </a:rPr>
              <a:t>برنامه </a:t>
            </a:r>
            <a:r>
              <a:rPr lang="fa-IR" sz="2400" smtClean="0">
                <a:cs typeface="2  Kamran" panose="00000400000000000000" pitchFamily="2" charset="-78"/>
              </a:rPr>
              <a:t>نویسی</a:t>
            </a:r>
            <a:r>
              <a:rPr lang="fa-IR" sz="2400" smtClean="0">
                <a:cs typeface="2  Kamran" panose="00000400000000000000" pitchFamily="2" charset="-78"/>
              </a:rPr>
              <a:t>(وب_اپلیکیشن_اندروید)</a:t>
            </a:r>
            <a:endParaRPr lang="en-US" sz="2400" dirty="0">
              <a:cs typeface="2  Kamra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8BA34-634F-4563-B064-8C11408466B5}"/>
              </a:ext>
            </a:extLst>
          </p:cNvPr>
          <p:cNvSpPr txBox="1"/>
          <p:nvPr/>
        </p:nvSpPr>
        <p:spPr>
          <a:xfrm>
            <a:off x="3456856" y="3041486"/>
            <a:ext cx="444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cs typeface="2  Kamran" panose="00000400000000000000" pitchFamily="2" charset="-78"/>
              </a:rPr>
              <a:t>تهیه کننده </a:t>
            </a:r>
            <a:r>
              <a:rPr lang="fa-IR" sz="2400" dirty="0" smtClean="0">
                <a:cs typeface="2  Kamran" panose="00000400000000000000" pitchFamily="2" charset="-78"/>
              </a:rPr>
              <a:t>:علی گریوانی</a:t>
            </a:r>
            <a:r>
              <a:rPr lang="en-US" sz="2400" dirty="0" smtClean="0">
                <a:cs typeface="2  Kamran" panose="00000400000000000000" pitchFamily="2" charset="-78"/>
              </a:rPr>
              <a:t> </a:t>
            </a:r>
            <a:endParaRPr lang="en-US" sz="2400" dirty="0">
              <a:cs typeface="2  Kamran" panose="00000400000000000000" pitchFamily="2" charset="-7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66929-17F0-4F0A-96D8-4CA27A9F5B0E}"/>
              </a:ext>
            </a:extLst>
          </p:cNvPr>
          <p:cNvCxnSpPr>
            <a:cxnSpLocks/>
          </p:cNvCxnSpPr>
          <p:nvPr/>
        </p:nvCxnSpPr>
        <p:spPr>
          <a:xfrm>
            <a:off x="2784389" y="1103870"/>
            <a:ext cx="625251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849DB-790E-AF62-E890-A4A6E7A8F7D4}"/>
              </a:ext>
            </a:extLst>
          </p:cNvPr>
          <p:cNvSpPr txBox="1"/>
          <p:nvPr/>
        </p:nvSpPr>
        <p:spPr>
          <a:xfrm>
            <a:off x="3931921" y="686594"/>
            <a:ext cx="543051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smtClean="0">
                <a:cs typeface="2  Kamran" panose="00000400000000000000" pitchFamily="2" charset="-78"/>
              </a:rPr>
              <a:t>ایده و بازیابی</a:t>
            </a:r>
            <a:endParaRPr lang="fa-IR" sz="3200" dirty="0">
              <a:cs typeface="2  Kamra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7BD66-33E5-6B80-E19A-8E8E1F57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37528"/>
              </p:ext>
            </p:extLst>
          </p:nvPr>
        </p:nvGraphicFramePr>
        <p:xfrm>
          <a:off x="495788" y="2325716"/>
          <a:ext cx="10900960" cy="36339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62620">
                  <a:extLst>
                    <a:ext uri="{9D8B030D-6E8A-4147-A177-3AD203B41FA5}">
                      <a16:colId xmlns:a16="http://schemas.microsoft.com/office/drawing/2014/main" val="2714475109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4135082009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2858284419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1054135798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900157375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2965098670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2191711078"/>
                    </a:ext>
                  </a:extLst>
                </a:gridCol>
                <a:gridCol w="1362620">
                  <a:extLst>
                    <a:ext uri="{9D8B030D-6E8A-4147-A177-3AD203B41FA5}">
                      <a16:colId xmlns:a16="http://schemas.microsoft.com/office/drawing/2014/main" val="2644814930"/>
                    </a:ext>
                  </a:extLst>
                </a:gridCol>
              </a:tblGrid>
              <a:tr h="1036321"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ارزیابی ایده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وجود مشتری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2  Kamran" panose="00000400000000000000" pitchFamily="2" charset="-78"/>
                        </a:rPr>
                        <a:t>رقابت پذیری با محصولات مشابه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منابع موجود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2  Kamran" panose="00000400000000000000" pitchFamily="2" charset="-78"/>
                        </a:rPr>
                        <a:t>ایجاد ارزش برای مشتریان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میزان سرمایه مورد نیاز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میزان هزینه موردنیاز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مجموع امتیازات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95236"/>
                  </a:ext>
                </a:extLst>
              </a:tr>
              <a:tr h="82978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توسعه اپلیکیشن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35638"/>
                  </a:ext>
                </a:extLst>
              </a:tr>
              <a:tr h="82978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ساخت برنامه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6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7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32D49-06D0-4C98-98FB-49431652AAD3}"/>
              </a:ext>
            </a:extLst>
          </p:cNvPr>
          <p:cNvSpPr txBox="1"/>
          <p:nvPr/>
        </p:nvSpPr>
        <p:spPr>
          <a:xfrm>
            <a:off x="10470292" y="601361"/>
            <a:ext cx="65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10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06E0F-C27E-A5AA-C593-5FA29E048B3A}"/>
              </a:ext>
            </a:extLst>
          </p:cNvPr>
          <p:cNvSpPr txBox="1"/>
          <p:nvPr/>
        </p:nvSpPr>
        <p:spPr>
          <a:xfrm>
            <a:off x="4513811" y="218813"/>
            <a:ext cx="57380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انواع مشتری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D22DBB-CAE1-B148-F0F4-7945CC93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25459"/>
              </p:ext>
            </p:extLst>
          </p:nvPr>
        </p:nvGraphicFramePr>
        <p:xfrm>
          <a:off x="1579418" y="1782618"/>
          <a:ext cx="9153237" cy="342669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51079">
                  <a:extLst>
                    <a:ext uri="{9D8B030D-6E8A-4147-A177-3AD203B41FA5}">
                      <a16:colId xmlns:a16="http://schemas.microsoft.com/office/drawing/2014/main" val="918451742"/>
                    </a:ext>
                  </a:extLst>
                </a:gridCol>
                <a:gridCol w="3051079">
                  <a:extLst>
                    <a:ext uri="{9D8B030D-6E8A-4147-A177-3AD203B41FA5}">
                      <a16:colId xmlns:a16="http://schemas.microsoft.com/office/drawing/2014/main" val="3447925116"/>
                    </a:ext>
                  </a:extLst>
                </a:gridCol>
                <a:gridCol w="3051079">
                  <a:extLst>
                    <a:ext uri="{9D8B030D-6E8A-4147-A177-3AD203B41FA5}">
                      <a16:colId xmlns:a16="http://schemas.microsoft.com/office/drawing/2014/main" val="2610602066"/>
                    </a:ext>
                  </a:extLst>
                </a:gridCol>
              </a:tblGrid>
              <a:tr h="683491"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مفهوم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محصول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مشتریان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95805"/>
                  </a:ext>
                </a:extLst>
              </a:tr>
              <a:tr h="683491"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مشتری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توسعه اپلیکیشن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انواع شرکت ها و موسسات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73109"/>
                  </a:ext>
                </a:extLst>
              </a:tr>
              <a:tr h="683491"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مصرف کنننده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ساخت برنامه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>
                          <a:cs typeface="2  Kamran" panose="00000400000000000000" pitchFamily="2" charset="-78"/>
                        </a:rPr>
                        <a:t>تمامی مردمی که این برنامه برایشان مفید واقع شود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0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2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73224-1A4B-1FB4-4023-92C6EFF9B6A3}"/>
              </a:ext>
            </a:extLst>
          </p:cNvPr>
          <p:cNvSpPr txBox="1"/>
          <p:nvPr/>
        </p:nvSpPr>
        <p:spPr>
          <a:xfrm>
            <a:off x="4696691" y="163395"/>
            <a:ext cx="555521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انواع مشتریان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70E87F-1DEB-934F-3604-9E8C42A2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91597"/>
              </p:ext>
            </p:extLst>
          </p:nvPr>
        </p:nvGraphicFramePr>
        <p:xfrm>
          <a:off x="1634837" y="1025325"/>
          <a:ext cx="8128000" cy="5217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5669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939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انواع مشتری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1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1">
                        <a:lnSpc>
                          <a:spcPct val="150000"/>
                        </a:lnSpc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مشتری احتمالی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افرادی که به تازگی یک کسب و کار را راه انداخته اند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7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مشتری جدید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فردی که به تازگی سفارش برنامه اش را دریافت کرده و احتمال دارد دخواست توسعه آن را داشته باشد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مشتری آنی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فردی که می خواهد برای کسب و کارش برنامه ای داشته باشد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8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مشتری دائمی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فردی که برنامه اش را دریافت کرده و از آن به شدت راضی است و از ما همواره تقاضای توسعه آن را دارد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6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مشتری وفادار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فردی که از ما برنامه ای خریده است و از آن راضی است و به آشنایان کسب و کاری خود نیز مارا معرفی می کند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9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4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77C904-556D-3C4D-93AC-9AC7D0AED2A5}"/>
              </a:ext>
            </a:extLst>
          </p:cNvPr>
          <p:cNvSpPr txBox="1"/>
          <p:nvPr/>
        </p:nvSpPr>
        <p:spPr>
          <a:xfrm>
            <a:off x="2443942" y="163395"/>
            <a:ext cx="78079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fa-IR" sz="4800" dirty="0">
                <a:cs typeface="2  Kamran" panose="00000400000000000000" pitchFamily="2" charset="-78"/>
              </a:rPr>
              <a:t>ارزش های پیشنهادی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DBF0B3-00C6-9016-DCF8-E64BC333D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33346"/>
              </p:ext>
            </p:extLst>
          </p:nvPr>
        </p:nvGraphicFramePr>
        <p:xfrm>
          <a:off x="1967345" y="1356974"/>
          <a:ext cx="8128000" cy="4846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70197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0713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2683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452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عنصر ارزش پیشنهادی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عنصر ارزش پیشنهادی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تازگی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برنامه ای با جدیدترین امکانات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سفارشی سازی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ساخت ظاهر برنامه مطابق با سلیقه مشتری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قابلیت دسترسی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سفارش از طریق انواع برنامه ها و یا سایت های کاریابی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کاهش خطر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افزایش امنیت برنامه های ساخته شده در برابر انواع حملات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0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عملکرد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توسعه محصول براساس جدید ترین متد های دنیا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نشان تجاری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همه محصولات ارائه شده دارای نشان تجاری شرکت ما هستند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9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قیمت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دارای فرمولی برای قیمت گذاری براساس سختی و پیچیدگی پروژه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طراحی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>
                          <a:cs typeface="2  Kamran" panose="00000400000000000000" pitchFamily="2" charset="-78"/>
                        </a:rPr>
                        <a:t>برنامه هایی با طراحی خاص و یکتا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3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31207-A5A1-64B8-AA23-7BB91F2AEF68}"/>
              </a:ext>
            </a:extLst>
          </p:cNvPr>
          <p:cNvSpPr txBox="1"/>
          <p:nvPr/>
        </p:nvSpPr>
        <p:spPr>
          <a:xfrm>
            <a:off x="2044931" y="137533"/>
            <a:ext cx="50435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600" dirty="0">
                <a:cs typeface="2  Kamran" panose="00000400000000000000" pitchFamily="2" charset="-78"/>
              </a:rPr>
              <a:t>کانال های توزیع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685377-30A1-1F2D-3489-4A8C7ABD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61107"/>
              </p:ext>
            </p:extLst>
          </p:nvPr>
        </p:nvGraphicFramePr>
        <p:xfrm>
          <a:off x="378462" y="870989"/>
          <a:ext cx="9929087" cy="55998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581">
                  <a:extLst>
                    <a:ext uri="{9D8B030D-6E8A-4147-A177-3AD203B41FA5}">
                      <a16:colId xmlns:a16="http://schemas.microsoft.com/office/drawing/2014/main" val="130191212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7360700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019124747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3415088193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1514753379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535414158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1200846303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2568544643"/>
                    </a:ext>
                  </a:extLst>
                </a:gridCol>
              </a:tblGrid>
              <a:tr h="296334">
                <a:tc rowSpan="2" gridSpan="3"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انواع کانال ها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وظایف کانال ها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8463"/>
                  </a:ext>
                </a:extLst>
              </a:tr>
              <a:tr h="383156">
                <a:tc gridSpan="3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آگاهی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ارزیابی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خرید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تحویل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خدمات پس از فروش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3927"/>
                  </a:ext>
                </a:extLst>
              </a:tr>
              <a:tr h="581987"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شخصی</a:t>
                      </a:r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مستقیم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فروش حضوری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دیدار با مشتری و کسب آگاهی از نیاز او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مذاکره و راهنمایی درباره برنامه درخواستی او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ارائه گارانتی دربارره سالم بودن برنامه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43230"/>
                  </a:ext>
                </a:extLst>
              </a:tr>
              <a:tr h="581987"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فروش اینترنتی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پیدا کردن مشتری از طریف برنامه های پیدا کردن کار و مشتری و کسب آگاهی از نیاز های او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نمایشی از برنامه های افراد دیگر جهت نمونه کار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اینترنتی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ازطریق برنامه هایی در شبکه های مجازی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آموزش نحوه استفاده و ارائه مدرکی بالغ بر سلامت برنامه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62382"/>
                  </a:ext>
                </a:extLst>
              </a:tr>
              <a:tr h="581987"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غیر مستقیم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خرده فروشی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قرار دادن نمونه کار در برنامه های مختلف جهت کسب مشتری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آزمایش نمونه کار های مختلف جهت اطمینان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 ، اینترنتی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 ، اینترنتی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آموزش نحوه استفاده و ارائه مدرکی بالغ بر سلامت برنامه</a:t>
                      </a:r>
                    </a:p>
                    <a:p>
                      <a:pPr algn="ctr" rtl="1"/>
                      <a:endParaRPr lang="fa-IR" sz="12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21167"/>
                  </a:ext>
                </a:extLst>
              </a:tr>
              <a:tr h="581987">
                <a:tc rowSpan="2"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شریکی</a:t>
                      </a: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عمده فروشی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ارائه برنامه های مختلف و امکان تست آنها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ارائه برنامه های مختلف و امکان تست آنها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 ، اینترنتی، خرید از واسطه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 ، اینترنتی، خرید از واسطه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آموزش نحوه استفاده و ارائه مدرکی بالغ بر سلامت برنامه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00816"/>
                  </a:ext>
                </a:extLst>
              </a:tr>
              <a:tr h="581987"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فروشگاه های شریک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معرفی و ارائه خدمات بصورت اینترنتی و حضوری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ارائه برنامه های مختلف و امکان تست آنها</a:t>
                      </a:r>
                    </a:p>
                    <a:p>
                      <a:pPr algn="ctr" rtl="1"/>
                      <a:r>
                        <a:rPr lang="fa-IR" sz="1200" dirty="0">
                          <a:cs typeface="2  Kamran" panose="00000400000000000000" pitchFamily="2" charset="-78"/>
                        </a:rPr>
                        <a:t>و انتخاب آزادانه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 ، اینترنتی، خرید از واسطه</a:t>
                      </a:r>
                    </a:p>
                    <a:p>
                      <a:pPr algn="ctr" rtl="1"/>
                      <a:endParaRPr lang="fa-IR" sz="12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حضوری ، اینترنتی، خرید از واسطه</a:t>
                      </a:r>
                    </a:p>
                    <a:p>
                      <a:pPr algn="ctr" rtl="1"/>
                      <a:endParaRPr lang="fa-IR" sz="12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200" dirty="0">
                          <a:cs typeface="2  Kamran" panose="00000400000000000000" pitchFamily="2" charset="-78"/>
                        </a:rPr>
                        <a:t>آموزش نحوه استفاده و ارائه مدرکی بالغ بر سلامت برنامه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0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6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FB293-6860-2B11-8221-1E44A2EA52A7}"/>
              </a:ext>
            </a:extLst>
          </p:cNvPr>
          <p:cNvSpPr txBox="1"/>
          <p:nvPr/>
        </p:nvSpPr>
        <p:spPr>
          <a:xfrm>
            <a:off x="1047404" y="845039"/>
            <a:ext cx="82235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انواع ارتباط با مشتری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9DDC99-69D6-68D9-72AA-6D412670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69621"/>
              </p:ext>
            </p:extLst>
          </p:nvPr>
        </p:nvGraphicFramePr>
        <p:xfrm>
          <a:off x="1600199" y="2748896"/>
          <a:ext cx="8128000" cy="32004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86757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246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>
                          <a:cs typeface="2  Kamran" panose="00000400000000000000" pitchFamily="2" charset="-78"/>
                        </a:rPr>
                        <a:t>کمک شخصی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>
                          <a:cs typeface="2  Kamran" panose="00000400000000000000" pitchFamily="2" charset="-78"/>
                        </a:rPr>
                        <a:t>راهنمایی مشتری در هنکام سفارش و بعد از دریافت برنامه خود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>
                          <a:cs typeface="2  Kamran" panose="00000400000000000000" pitchFamily="2" charset="-78"/>
                        </a:rPr>
                        <a:t>خدمات خودکار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>
                          <a:cs typeface="2  Kamran" panose="00000400000000000000" pitchFamily="2" charset="-78"/>
                        </a:rPr>
                        <a:t>اراِئه انواع اطلاعات قبل و بعد از اتمام سفارش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>
                          <a:cs typeface="2  Kamran" panose="00000400000000000000" pitchFamily="2" charset="-78"/>
                        </a:rPr>
                        <a:t>خلق مشترک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>
                          <a:cs typeface="2  Kamran" panose="00000400000000000000" pitchFamily="2" charset="-78"/>
                        </a:rPr>
                        <a:t>ساخت برنامه براساس سلایق مشتری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3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49E4A-1CF2-EA7F-7DC0-433CF1E5D823}"/>
              </a:ext>
            </a:extLst>
          </p:cNvPr>
          <p:cNvSpPr txBox="1"/>
          <p:nvPr/>
        </p:nvSpPr>
        <p:spPr>
          <a:xfrm>
            <a:off x="3092336" y="163395"/>
            <a:ext cx="71595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جریان های درآمدی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8FB5FD-91D9-AEC3-A44A-B5B9C266A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51018"/>
              </p:ext>
            </p:extLst>
          </p:nvPr>
        </p:nvGraphicFramePr>
        <p:xfrm>
          <a:off x="2123901" y="1783080"/>
          <a:ext cx="8128000" cy="402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4667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9261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2  Kamran" panose="00000400000000000000" pitchFamily="2" charset="-78"/>
                        </a:rPr>
                        <a:t>روش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حق استفاده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2  Kamran" panose="00000400000000000000" pitchFamily="2" charset="-78"/>
                        </a:rPr>
                        <a:t>هرچه امکانات برنامه ساخته شده بیشتر باشد ... هزینه آن نیزز بیشتر می شود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4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انجام تبلیغات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2  Kamran" panose="00000400000000000000" pitchFamily="2" charset="-78"/>
                        </a:rPr>
                        <a:t>انجام تبلیغات در برنامه ها و یا صفحات شبکه های مجازی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دستمزد کارگزاری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2  Kamran" panose="00000400000000000000" pitchFamily="2" charset="-78"/>
                        </a:rPr>
                        <a:t>ممکن است فردی تقاضای سایت  داشته باشد در نتیجه میتوان بعنوان واسطه با کسی که طراح سایت است کار کرد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10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EA396-4E01-8D15-6F77-2956F0D4C47C}"/>
              </a:ext>
            </a:extLst>
          </p:cNvPr>
          <p:cNvSpPr txBox="1"/>
          <p:nvPr/>
        </p:nvSpPr>
        <p:spPr>
          <a:xfrm>
            <a:off x="5353396" y="163395"/>
            <a:ext cx="489850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منابع کلیدی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85CE2C-BCCD-BE7E-696F-F2A49AE3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32234"/>
              </p:ext>
            </p:extLst>
          </p:nvPr>
        </p:nvGraphicFramePr>
        <p:xfrm>
          <a:off x="1990898" y="1293243"/>
          <a:ext cx="8128000" cy="4937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6059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233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منابع کلیدی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6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فیزیکی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مکانی بعنوان اداره ، کارمپیوتر ها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6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مالی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حساب مشترک میان اعضای اداره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اجتماعی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برنامه های پیدا کردن مشتری و سایت های تبلیغاتی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معنوی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نشان برند ما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انسانی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مهارت بک اند نویسی ، مهارت فرانت اند نویسی و مهارت جذب مشتری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7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7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95563-CA4C-B5AC-4B75-3DD2A51BF024}"/>
              </a:ext>
            </a:extLst>
          </p:cNvPr>
          <p:cNvSpPr txBox="1"/>
          <p:nvPr/>
        </p:nvSpPr>
        <p:spPr>
          <a:xfrm>
            <a:off x="6761018" y="163395"/>
            <a:ext cx="349088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فعالیت های کلیدی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01087F-8B1B-430C-C139-252B190D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8232"/>
              </p:ext>
            </p:extLst>
          </p:nvPr>
        </p:nvGraphicFramePr>
        <p:xfrm>
          <a:off x="1930400" y="1945640"/>
          <a:ext cx="8128000" cy="3657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00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17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انواع فعالیت کلیدی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تولید و خدمات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طراحی ، ساخت و ارائه یک محصول با کیفیت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حل مسئله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حل مشکلات و مسائل مشتری با ابروز ترین متد های روز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شبکه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ساخت شبکه های ارتباطی میان مشتری و ما برای جذب مشتریان بیشتر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8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4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3E7CD-9577-A7D0-2048-47E4CAF8200B}"/>
              </a:ext>
            </a:extLst>
          </p:cNvPr>
          <p:cNvSpPr txBox="1"/>
          <p:nvPr/>
        </p:nvSpPr>
        <p:spPr>
          <a:xfrm>
            <a:off x="5311833" y="562405"/>
            <a:ext cx="35661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fa-IR" sz="3600" dirty="0">
                <a:cs typeface="2  Kamran" panose="00000400000000000000" pitchFamily="2" charset="-78"/>
              </a:rPr>
              <a:t>شرکای کلیدی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1573CD-74B3-410F-2F33-99A6CB4E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15144"/>
              </p:ext>
            </p:extLst>
          </p:nvPr>
        </p:nvGraphicFramePr>
        <p:xfrm>
          <a:off x="1884218" y="2243666"/>
          <a:ext cx="8128000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68617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1738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انگیزه های شریک یابی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8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کاهش خطر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استفاده از افراد ماهر برای رقابت با رقبا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6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کسب منابع و فعالیت های خاص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استفاده از کسانی که در یک زمینه خاص تخصص دارند و درنتیجه ساخت برنامه با بهترین کیفیت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6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5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DE445-E140-4475-B4B6-CB2C0495A000}"/>
              </a:ext>
            </a:extLst>
          </p:cNvPr>
          <p:cNvSpPr txBox="1"/>
          <p:nvPr/>
        </p:nvSpPr>
        <p:spPr>
          <a:xfrm>
            <a:off x="10569146" y="428366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D5763-3FE6-4DB7-A3FB-801D1E320704}"/>
              </a:ext>
            </a:extLst>
          </p:cNvPr>
          <p:cNvSpPr txBox="1"/>
          <p:nvPr/>
        </p:nvSpPr>
        <p:spPr>
          <a:xfrm>
            <a:off x="7051589" y="114619"/>
            <a:ext cx="2949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4800" dirty="0">
                <a:cs typeface="2  Kamran" panose="00000400000000000000" pitchFamily="2" charset="-78"/>
              </a:rPr>
              <a:t>گام اول : جایگزینی</a:t>
            </a:r>
            <a:endParaRPr lang="en-US" sz="4800" dirty="0">
              <a:cs typeface="2  Kamran" panose="00000400000000000000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87A959-87E9-4F50-936D-2517D464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03495"/>
              </p:ext>
            </p:extLst>
          </p:nvPr>
        </p:nvGraphicFramePr>
        <p:xfrm>
          <a:off x="2023762" y="1013141"/>
          <a:ext cx="8347676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279680727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284633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1. میتوان از سیستم های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با امنیت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استفاده کرد تا بازدهی بالا برود</a:t>
                      </a: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2. میتوان از زبان های برنامه نویسی دیگری استفاده کرد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مانند</a:t>
                      </a:r>
                      <a:endParaRPr lang="en-US" sz="1800" dirty="0" smtClean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جاوا</a:t>
                      </a:r>
                      <a:r>
                        <a:rPr lang="fa-IR" sz="1800" baseline="0" dirty="0" smtClean="0">
                          <a:cs typeface="2  Kamran" panose="00000400000000000000" pitchFamily="2" charset="-78"/>
                        </a:rPr>
                        <a:t>اسکریپت</a:t>
                      </a: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3. میتوان از طریق سایت های شغل یابی مانند لینکدین یا پونیشا استفاده کرد</a:t>
                      </a: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4. از طریق نرم افزار های آنلاین مانند اسکایپ یا گوگل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میت</a:t>
                      </a:r>
                      <a:r>
                        <a:rPr lang="fa-IR" sz="1800" baseline="0" dirty="0" smtClean="0">
                          <a:cs typeface="2  Kamran" panose="00000400000000000000" pitchFamily="2" charset="-78"/>
                        </a:rPr>
                        <a:t> و.....</a:t>
                      </a: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5. از نرم افزار هایی مانند ویژوال استودیو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کد</a:t>
                      </a:r>
                      <a:endParaRPr lang="en-US" sz="18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1. کدام مواد اولیه را می توان با چیز دیگری جایگزین کرد تا محصول بهتر شود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2. از چه محصول یا فرایند ساخت دیگری می توان استفاده کرد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3. از چه فرایند فروش دیگری میتوان استفاده کرد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4.از چه روش هایی میتوان برای ارتباط با مشتری استفاده کرد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5. از چه نرم افزار های دیگری میتوان برای کار استفاده کرد 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1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6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6FC39-F05C-A0FC-DA8B-5F281BE13B27}"/>
              </a:ext>
            </a:extLst>
          </p:cNvPr>
          <p:cNvSpPr txBox="1"/>
          <p:nvPr/>
        </p:nvSpPr>
        <p:spPr>
          <a:xfrm>
            <a:off x="4763193" y="529155"/>
            <a:ext cx="48818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4800" dirty="0">
                <a:cs typeface="2  Kamran" panose="00000400000000000000" pitchFamily="2" charset="-78"/>
              </a:rPr>
              <a:t>جریان هزینه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B932A8-AD6C-8A66-9D57-80646915B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51478"/>
              </p:ext>
            </p:extLst>
          </p:nvPr>
        </p:nvGraphicFramePr>
        <p:xfrm>
          <a:off x="1275542" y="2378517"/>
          <a:ext cx="8128000" cy="3566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65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549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انواع برآورد هزینه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مثال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هزینه محور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ساخت برنامه با امکانات کمتر ، استفاده از سیستم هایی که جوابگوی کار ما باشند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ارزش محور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تست قبل از پرداخت ، ساخت برنامه در کمترین زمان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9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8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650" y="2405149"/>
            <a:ext cx="3965171" cy="1320800"/>
          </a:xfrm>
        </p:spPr>
        <p:txBody>
          <a:bodyPr>
            <a:noAutofit/>
          </a:bodyPr>
          <a:lstStyle/>
          <a:p>
            <a:pPr algn="ctr"/>
            <a:r>
              <a:rPr lang="fa-IR" sz="9600" dirty="0" smtClean="0"/>
              <a:t>پایان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0103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2E5F3-D76C-4E85-A650-CF17A3FA5CC2}"/>
              </a:ext>
            </a:extLst>
          </p:cNvPr>
          <p:cNvSpPr txBox="1"/>
          <p:nvPr/>
        </p:nvSpPr>
        <p:spPr>
          <a:xfrm>
            <a:off x="10540538" y="365760"/>
            <a:ext cx="50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2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0F87-BA4B-4E55-A151-EB81084AEC35}"/>
              </a:ext>
            </a:extLst>
          </p:cNvPr>
          <p:cNvSpPr txBox="1"/>
          <p:nvPr/>
        </p:nvSpPr>
        <p:spPr>
          <a:xfrm>
            <a:off x="4488873" y="114619"/>
            <a:ext cx="551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cs typeface="2  Kamran" panose="00000400000000000000" pitchFamily="2" charset="-78"/>
              </a:rPr>
              <a:t>گام دوم : ترکیب</a:t>
            </a:r>
            <a:endParaRPr lang="en-US" sz="3600" dirty="0">
              <a:cs typeface="2  Kamran" panose="00000400000000000000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ED0E16-C524-49EF-AD16-0EB46A8EF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29960"/>
              </p:ext>
            </p:extLst>
          </p:nvPr>
        </p:nvGraphicFramePr>
        <p:xfrm>
          <a:off x="2023762" y="1013141"/>
          <a:ext cx="8347676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279680727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284633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1. میتوان از زبان </a:t>
                      </a:r>
                      <a:r>
                        <a:rPr lang="en-US" sz="1800" dirty="0" smtClean="0">
                          <a:cs typeface="2  Kamran" panose="00000400000000000000" pitchFamily="2" charset="-78"/>
                        </a:rPr>
                        <a:t>java</a:t>
                      </a:r>
                      <a:r>
                        <a:rPr lang="en-US" sz="1800" baseline="0" dirty="0" smtClean="0">
                          <a:cs typeface="2  Kamran" panose="00000400000000000000" pitchFamily="2" charset="-78"/>
                        </a:rPr>
                        <a:t> script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برای طراحی ظاهر و باطن برنامه و از </a:t>
                      </a:r>
                      <a:r>
                        <a:rPr lang="en-US" sz="1800" dirty="0" err="1" smtClean="0">
                          <a:cs typeface="2  Kamran" panose="00000400000000000000" pitchFamily="2" charset="-78"/>
                        </a:rPr>
                        <a:t>mongoDB</a:t>
                      </a:r>
                      <a:r>
                        <a:rPr lang="en-US" sz="1800" dirty="0" smtClean="0">
                          <a:cs typeface="2  Kamran" panose="00000400000000000000" pitchFamily="2" charset="-78"/>
                        </a:rPr>
                        <a:t>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برای دیتابیس استفاده کرد</a:t>
                      </a:r>
                    </a:p>
                    <a:p>
                      <a:pPr algn="r" rtl="1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2. میتوان استعداد افراد را در زمینه های مختلف استفاده کرد به عنوان مثال : استعداد یک فرد در طراحی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فرانت</a:t>
                      </a:r>
                      <a:r>
                        <a:rPr lang="fa-IR" sz="1800" baseline="0" dirty="0" smtClean="0">
                          <a:cs typeface="2  Kamran" panose="00000400000000000000" pitchFamily="2" charset="-78"/>
                        </a:rPr>
                        <a:t>-اند یا بک-اند</a:t>
                      </a:r>
                    </a:p>
                    <a:p>
                      <a:pPr algn="r" rtl="1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3. میتوان همانگونه که گفته شد از ترکیب زبان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ها(فریم ورک ها)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، سیستم ها ، استعداد های افراد استفاده بهینه کرد</a:t>
                      </a:r>
                    </a:p>
                    <a:p>
                      <a:pPr algn="r" rtl="1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 rtl="1"/>
                      <a:r>
                        <a:rPr lang="fa-IR" sz="1800" dirty="0">
                          <a:cs typeface="2  Kamran" panose="00000400000000000000" pitchFamily="2" charset="-78"/>
                        </a:rPr>
                        <a:t>4. میتوان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از</a:t>
                      </a:r>
                      <a:r>
                        <a:rPr lang="fa-IR" sz="1800" baseline="0" dirty="0" smtClean="0">
                          <a:cs typeface="2  Kamran" panose="00000400000000000000" pitchFamily="2" charset="-78"/>
                        </a:rPr>
                        <a:t> هوش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 مصنوعی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و ... در ساخت برنامه استفاده کرد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1. از ترکیب کدام زبان های برنامه نویسی می توان استفاده کرد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2.چطور میتوانیم استعداد افراد تیم را با هم ترکیب کنیم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3. چه چیزهایی را میتوانیم با هم ترکیب کنیم تا کاربرد های یک محصول به بیشترین حدش برسد ؟</a:t>
                      </a:r>
                      <a:endParaRPr lang="en-US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4. چگونه میتوانیم فناوری های موجود را ترکیب کنیم؟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1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0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07F2AC-6002-4E68-A9DF-1B7C9535D8F8}"/>
              </a:ext>
            </a:extLst>
          </p:cNvPr>
          <p:cNvSpPr txBox="1"/>
          <p:nvPr/>
        </p:nvSpPr>
        <p:spPr>
          <a:xfrm>
            <a:off x="10585622" y="593124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3</a:t>
            </a:r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0B7A32-E038-4ACC-83C3-E03DF3CEC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079"/>
              </p:ext>
            </p:extLst>
          </p:nvPr>
        </p:nvGraphicFramePr>
        <p:xfrm>
          <a:off x="1922162" y="1177898"/>
          <a:ext cx="8347676" cy="519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529638364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3469701186"/>
                    </a:ext>
                  </a:extLst>
                </a:gridCol>
              </a:tblGrid>
              <a:tr h="397331">
                <a:tc>
                  <a:txBody>
                    <a:bodyPr/>
                    <a:lstStyle/>
                    <a:p>
                      <a:pPr algn="ctr"/>
                      <a:r>
                        <a:rPr lang="fa-I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8935"/>
                  </a:ext>
                </a:extLst>
              </a:tr>
              <a:tr h="4800632">
                <a:tc>
                  <a:txBody>
                    <a:bodyPr/>
                    <a:lstStyle/>
                    <a:p>
                      <a:pPr algn="r"/>
                      <a:r>
                        <a:rPr lang="fa-IR" sz="1600" dirty="0">
                          <a:cs typeface="2  Kamran" panose="00000400000000000000" pitchFamily="2" charset="-78"/>
                        </a:rPr>
                        <a:t>1. میتوان برنامه را جوری طراحی کرد که دو استفاده متفاوت داشته باشد به عنوان مثال : </a:t>
                      </a:r>
                      <a:r>
                        <a:rPr lang="fa-IR" sz="1600" dirty="0" smtClean="0">
                          <a:cs typeface="2  Kamran" panose="00000400000000000000" pitchFamily="2" charset="-78"/>
                        </a:rPr>
                        <a:t>طراحی</a:t>
                      </a:r>
                      <a:r>
                        <a:rPr lang="fa-IR" sz="1600" baseline="0" dirty="0" smtClean="0">
                          <a:cs typeface="2  Kamran" panose="00000400000000000000" pitchFamily="2" charset="-78"/>
                        </a:rPr>
                        <a:t> یک وب سایت که با توجه با نشان دادن ساعت های روز دنیا تاریخشان هم نشان دهد</a:t>
                      </a:r>
                      <a:endParaRPr lang="fa-IR" sz="16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600" dirty="0">
                          <a:cs typeface="2  Kamran" panose="00000400000000000000" pitchFamily="2" charset="-78"/>
                        </a:rPr>
                        <a:t>2.ممکن است باتوجه به درخواست مشتری محصول شباهت به دیگر محصولات داشته باشد به عنوان مثال : </a:t>
                      </a:r>
                      <a:r>
                        <a:rPr lang="fa-IR" sz="1600" dirty="0" smtClean="0">
                          <a:cs typeface="2  Kamran" panose="00000400000000000000" pitchFamily="2" charset="-78"/>
                        </a:rPr>
                        <a:t>تعداد</a:t>
                      </a:r>
                      <a:r>
                        <a:rPr lang="fa-IR" sz="1600" baseline="0" dirty="0" smtClean="0">
                          <a:cs typeface="2  Kamran" panose="00000400000000000000" pitchFamily="2" charset="-78"/>
                        </a:rPr>
                        <a:t> زیادی از سایت ها دانلود فیلم وجود دارد</a:t>
                      </a:r>
                      <a:endParaRPr lang="fa-IR" sz="16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600" dirty="0">
                          <a:cs typeface="2  Kamran" panose="00000400000000000000" pitchFamily="2" charset="-78"/>
                        </a:rPr>
                        <a:t>3. در هر زمینه ای برنامه ای وجود دارد که بتواند الهام بخش باشد برای مثال : برای برنامه پخش فیلم برنامه </a:t>
                      </a:r>
                      <a:r>
                        <a:rPr lang="fa-IR" sz="1600" dirty="0" smtClean="0">
                          <a:cs typeface="2  Kamran" panose="00000400000000000000" pitchFamily="2" charset="-78"/>
                        </a:rPr>
                        <a:t>اینستاگرام </a:t>
                      </a:r>
                      <a:r>
                        <a:rPr lang="fa-IR" sz="1600" dirty="0">
                          <a:cs typeface="2  Kamran" panose="00000400000000000000" pitchFamily="2" charset="-78"/>
                        </a:rPr>
                        <a:t>می تواند الهام بخش باشد </a:t>
                      </a:r>
                    </a:p>
                    <a:p>
                      <a:pPr algn="r"/>
                      <a:r>
                        <a:rPr lang="fa-IR" sz="1600" dirty="0">
                          <a:cs typeface="2  Kamran" panose="00000400000000000000" pitchFamily="2" charset="-78"/>
                        </a:rPr>
                        <a:t>4. میتوان برای تولید با افرادی دیگر یا </a:t>
                      </a:r>
                      <a:r>
                        <a:rPr lang="fa-IR" sz="1600" dirty="0" smtClean="0">
                          <a:cs typeface="2  Kamran" panose="00000400000000000000" pitchFamily="2" charset="-78"/>
                        </a:rPr>
                        <a:t>شرکت های </a:t>
                      </a:r>
                      <a:r>
                        <a:rPr lang="fa-IR" sz="1600" dirty="0">
                          <a:cs typeface="2  Kamran" panose="00000400000000000000" pitchFamily="2" charset="-78"/>
                        </a:rPr>
                        <a:t>دیگر همکاری کرد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1. چطور میشود این محصول را طوری تغییر داد که یک استفاده متفاوت داشته باشد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6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2.محصول شما به چه محصولات دیگری شباهت دارد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6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3.چه محصولات و ایده های دیگری هستند که می توانند الهام بخش باشند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6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600" dirty="0">
                          <a:cs typeface="2  Kamran" panose="00000400000000000000" pitchFamily="2" charset="-78"/>
                        </a:rPr>
                        <a:t>4.از چه چیزی یا چه کسی ، چه کارخانه یا موسسه میتوان برای ایجاد تغییر در این محصول اقتباس کرد 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5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66DE8F-7C4C-43FA-9DA7-32066CA20575}"/>
              </a:ext>
            </a:extLst>
          </p:cNvPr>
          <p:cNvSpPr txBox="1"/>
          <p:nvPr/>
        </p:nvSpPr>
        <p:spPr>
          <a:xfrm>
            <a:off x="4530811" y="114619"/>
            <a:ext cx="5469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cs typeface="2  Kamran" panose="00000400000000000000" pitchFamily="2" charset="-78"/>
              </a:rPr>
              <a:t>گام سوم : سازگار کردن یا اقتباس</a:t>
            </a:r>
            <a:endParaRPr lang="en-US" sz="3200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83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359C9-3FBB-497E-ADDD-E5F0925AF617}"/>
              </a:ext>
            </a:extLst>
          </p:cNvPr>
          <p:cNvSpPr txBox="1"/>
          <p:nvPr/>
        </p:nvSpPr>
        <p:spPr>
          <a:xfrm>
            <a:off x="10577385" y="576648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4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C46DE-E833-4A69-9C99-7C53394F9C9D}"/>
              </a:ext>
            </a:extLst>
          </p:cNvPr>
          <p:cNvSpPr txBox="1"/>
          <p:nvPr/>
        </p:nvSpPr>
        <p:spPr>
          <a:xfrm>
            <a:off x="5626443" y="114619"/>
            <a:ext cx="4374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cs typeface="2  Kamran" panose="00000400000000000000" pitchFamily="2" charset="-78"/>
              </a:rPr>
              <a:t>گام چهارم : تقویت و اصلاح</a:t>
            </a:r>
            <a:endParaRPr lang="en-US" sz="3200" dirty="0">
              <a:cs typeface="2  Kamra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B9730C-3F8C-4323-86AA-6CAC71FFD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47781"/>
              </p:ext>
            </p:extLst>
          </p:nvPr>
        </p:nvGraphicFramePr>
        <p:xfrm>
          <a:off x="1922162" y="1566605"/>
          <a:ext cx="834767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529638364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34697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1. می توانیم با استفاده از ترکیب رنگ های آرام بخش و اشکال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زیباوانیمیشن</a:t>
                      </a:r>
                      <a:r>
                        <a:rPr lang="fa-IR" sz="1800" baseline="0" dirty="0" smtClean="0">
                          <a:cs typeface="2  Kamran" panose="00000400000000000000" pitchFamily="2" charset="-78"/>
                        </a:rPr>
                        <a:t> ها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برنامه را بهتر نماییم</a:t>
                      </a: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2. اضافه کردن جدیدترین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امکانات(فریم ورک ها)</a:t>
                      </a: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3. تقویت کردن روند برنامه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تاسریع</a:t>
                      </a:r>
                      <a:r>
                        <a:rPr lang="fa-IR" sz="1800" baseline="0" dirty="0" smtClean="0">
                          <a:cs typeface="2  Kamran" panose="00000400000000000000" pitchFamily="2" charset="-78"/>
                        </a:rPr>
                        <a:t> و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 </a:t>
                      </a:r>
                      <a:r>
                        <a:rPr lang="fa-IR" sz="1800" dirty="0">
                          <a:cs typeface="2  Kamran" panose="00000400000000000000" pitchFamily="2" charset="-78"/>
                        </a:rPr>
                        <a:t>روان تر انجام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شود</a:t>
                      </a:r>
                      <a:endParaRPr lang="en-US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endParaRPr lang="en-US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4.اصلاح عواملی مانند مشکلات ، باگ ها و </a:t>
                      </a:r>
                      <a:r>
                        <a:rPr lang="fa-IR" sz="1800" dirty="0" smtClean="0">
                          <a:cs typeface="2  Kamran" panose="00000400000000000000" pitchFamily="2" charset="-78"/>
                        </a:rPr>
                        <a:t>ارورها و...</a:t>
                      </a:r>
                      <a:endParaRPr lang="en-US" sz="18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1. چطور میتوانیم ظاهر برنامه را بهتر کنیم یا کاری کنیم که حس خوبی را القا کند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2. اضافه کردن چه چیزی میتواند محصول را بهتر کند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3. تقویت کردن و بهتر کردن چه جزئی از محصول می تواند به خلق شدن محصول جدیدی بینجامد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4. اصلاح چه چیز هایی می تواند موجب بهبود برنامه شود 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BF817-FB11-4E2E-876D-D33F7AFA8569}"/>
              </a:ext>
            </a:extLst>
          </p:cNvPr>
          <p:cNvSpPr txBox="1"/>
          <p:nvPr/>
        </p:nvSpPr>
        <p:spPr>
          <a:xfrm>
            <a:off x="10593860" y="568410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5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FA114-9E24-41E4-89BD-7ADC29BC0A00}"/>
              </a:ext>
            </a:extLst>
          </p:cNvPr>
          <p:cNvSpPr txBox="1"/>
          <p:nvPr/>
        </p:nvSpPr>
        <p:spPr>
          <a:xfrm>
            <a:off x="1205346" y="114619"/>
            <a:ext cx="879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cs typeface="2  Kamran" panose="00000400000000000000" pitchFamily="2" charset="-78"/>
              </a:rPr>
              <a:t>گام پنجم : </a:t>
            </a:r>
            <a:r>
              <a:rPr lang="fa-IR" sz="2800" dirty="0" smtClean="0">
                <a:cs typeface="2  Kamran" panose="00000400000000000000" pitchFamily="2" charset="-78"/>
              </a:rPr>
              <a:t>به کار </a:t>
            </a:r>
            <a:r>
              <a:rPr lang="fa-IR" sz="2800" dirty="0">
                <a:cs typeface="2  Kamran" panose="00000400000000000000" pitchFamily="2" charset="-78"/>
              </a:rPr>
              <a:t>بستن در دیگر کاربرد ها</a:t>
            </a:r>
            <a:endParaRPr lang="en-US" sz="2800" dirty="0">
              <a:cs typeface="2  Kamra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DA2DA5-7834-40DC-8A2B-59DFBFB4A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7404"/>
              </p:ext>
            </p:extLst>
          </p:nvPr>
        </p:nvGraphicFramePr>
        <p:xfrm>
          <a:off x="1745865" y="973481"/>
          <a:ext cx="83476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529638364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34697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1. به درد افرادی نیاز مشابه با متقاضی دارند یا حتی افرادی که ممکن است این برنامه برایشان جالب بنظر برسد</a:t>
                      </a:r>
                    </a:p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2.ممکن است در شرایط دیگر عملکرد این محصول تغییر پیدا کند و برای استفاده های دیگر قرار گیرد</a:t>
                      </a:r>
                    </a:p>
                    <a:p>
                      <a:pPr algn="r"/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3</a:t>
                      </a:r>
                      <a:r>
                        <a:rPr lang="fa-IR" sz="2000" dirty="0" smtClean="0">
                          <a:cs typeface="2  Kamran" panose="00000400000000000000" pitchFamily="2" charset="-78"/>
                        </a:rPr>
                        <a:t>. </a:t>
                      </a:r>
                      <a:r>
                        <a:rPr lang="fa-IR" sz="2000" dirty="0">
                          <a:cs typeface="2  Kamran" panose="00000400000000000000" pitchFamily="2" charset="-78"/>
                        </a:rPr>
                        <a:t>بله ، ممکن برنامه در حوزه های دیگر نیز مناسب واقع شود</a:t>
                      </a:r>
                      <a:endParaRPr lang="en-US" sz="20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1. این محصول علاوه بر متقاضی ، به درد چه افراد دیگری می تواند بخورد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2. در یک شرایط دیگر عملکرد این محصول چه شکلی پیدا می کند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3. ایا میتوان از همین محصول در یک حوزه دیگر استفاده کرد 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15B20-DB3D-4336-BCD0-3D20153CCE63}"/>
              </a:ext>
            </a:extLst>
          </p:cNvPr>
          <p:cNvSpPr txBox="1"/>
          <p:nvPr/>
        </p:nvSpPr>
        <p:spPr>
          <a:xfrm>
            <a:off x="10610336" y="601361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6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815A2-7DBE-481E-8384-423A530E5FDF}"/>
              </a:ext>
            </a:extLst>
          </p:cNvPr>
          <p:cNvSpPr txBox="1"/>
          <p:nvPr/>
        </p:nvSpPr>
        <p:spPr>
          <a:xfrm>
            <a:off x="3640976" y="114619"/>
            <a:ext cx="635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cs typeface="2  Kamran" panose="00000400000000000000" pitchFamily="2" charset="-78"/>
              </a:rPr>
              <a:t>گام ششم : حذف</a:t>
            </a:r>
            <a:endParaRPr lang="en-US" sz="3200" dirty="0">
              <a:cs typeface="2  Kamra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544558-CEB0-4DBD-BA2A-674B1024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78061"/>
              </p:ext>
            </p:extLst>
          </p:nvPr>
        </p:nvGraphicFramePr>
        <p:xfrm>
          <a:off x="1745865" y="973481"/>
          <a:ext cx="834767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529638364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34697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1. میتوان بخش هایی که ضروری نیستند را از برنامه حذف کرد</a:t>
                      </a:r>
                    </a:p>
                    <a:p>
                      <a:pPr algn="r"/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2.قانون ها و اجزایی که ضروری نیستند و یا ممکن است باعث اختلالاتی در برنامه شوند</a:t>
                      </a:r>
                    </a:p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3. میتوان این برنامه را جوری طراحی کرد که فقط بطور </a:t>
                      </a:r>
                      <a:r>
                        <a:rPr lang="fa-IR" sz="2000" dirty="0" smtClean="0">
                          <a:cs typeface="2  Kamran" panose="00000400000000000000" pitchFamily="2" charset="-78"/>
                        </a:rPr>
                        <a:t> </a:t>
                      </a:r>
                      <a:r>
                        <a:rPr lang="fa-IR" sz="2000" dirty="0">
                          <a:cs typeface="2  Kamran" panose="00000400000000000000" pitchFamily="2" charset="-78"/>
                        </a:rPr>
                        <a:t>کار مشخص را انجام دهد</a:t>
                      </a:r>
                    </a:p>
                    <a:p>
                      <a:pPr algn="r"/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2000" dirty="0">
                          <a:cs typeface="2  Kamran" panose="00000400000000000000" pitchFamily="2" charset="-78"/>
                        </a:rPr>
                        <a:t>4. جنبه هایی از برنامه که ممکن توسط متقاضیان مورد استفاده قرار نگیرد </a:t>
                      </a:r>
                      <a:endParaRPr lang="en-US" sz="20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1. چگونه میتوان یک محصول را بهتر یا ساده تر کرد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2. کدام اجزا ، قانون ها یا ویژگی ها قابل حذف هستند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3.چطور میتوان این محصول را کوچک تر ، سریع تر ، سبک تر یا جالب تر کرد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20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2000" dirty="0">
                          <a:cs typeface="2  Kamran" panose="00000400000000000000" pitchFamily="2" charset="-78"/>
                        </a:rPr>
                        <a:t>4. چه چیزی را می توان کمتر کرد یا تاثیرش را به حداقل رساند 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1B086-6436-4DC9-A750-6DA7DF76F995}"/>
              </a:ext>
            </a:extLst>
          </p:cNvPr>
          <p:cNvSpPr txBox="1"/>
          <p:nvPr/>
        </p:nvSpPr>
        <p:spPr>
          <a:xfrm>
            <a:off x="10593860" y="551934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7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FBA36-A4C9-4EC4-ADD4-30012C4D1245}"/>
              </a:ext>
            </a:extLst>
          </p:cNvPr>
          <p:cNvSpPr txBox="1"/>
          <p:nvPr/>
        </p:nvSpPr>
        <p:spPr>
          <a:xfrm>
            <a:off x="349135" y="114619"/>
            <a:ext cx="9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cs typeface="2  Kamran" panose="00000400000000000000" pitchFamily="2" charset="-78"/>
              </a:rPr>
              <a:t>گام هفتم : معکوس کردن-بازآرایی</a:t>
            </a:r>
            <a:endParaRPr lang="en-US" sz="3200" dirty="0">
              <a:cs typeface="2  Kamran" panose="00000400000000000000" pitchFamily="2" charset="-7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BF7EEE-5FE6-473F-980A-7BF1DEC0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1304"/>
              </p:ext>
            </p:extLst>
          </p:nvPr>
        </p:nvGraphicFramePr>
        <p:xfrm>
          <a:off x="1745865" y="973481"/>
          <a:ext cx="8347676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838">
                  <a:extLst>
                    <a:ext uri="{9D8B030D-6E8A-4147-A177-3AD203B41FA5}">
                      <a16:colId xmlns:a16="http://schemas.microsoft.com/office/drawing/2014/main" val="3529638364"/>
                    </a:ext>
                  </a:extLst>
                </a:gridCol>
                <a:gridCol w="4173838">
                  <a:extLst>
                    <a:ext uri="{9D8B030D-6E8A-4147-A177-3AD203B41FA5}">
                      <a16:colId xmlns:a16="http://schemas.microsoft.com/office/drawing/2014/main" val="34697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پاسخ ها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پرسش های کلیدی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1. ممکن یک سری از برنامه هایی که برایشان وقت گذاشتیم و زحمت کشیدیم ، متقاضی نداشته باشد </a:t>
                      </a: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2. ممکن است  برنامه دچار خطا شود</a:t>
                      </a: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3. در صورت وجود مشکل جزء به جزء برنامه را از اول بررسی می کنیم و یا حتی می سازیم</a:t>
                      </a:r>
                    </a:p>
                    <a:p>
                      <a:pPr algn="r"/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algn="r"/>
                      <a:r>
                        <a:rPr lang="fa-IR" sz="1800" dirty="0">
                          <a:cs typeface="2  Kamran" panose="00000400000000000000" pitchFamily="2" charset="-78"/>
                        </a:rPr>
                        <a:t>4. ممکن است نتیجه برعکس شود و یا کلا برنامه اجرا نشود</a:t>
                      </a:r>
                      <a:endParaRPr lang="en-US" sz="18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1. اگر بجای اینکه متقاضیان برای برنامه به نزد شما بیایند خودتان برنامه تولید کنید چه اتفاقی می افتد؟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2.چه اتفاقی می افتد اگر سعی کنید دقیقا برعکس کاری که می خواهیم را انجام بدهیم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3. اگر میخواستیم سیستم یک محصول را از اول بچینیم   ، چطور این کار را انجام می دادیم ؟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fa-IR" sz="1800" dirty="0">
                        <a:cs typeface="2  Kamran" panose="00000400000000000000" pitchFamily="2" charset="-78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fa-IR" sz="1800" dirty="0">
                          <a:cs typeface="2  Kamran" panose="00000400000000000000" pitchFamily="2" charset="-78"/>
                        </a:rPr>
                        <a:t>4. اگر یک فرایند را برعکس کنیم چه می شود 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92D5B-CD00-4F8B-B17B-D19831F7334D}"/>
              </a:ext>
            </a:extLst>
          </p:cNvPr>
          <p:cNvSpPr txBox="1"/>
          <p:nvPr/>
        </p:nvSpPr>
        <p:spPr>
          <a:xfrm>
            <a:off x="10560908" y="593123"/>
            <a:ext cx="49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8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E236A-F4B8-4CE7-8A95-DA632B4B652B}"/>
              </a:ext>
            </a:extLst>
          </p:cNvPr>
          <p:cNvSpPr txBox="1"/>
          <p:nvPr/>
        </p:nvSpPr>
        <p:spPr>
          <a:xfrm>
            <a:off x="2560321" y="763012"/>
            <a:ext cx="605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cs typeface="2  Kamran" panose="00000400000000000000" pitchFamily="2" charset="-78"/>
              </a:rPr>
              <a:t>نیاز ، خواسته ، تقاضا</a:t>
            </a:r>
            <a:endParaRPr lang="en-US" sz="3200" dirty="0">
              <a:cs typeface="2  Kamra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EBF37-AAC3-491B-82A5-F82E458F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05485"/>
              </p:ext>
            </p:extLst>
          </p:nvPr>
        </p:nvGraphicFramePr>
        <p:xfrm>
          <a:off x="1414718" y="2390389"/>
          <a:ext cx="914619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095">
                  <a:extLst>
                    <a:ext uri="{9D8B030D-6E8A-4147-A177-3AD203B41FA5}">
                      <a16:colId xmlns:a16="http://schemas.microsoft.com/office/drawing/2014/main" val="3529638364"/>
                    </a:ext>
                  </a:extLst>
                </a:gridCol>
                <a:gridCol w="4573095">
                  <a:extLst>
                    <a:ext uri="{9D8B030D-6E8A-4147-A177-3AD203B41FA5}">
                      <a16:colId xmlns:a16="http://schemas.microsoft.com/office/drawing/2014/main" val="34697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متقاضیان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معیار تولید محصول یا خدمت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0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2  Kamran" panose="00000400000000000000" pitchFamily="2" charset="-78"/>
                        </a:rPr>
                        <a:t>در همه موارد شامل : موسیقی ، فیلم </a:t>
                      </a:r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واخبار</a:t>
                      </a:r>
                      <a:r>
                        <a:rPr lang="fa-IR" sz="2400" baseline="0" dirty="0" smtClean="0">
                          <a:cs typeface="2  Kamran" panose="00000400000000000000" pitchFamily="2" charset="-78"/>
                        </a:rPr>
                        <a:t> های ان ها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a-IR" sz="2400" dirty="0">
                          <a:cs typeface="2  Kamran" panose="00000400000000000000" pitchFamily="2" charset="-78"/>
                        </a:rPr>
                        <a:t>نیاز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dirty="0">
                          <a:cs typeface="2  Kamran" panose="00000400000000000000" pitchFamily="2" charset="-78"/>
                        </a:rPr>
                        <a:t>برنامه ای سالم ، پر کاربرد و روان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a-IR" sz="2400" dirty="0">
                          <a:cs typeface="2  Kamran" panose="00000400000000000000" pitchFamily="2" charset="-78"/>
                        </a:rPr>
                        <a:t>خواسته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69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سایت </a:t>
                      </a:r>
                      <a:r>
                        <a:rPr lang="fa-IR" sz="2400" dirty="0">
                          <a:cs typeface="2  Kamran" panose="00000400000000000000" pitchFamily="2" charset="-78"/>
                        </a:rPr>
                        <a:t>برای </a:t>
                      </a:r>
                      <a:r>
                        <a:rPr lang="fa-IR" sz="2400" dirty="0" smtClean="0">
                          <a:cs typeface="2  Kamran" panose="00000400000000000000" pitchFamily="2" charset="-78"/>
                        </a:rPr>
                        <a:t>دانلود </a:t>
                      </a:r>
                      <a:r>
                        <a:rPr lang="fa-IR" sz="2400" dirty="0">
                          <a:cs typeface="2  Kamran" panose="00000400000000000000" pitchFamily="2" charset="-78"/>
                        </a:rPr>
                        <a:t>موسیقی یا برنامه برای پخش فیلم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a-IR" sz="2400" dirty="0">
                          <a:cs typeface="2  Kamran" panose="00000400000000000000" pitchFamily="2" charset="-78"/>
                        </a:rPr>
                        <a:t>تقاضا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6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18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1794</Words>
  <Application>Microsoft Office PowerPoint</Application>
  <PresentationFormat>Widescreen</PresentationFormat>
  <Paragraphs>302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2  Kamran</vt:lpstr>
      <vt:lpstr>Arial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دانش آموزمهمان ***. هنرستان نمونه</dc:creator>
  <cp:lastModifiedBy>Ariyanpishro</cp:lastModifiedBy>
  <cp:revision>35</cp:revision>
  <dcterms:created xsi:type="dcterms:W3CDTF">2023-10-07T06:12:44Z</dcterms:created>
  <dcterms:modified xsi:type="dcterms:W3CDTF">2023-11-03T17:43:26Z</dcterms:modified>
</cp:coreProperties>
</file>