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5" r:id="rId1"/>
  </p:sldMasterIdLst>
  <p:sldIdLst>
    <p:sldId id="256" r:id="rId2"/>
    <p:sldId id="257" r:id="rId3"/>
    <p:sldId id="261" r:id="rId4"/>
    <p:sldId id="266" r:id="rId5"/>
    <p:sldId id="267" r:id="rId6"/>
    <p:sldId id="268" r:id="rId7"/>
    <p:sldId id="269" r:id="rId8"/>
    <p:sldId id="270" r:id="rId9"/>
    <p:sldId id="271" r:id="rId10"/>
    <p:sldId id="275" r:id="rId11"/>
    <p:sldId id="273" r:id="rId12"/>
    <p:sldId id="274" r:id="rId13"/>
    <p:sldId id="272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790BEF-D213-4C9F-B6DA-6F16E4C8B1A5}">
          <p14:sldIdLst>
            <p14:sldId id="256"/>
            <p14:sldId id="257"/>
            <p14:sldId id="261"/>
            <p14:sldId id="266"/>
            <p14:sldId id="267"/>
            <p14:sldId id="268"/>
            <p14:sldId id="269"/>
            <p14:sldId id="270"/>
            <p14:sldId id="271"/>
            <p14:sldId id="275"/>
            <p14:sldId id="273"/>
            <p14:sldId id="274"/>
            <p14:sldId id="272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003C"/>
    <a:srgbClr val="FF943A"/>
    <a:srgbClr val="E30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85" d="100"/>
          <a:sy n="85" d="100"/>
        </p:scale>
        <p:origin x="62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\Desktop\PHYS%205116%20-%20Complex%20Networks%20-%20Fall%202015\Final%20Project\Final%20Presentation\Top50Di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Top 50</c:v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invertIfNegative val="0"/>
          <c:cat>
            <c:strRef>
              <c:f>Top50Dis!$A$2:$A$50</c:f>
              <c:strCache>
                <c:ptCount val="49"/>
                <c:pt idx="0">
                  <c:v>Obesity-related traits</c:v>
                </c:pt>
                <c:pt idx="1">
                  <c:v>Height</c:v>
                </c:pt>
                <c:pt idx="2">
                  <c:v>Schizophrenia</c:v>
                </c:pt>
                <c:pt idx="3">
                  <c:v>Crohn's disease</c:v>
                </c:pt>
                <c:pt idx="4">
                  <c:v>Type 2 diabetes</c:v>
                </c:pt>
                <c:pt idx="5">
                  <c:v>Menarche (age at onset)</c:v>
                </c:pt>
                <c:pt idx="6">
                  <c:v>HDL cholesterol</c:v>
                </c:pt>
                <c:pt idx="7">
                  <c:v>Metabolite levels</c:v>
                </c:pt>
                <c:pt idx="8">
                  <c:v>Cholesterol</c:v>
                </c:pt>
                <c:pt idx="9">
                  <c:v>Rheumatoid arthritis</c:v>
                </c:pt>
                <c:pt idx="10">
                  <c:v>Multiple sclerosis</c:v>
                </c:pt>
                <c:pt idx="11">
                  <c:v>LDL cholesterol</c:v>
                </c:pt>
                <c:pt idx="12">
                  <c:v>Prostate cancer</c:v>
                </c:pt>
                <c:pt idx="13">
                  <c:v>Triglycerides</c:v>
                </c:pt>
                <c:pt idx="14">
                  <c:v>Blood metabolite levels</c:v>
                </c:pt>
                <c:pt idx="15">
                  <c:v>Coronary heart disease</c:v>
                </c:pt>
                <c:pt idx="16">
                  <c:v>Breast cancer</c:v>
                </c:pt>
                <c:pt idx="17">
                  <c:v>Ulcerative colitis</c:v>
                </c:pt>
                <c:pt idx="18">
                  <c:v>Blood pressure</c:v>
                </c:pt>
                <c:pt idx="19">
                  <c:v>Inflammatory bowel disease</c:v>
                </c:pt>
                <c:pt idx="20">
                  <c:v>Celiac disease</c:v>
                </c:pt>
                <c:pt idx="21">
                  <c:v>Platelet counts</c:v>
                </c:pt>
                <c:pt idx="22">
                  <c:v>Red blood cell traits</c:v>
                </c:pt>
                <c:pt idx="23">
                  <c:v>Vitiligo</c:v>
                </c:pt>
                <c:pt idx="24">
                  <c:v>Blood metabolite ratios</c:v>
                </c:pt>
                <c:pt idx="25">
                  <c:v>Body mass index</c:v>
                </c:pt>
                <c:pt idx="26">
                  <c:v>Systemic lupus erythematosus</c:v>
                </c:pt>
                <c:pt idx="27">
                  <c:v>Metabolic traits</c:v>
                </c:pt>
                <c:pt idx="28">
                  <c:v>Protein quantitative trait loci</c:v>
                </c:pt>
                <c:pt idx="29">
                  <c:v>Metabolic syndrome</c:v>
                </c:pt>
                <c:pt idx="30">
                  <c:v>Hematological and biochemical traits</c:v>
                </c:pt>
                <c:pt idx="31">
                  <c:v>Bone mineral density</c:v>
                </c:pt>
                <c:pt idx="32">
                  <c:v>Diastolic blood pressure</c:v>
                </c:pt>
                <c:pt idx="33">
                  <c:v>Pancreatic cancer</c:v>
                </c:pt>
                <c:pt idx="34">
                  <c:v>Amyotrophic lateral sclerosis (sporadic)</c:v>
                </c:pt>
                <c:pt idx="35">
                  <c:v>Systolic blood pressure</c:v>
                </c:pt>
                <c:pt idx="36">
                  <c:v>Coronary artery disease</c:v>
                </c:pt>
                <c:pt idx="37">
                  <c:v>Type 1 diabetes</c:v>
                </c:pt>
                <c:pt idx="38">
                  <c:v>Hypothyroidism</c:v>
                </c:pt>
                <c:pt idx="39">
                  <c:v>Hypertension</c:v>
                </c:pt>
                <c:pt idx="40">
                  <c:v>Colorectal cancer</c:v>
                </c:pt>
                <c:pt idx="41">
                  <c:v>Response to statin therapy</c:v>
                </c:pt>
                <c:pt idx="42">
                  <c:v>Urate levels</c:v>
                </c:pt>
                <c:pt idx="43">
                  <c:v>Asthma</c:v>
                </c:pt>
                <c:pt idx="44">
                  <c:v>Lipid traits</c:v>
                </c:pt>
                <c:pt idx="45">
                  <c:v>Lipid metabolism phenotypes</c:v>
                </c:pt>
                <c:pt idx="46">
                  <c:v>QT interval</c:v>
                </c:pt>
                <c:pt idx="47">
                  <c:v>Age-related macular degeneration</c:v>
                </c:pt>
                <c:pt idx="48">
                  <c:v>Coronary artery disease or large artery stroke</c:v>
                </c:pt>
              </c:strCache>
            </c:strRef>
          </c:cat>
          <c:val>
            <c:numRef>
              <c:f>Top50Dis!$B$2:$B$50</c:f>
              <c:numCache>
                <c:formatCode>General</c:formatCode>
                <c:ptCount val="49"/>
                <c:pt idx="0">
                  <c:v>621</c:v>
                </c:pt>
                <c:pt idx="1">
                  <c:v>400</c:v>
                </c:pt>
                <c:pt idx="2">
                  <c:v>343</c:v>
                </c:pt>
                <c:pt idx="3">
                  <c:v>297</c:v>
                </c:pt>
                <c:pt idx="4">
                  <c:v>294</c:v>
                </c:pt>
                <c:pt idx="5">
                  <c:v>262</c:v>
                </c:pt>
                <c:pt idx="6">
                  <c:v>261</c:v>
                </c:pt>
                <c:pt idx="7">
                  <c:v>256</c:v>
                </c:pt>
                <c:pt idx="8">
                  <c:v>254</c:v>
                </c:pt>
                <c:pt idx="9">
                  <c:v>249</c:v>
                </c:pt>
                <c:pt idx="10">
                  <c:v>244</c:v>
                </c:pt>
                <c:pt idx="11">
                  <c:v>243</c:v>
                </c:pt>
                <c:pt idx="12">
                  <c:v>229</c:v>
                </c:pt>
                <c:pt idx="13">
                  <c:v>229</c:v>
                </c:pt>
                <c:pt idx="14">
                  <c:v>228</c:v>
                </c:pt>
                <c:pt idx="15">
                  <c:v>226</c:v>
                </c:pt>
                <c:pt idx="16">
                  <c:v>212</c:v>
                </c:pt>
                <c:pt idx="17">
                  <c:v>205</c:v>
                </c:pt>
                <c:pt idx="18">
                  <c:v>201</c:v>
                </c:pt>
                <c:pt idx="19">
                  <c:v>195</c:v>
                </c:pt>
                <c:pt idx="20">
                  <c:v>193</c:v>
                </c:pt>
                <c:pt idx="21">
                  <c:v>186</c:v>
                </c:pt>
                <c:pt idx="22">
                  <c:v>179</c:v>
                </c:pt>
                <c:pt idx="23">
                  <c:v>178</c:v>
                </c:pt>
                <c:pt idx="24">
                  <c:v>175</c:v>
                </c:pt>
                <c:pt idx="25">
                  <c:v>173</c:v>
                </c:pt>
                <c:pt idx="26">
                  <c:v>172</c:v>
                </c:pt>
                <c:pt idx="27">
                  <c:v>170</c:v>
                </c:pt>
                <c:pt idx="28">
                  <c:v>167</c:v>
                </c:pt>
                <c:pt idx="29">
                  <c:v>166</c:v>
                </c:pt>
                <c:pt idx="30">
                  <c:v>163</c:v>
                </c:pt>
                <c:pt idx="31">
                  <c:v>162</c:v>
                </c:pt>
                <c:pt idx="32">
                  <c:v>160</c:v>
                </c:pt>
                <c:pt idx="33">
                  <c:v>153</c:v>
                </c:pt>
                <c:pt idx="34">
                  <c:v>153</c:v>
                </c:pt>
                <c:pt idx="35">
                  <c:v>151</c:v>
                </c:pt>
                <c:pt idx="36">
                  <c:v>150</c:v>
                </c:pt>
                <c:pt idx="37">
                  <c:v>149</c:v>
                </c:pt>
                <c:pt idx="38">
                  <c:v>148</c:v>
                </c:pt>
                <c:pt idx="39">
                  <c:v>145</c:v>
                </c:pt>
                <c:pt idx="40">
                  <c:v>144</c:v>
                </c:pt>
                <c:pt idx="41">
                  <c:v>144</c:v>
                </c:pt>
                <c:pt idx="42">
                  <c:v>143</c:v>
                </c:pt>
                <c:pt idx="43">
                  <c:v>142</c:v>
                </c:pt>
                <c:pt idx="44">
                  <c:v>137</c:v>
                </c:pt>
                <c:pt idx="45">
                  <c:v>131</c:v>
                </c:pt>
                <c:pt idx="46">
                  <c:v>131</c:v>
                </c:pt>
                <c:pt idx="47">
                  <c:v>129</c:v>
                </c:pt>
                <c:pt idx="48">
                  <c:v>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DA-4D5B-8F8E-CD3FA915A1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04754784"/>
        <c:axId val="304756416"/>
      </c:barChart>
      <c:catAx>
        <c:axId val="30475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288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756416"/>
        <c:crosses val="autoZero"/>
        <c:auto val="1"/>
        <c:lblAlgn val="ctr"/>
        <c:lblOffset val="100"/>
        <c:noMultiLvlLbl val="0"/>
      </c:catAx>
      <c:valAx>
        <c:axId val="30475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Degree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754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200B3F0-A9BC-48CE-8EB6-ECE965069900}" type="datetimeFigureOut">
              <a:rPr lang="en-US" smtClean="0"/>
              <a:pPr/>
              <a:t>21-Nov-19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9282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21-Nov-19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405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21-Nov-19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447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21-Nov-19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404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21-Nov-19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335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21-Nov-19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346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21-Nov-19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893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54D2318-CE40-42F6-962A-4C6D6CF697DB}" type="datetimeFigureOut">
              <a:rPr lang="en-US" smtClean="0"/>
              <a:t>21-Nov-19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441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C476AC1-EB7F-4BEF-90D9-5764B50DAF8A}" type="datetimeFigureOut">
              <a:rPr lang="en-US" smtClean="0"/>
              <a:t>21-Nov-19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6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smtClean="0"/>
              <a:t>21-Nov-19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3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smtClean="0"/>
              <a:t>21-Nov-19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59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smtClean="0"/>
              <a:t>21-Nov-19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3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smtClean="0"/>
              <a:t>21-Nov-19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9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smtClean="0"/>
              <a:t>21-Nov-19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3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smtClean="0"/>
              <a:t>21-Nov-19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2575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smtClean="0"/>
              <a:t>21-Nov-19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6730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smtClean="0"/>
              <a:t>21-Nov-19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6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smtClean="0"/>
              <a:t>21-Nov-19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97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Diseases Associated Variants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Ali Banijamali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81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3" y="2603500"/>
            <a:ext cx="385355" cy="24679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851725" y="2664872"/>
            <a:ext cx="4957521" cy="1501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Degree preserving randomization on the GWAS data will produce the same results.</a:t>
            </a:r>
          </a:p>
          <a:p>
            <a:r>
              <a:rPr lang="en-US" dirty="0"/>
              <a:t>Degree preserving randomization on the PPI yields similar results.</a:t>
            </a:r>
          </a:p>
          <a:p>
            <a:endParaRPr lang="en-US" dirty="0"/>
          </a:p>
        </p:txBody>
      </p:sp>
      <p:pic>
        <p:nvPicPr>
          <p:cNvPr id="16" name="Picture 15" descr="gwas_null.png"/>
          <p:cNvPicPr>
            <a:picLocks noChangeAspect="1"/>
          </p:cNvPicPr>
          <p:nvPr/>
        </p:nvPicPr>
        <p:blipFill>
          <a:blip r:embed="rId2"/>
          <a:srcRect l="20587" t="15841" r="12870" b="9541"/>
          <a:stretch>
            <a:fillRect/>
          </a:stretch>
        </p:blipFill>
        <p:spPr>
          <a:xfrm>
            <a:off x="1616460" y="4166610"/>
            <a:ext cx="3247351" cy="2583024"/>
          </a:xfrm>
          <a:prstGeom prst="rect">
            <a:avLst/>
          </a:prstGeom>
        </p:spPr>
      </p:pic>
      <p:pic>
        <p:nvPicPr>
          <p:cNvPr id="17" name="Picture 16" descr="plei_vs_deg_ppi_nul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396" y="2265561"/>
            <a:ext cx="2768734" cy="2212848"/>
          </a:xfrm>
          <a:prstGeom prst="rect">
            <a:avLst/>
          </a:prstGeom>
        </p:spPr>
      </p:pic>
      <p:pic>
        <p:nvPicPr>
          <p:cNvPr id="18" name="Picture 17" descr="snps_vs_deg_ppi_nul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8472" y="2265561"/>
            <a:ext cx="2771073" cy="2214719"/>
          </a:xfrm>
          <a:prstGeom prst="rect">
            <a:avLst/>
          </a:prstGeom>
        </p:spPr>
      </p:pic>
      <p:pic>
        <p:nvPicPr>
          <p:cNvPr id="19" name="Picture 18" descr="snps_vs_eig_ppi_nul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8472" y="4478409"/>
            <a:ext cx="2736376" cy="2212848"/>
          </a:xfrm>
          <a:prstGeom prst="rect">
            <a:avLst/>
          </a:prstGeom>
        </p:spPr>
      </p:pic>
      <p:pic>
        <p:nvPicPr>
          <p:cNvPr id="21" name="Picture 20" descr="plei_vs_eig_ppi_null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7399" y="4478409"/>
            <a:ext cx="2736376" cy="221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46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Disease | Disease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4452662"/>
            <a:ext cx="8054949" cy="2170560"/>
          </a:xfrm>
        </p:spPr>
        <p:txBody>
          <a:bodyPr/>
          <a:lstStyle/>
          <a:p>
            <a:r>
              <a:rPr lang="en-US" dirty="0"/>
              <a:t>We pair diseases based on:</a:t>
            </a:r>
          </a:p>
          <a:p>
            <a:pPr lvl="2"/>
            <a:r>
              <a:rPr lang="en-US" dirty="0"/>
              <a:t>Shared genes (According to GWAS)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Links are weighted using Jaccard Similarity.</a:t>
            </a:r>
          </a:p>
          <a:p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547359" y="3389613"/>
            <a:ext cx="7018638" cy="840259"/>
            <a:chOff x="2128486" y="3954389"/>
            <a:chExt cx="7018638" cy="840259"/>
          </a:xfrm>
        </p:grpSpPr>
        <p:sp>
          <p:nvSpPr>
            <p:cNvPr id="6" name="Rounded Rectangle 5"/>
            <p:cNvSpPr/>
            <p:nvPr/>
          </p:nvSpPr>
          <p:spPr>
            <a:xfrm>
              <a:off x="7925932" y="3954389"/>
              <a:ext cx="1221192" cy="840259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Diseases</a:t>
              </a:r>
            </a:p>
          </p:txBody>
        </p:sp>
        <p:cxnSp>
          <p:nvCxnSpPr>
            <p:cNvPr id="8" name="Straight Arrow Connector 7"/>
            <p:cNvCxnSpPr>
              <a:stCxn id="14" idx="3"/>
              <a:endCxn id="13" idx="1"/>
            </p:cNvCxnSpPr>
            <p:nvPr/>
          </p:nvCxnSpPr>
          <p:spPr>
            <a:xfrm>
              <a:off x="3349678" y="4374519"/>
              <a:ext cx="167753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6248401" y="4345572"/>
              <a:ext cx="1677531" cy="2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5027209" y="3954389"/>
              <a:ext cx="1221192" cy="840259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Genes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128486" y="3954389"/>
              <a:ext cx="1221192" cy="840259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SNPs</a:t>
              </a:r>
            </a:p>
          </p:txBody>
        </p:sp>
      </p:grpSp>
      <p:sp>
        <p:nvSpPr>
          <p:cNvPr id="20" name="Oval 19"/>
          <p:cNvSpPr/>
          <p:nvPr/>
        </p:nvSpPr>
        <p:spPr>
          <a:xfrm>
            <a:off x="6359611" y="4806890"/>
            <a:ext cx="774357" cy="77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Gene x</a:t>
            </a:r>
          </a:p>
        </p:txBody>
      </p:sp>
      <p:sp>
        <p:nvSpPr>
          <p:cNvPr id="21" name="Oval 20"/>
          <p:cNvSpPr/>
          <p:nvPr/>
        </p:nvSpPr>
        <p:spPr>
          <a:xfrm>
            <a:off x="7390472" y="5297041"/>
            <a:ext cx="465438" cy="489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 2</a:t>
            </a:r>
          </a:p>
        </p:txBody>
      </p:sp>
      <p:sp>
        <p:nvSpPr>
          <p:cNvPr id="22" name="Oval 21"/>
          <p:cNvSpPr/>
          <p:nvPr/>
        </p:nvSpPr>
        <p:spPr>
          <a:xfrm>
            <a:off x="7390472" y="4584317"/>
            <a:ext cx="465438" cy="489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 1</a:t>
            </a:r>
          </a:p>
        </p:txBody>
      </p:sp>
      <p:cxnSp>
        <p:nvCxnSpPr>
          <p:cNvPr id="24" name="Straight Arrow Connector 23"/>
          <p:cNvCxnSpPr>
            <a:stCxn id="20" idx="6"/>
            <a:endCxn id="22" idx="3"/>
          </p:cNvCxnSpPr>
          <p:nvPr/>
        </p:nvCxnSpPr>
        <p:spPr>
          <a:xfrm flipV="1">
            <a:off x="7133968" y="5002502"/>
            <a:ext cx="324666" cy="19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6"/>
            <a:endCxn id="21" idx="1"/>
          </p:cNvCxnSpPr>
          <p:nvPr/>
        </p:nvCxnSpPr>
        <p:spPr>
          <a:xfrm>
            <a:off x="7133968" y="5196072"/>
            <a:ext cx="324666" cy="172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8466506" y="5065152"/>
            <a:ext cx="253382" cy="22369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333278" y="4940915"/>
            <a:ext cx="465438" cy="4899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 1</a:t>
            </a:r>
          </a:p>
        </p:txBody>
      </p:sp>
      <p:sp>
        <p:nvSpPr>
          <p:cNvPr id="35" name="Oval 34"/>
          <p:cNvSpPr/>
          <p:nvPr/>
        </p:nvSpPr>
        <p:spPr>
          <a:xfrm>
            <a:off x="10310785" y="4945146"/>
            <a:ext cx="465438" cy="4899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 2</a:t>
            </a:r>
          </a:p>
        </p:txBody>
      </p:sp>
      <p:cxnSp>
        <p:nvCxnSpPr>
          <p:cNvPr id="37" name="Straight Arrow Connector 36"/>
          <p:cNvCxnSpPr>
            <a:stCxn id="35" idx="2"/>
            <a:endCxn id="34" idx="6"/>
          </p:cNvCxnSpPr>
          <p:nvPr/>
        </p:nvCxnSpPr>
        <p:spPr>
          <a:xfrm flipH="1" flipV="1">
            <a:off x="9798716" y="5185882"/>
            <a:ext cx="512069" cy="42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1154954" y="2714167"/>
            <a:ext cx="3603528" cy="510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Disease-Disease connections:</a:t>
            </a:r>
          </a:p>
        </p:txBody>
      </p:sp>
    </p:spTree>
    <p:extLst>
      <p:ext uri="{BB962C8B-B14F-4D97-AF65-F5344CB8AC3E}">
        <p14:creationId xmlns:p14="http://schemas.microsoft.com/office/powerpoint/2010/main" val="3407757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Disease | Disease Network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342" t="7445" r="27072" b="7389"/>
          <a:stretch/>
        </p:blipFill>
        <p:spPr>
          <a:xfrm>
            <a:off x="64008" y="2260923"/>
            <a:ext cx="4571379" cy="452392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194067" y="6096508"/>
            <a:ext cx="3206733" cy="688340"/>
          </a:xfrm>
        </p:spPr>
        <p:txBody>
          <a:bodyPr>
            <a:normAutofit/>
          </a:bodyPr>
          <a:lstStyle/>
          <a:p>
            <a:r>
              <a:rPr lang="en-US" sz="1100" dirty="0"/>
              <a:t>Links weighted using jaccard similarity here</a:t>
            </a:r>
          </a:p>
          <a:p>
            <a:r>
              <a:rPr lang="en-US" sz="1100" dirty="0"/>
              <a:t>Node sizes based on degrees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863" y="4315968"/>
            <a:ext cx="3291840" cy="24688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4635387" y="2903896"/>
                <a:ext cx="3284952" cy="29482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/>
                  <a:t>1,192 Diseases/Traits (Nodes)</a:t>
                </a:r>
              </a:p>
              <a:p>
                <a:r>
                  <a:rPr lang="en-US" sz="1200" dirty="0"/>
                  <a:t>20,760 Links</a:t>
                </a:r>
              </a:p>
              <a:p>
                <a:r>
                  <a:rPr lang="en-US" sz="1200" dirty="0"/>
                  <a:t>Undirected | (Weighted)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sz="1200" dirty="0"/>
                  <a:t> = 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200" dirty="0"/>
                  <a:t> = 621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1200" dirty="0"/>
                  <a:t> = 34.83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1200" dirty="0"/>
                  <a:t> = 2.42</a:t>
                </a:r>
              </a:p>
              <a:p>
                <a:endParaRPr lang="en-US" sz="1200" dirty="0"/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387" y="2903896"/>
                <a:ext cx="3284952" cy="2948264"/>
              </a:xfrm>
              <a:prstGeom prst="rect">
                <a:avLst/>
              </a:prstGeom>
              <a:blipFill rotWithShape="0">
                <a:blip r:embed="rId4"/>
                <a:stretch>
                  <a:fillRect t="-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942" y="2260923"/>
            <a:ext cx="3291840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0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50 Traits/Diseases Based on Degrees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7842506"/>
              </p:ext>
            </p:extLst>
          </p:nvPr>
        </p:nvGraphicFramePr>
        <p:xfrm>
          <a:off x="576072" y="2139696"/>
          <a:ext cx="11000232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9203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666922"/>
          </a:xfrm>
        </p:spPr>
        <p:txBody>
          <a:bodyPr>
            <a:norm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[1] </a:t>
            </a:r>
            <a:r>
              <a:rPr lang="en-US" sz="1000" dirty="0"/>
              <a:t>https://neuroendoimmune.wordpress.com/2014/03/27/dna-rna-snp-alphabet-soup-or-an-introduction-to-genetics/</a:t>
            </a:r>
          </a:p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[2] </a:t>
            </a:r>
            <a:r>
              <a:rPr lang="en-US" sz="1000" dirty="0"/>
              <a:t>https://commons.wikimedia.org/wiki/File:Difference_DNA_RNA-EN.svg/</a:t>
            </a:r>
          </a:p>
        </p:txBody>
      </p:sp>
    </p:spTree>
    <p:extLst>
      <p:ext uri="{BB962C8B-B14F-4D97-AF65-F5344CB8AC3E}">
        <p14:creationId xmlns:p14="http://schemas.microsoft.com/office/powerpoint/2010/main" val="426054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DNA | Gene | SNP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0679" y="2472611"/>
            <a:ext cx="4444512" cy="523389"/>
          </a:xfrm>
        </p:spPr>
        <p:txBody>
          <a:bodyPr/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dirty="0"/>
              <a:t>ingle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</a:t>
            </a:r>
            <a:r>
              <a:rPr lang="en-US" dirty="0"/>
              <a:t>ucleotide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en-US" dirty="0"/>
              <a:t>olymorphism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051" y="3126889"/>
            <a:ext cx="5212505" cy="2798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126889"/>
            <a:ext cx="4324993" cy="34588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27770" y="6305985"/>
            <a:ext cx="782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6">
                    <a:lumMod val="50000"/>
                  </a:schemeClr>
                </a:solidFill>
              </a:rPr>
              <a:t>[1]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875343" y="5664084"/>
            <a:ext cx="782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6">
                    <a:lumMod val="50000"/>
                  </a:schemeClr>
                </a:solidFill>
              </a:rPr>
              <a:t>[2]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54051" y="6175095"/>
            <a:ext cx="5056262" cy="523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A wide range of human diseases result from SNPs.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54954" y="2472652"/>
            <a:ext cx="4444512" cy="523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dirty="0"/>
              <a:t>eoxyribo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</a:t>
            </a:r>
            <a:r>
              <a:rPr lang="en-US" dirty="0"/>
              <a:t>ucleic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dirty="0"/>
              <a:t>cid</a:t>
            </a:r>
          </a:p>
        </p:txBody>
      </p:sp>
    </p:spTree>
    <p:extLst>
      <p:ext uri="{BB962C8B-B14F-4D97-AF65-F5344CB8AC3E}">
        <p14:creationId xmlns:p14="http://schemas.microsoft.com/office/powerpoint/2010/main" val="290048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 – PPI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75338" y="2619536"/>
            <a:ext cx="3355187" cy="430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en-US" dirty="0"/>
              <a:t>rotein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en-US" dirty="0"/>
              <a:t>rotein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dirty="0"/>
              <a:t>nteraction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864307"/>
              </p:ext>
            </p:extLst>
          </p:nvPr>
        </p:nvGraphicFramePr>
        <p:xfrm>
          <a:off x="1006962" y="3095401"/>
          <a:ext cx="2042406" cy="189166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2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Gene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Gene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A1BG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ANXA7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A1BG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CDKN1A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A1BG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GRB7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A1BG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SMN1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A1BG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SNCA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A1BG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TK1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A1BG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CRISP3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A2M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AMBP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A2M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ANXA6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875338" y="5125888"/>
                <a:ext cx="3284952" cy="17227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/>
                  <a:t>14,215 Genes (Nodes)</a:t>
                </a:r>
              </a:p>
              <a:p>
                <a:r>
                  <a:rPr lang="en-US" sz="1200" dirty="0"/>
                  <a:t>170,325 Links</a:t>
                </a:r>
              </a:p>
              <a:p>
                <a:r>
                  <a:rPr lang="en-US" sz="1200" dirty="0"/>
                  <a:t>Undirected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sz="1200" dirty="0"/>
                  <a:t> = 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200" dirty="0"/>
                  <a:t> = 903</a:t>
                </a:r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338" y="5125888"/>
                <a:ext cx="3284952" cy="1722791"/>
              </a:xfrm>
              <a:prstGeom prst="rect">
                <a:avLst/>
              </a:prstGeom>
              <a:blipFill rotWithShape="0">
                <a:blip r:embed="rId2"/>
                <a:stretch>
                  <a:fillRect t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4" t="3076" r="25339" b="3458"/>
          <a:stretch/>
        </p:blipFill>
        <p:spPr>
          <a:xfrm>
            <a:off x="3930338" y="2497323"/>
            <a:ext cx="4201298" cy="419709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8563059" y="5476178"/>
                <a:ext cx="3284952" cy="7445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1200" dirty="0"/>
                  <a:t> = 23.96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1200" dirty="0"/>
                  <a:t> = 3.53</a:t>
                </a:r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059" y="5476178"/>
                <a:ext cx="3284952" cy="744561"/>
              </a:xfrm>
              <a:prstGeom prst="rect">
                <a:avLst/>
              </a:prstGeom>
              <a:blipFill rotWithShape="0">
                <a:blip r:embed="rId4"/>
                <a:stretch>
                  <a:fillRect t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539" y="2497323"/>
            <a:ext cx="3802500" cy="285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85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 – GWAS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49007" y="2595090"/>
            <a:ext cx="4438538" cy="428026"/>
          </a:xfrm>
        </p:spPr>
        <p:txBody>
          <a:bodyPr>
            <a:normAutofit fontScale="92500"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G</a:t>
            </a:r>
            <a:r>
              <a:rPr lang="en-US" dirty="0"/>
              <a:t>enome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W</a:t>
            </a:r>
            <a:r>
              <a:rPr lang="en-US" dirty="0"/>
              <a:t>ide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dirty="0"/>
              <a:t>ssociation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dirty="0"/>
              <a:t>tudy	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819819"/>
              </p:ext>
            </p:extLst>
          </p:nvPr>
        </p:nvGraphicFramePr>
        <p:xfrm>
          <a:off x="1072577" y="3375454"/>
          <a:ext cx="4413824" cy="1905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87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0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5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SNP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Genes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Trait / Disease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rs3934834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Body mass index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rs11260603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IgG glycosylation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rs12103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TNFRSF18, TNFRSF4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Inflammatory bowel disease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rs425277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PRKCZ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Height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rs12045693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IgG glycosylation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rs4648845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PLCH2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Schizophrenia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rs2477686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MMEL1, PEX10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Non-obstructive azoospermia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rs12073504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PANK4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Obesity-related traits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rs10797432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MMEL1, PLCH2, TNFRSF14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Ulcerative colitis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1072577" y="5598123"/>
            <a:ext cx="3013392" cy="109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9,998 SNPs</a:t>
            </a:r>
          </a:p>
          <a:p>
            <a:r>
              <a:rPr lang="en-US" sz="1200" dirty="0"/>
              <a:t>1,192 Diseases</a:t>
            </a:r>
          </a:p>
          <a:p>
            <a:r>
              <a:rPr lang="en-US" sz="1200" dirty="0"/>
              <a:t>Tripartite Network</a:t>
            </a:r>
            <a:r>
              <a:rPr lang="en-US" sz="1600" dirty="0"/>
              <a:t>		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137189" y="2595090"/>
            <a:ext cx="5060331" cy="3789234"/>
            <a:chOff x="6363814" y="2595090"/>
            <a:chExt cx="4718376" cy="346867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87" t="13346" r="13918" b="16716"/>
            <a:stretch/>
          </p:blipFill>
          <p:spPr>
            <a:xfrm>
              <a:off x="6524367" y="2595090"/>
              <a:ext cx="4184822" cy="320706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363814" y="5802150"/>
              <a:ext cx="7824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SNPs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225564" y="5794456"/>
              <a:ext cx="7824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Genes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973947" y="5794456"/>
              <a:ext cx="110824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Traits/Diseases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001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| SNP Association pt.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967" y="2807662"/>
            <a:ext cx="3822357" cy="29672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51" y="2803060"/>
            <a:ext cx="3718416" cy="29718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324" y="2803060"/>
            <a:ext cx="3674884" cy="29718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18752" y="6055928"/>
            <a:ext cx="9027014" cy="510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Horizontal axis according to PPI and vertical axis based on GWAS</a:t>
            </a:r>
          </a:p>
        </p:txBody>
      </p:sp>
    </p:spTree>
    <p:extLst>
      <p:ext uri="{BB962C8B-B14F-4D97-AF65-F5344CB8AC3E}">
        <p14:creationId xmlns:p14="http://schemas.microsoft.com/office/powerpoint/2010/main" val="222546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| SNP Association pt.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123" y="2738593"/>
            <a:ext cx="3754615" cy="2971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994" y="2738593"/>
            <a:ext cx="3769648" cy="29718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18752" y="6055928"/>
            <a:ext cx="9027014" cy="510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Horizontal axis according to PPI and vertical axis based on GWAS</a:t>
            </a:r>
          </a:p>
        </p:txBody>
      </p:sp>
    </p:spTree>
    <p:extLst>
      <p:ext uri="{BB962C8B-B14F-4D97-AF65-F5344CB8AC3E}">
        <p14:creationId xmlns:p14="http://schemas.microsoft.com/office/powerpoint/2010/main" val="384509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| Pleiotropy pt.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80" y="2795034"/>
            <a:ext cx="3718339" cy="297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165" y="2795034"/>
            <a:ext cx="3674884" cy="297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959" y="2795034"/>
            <a:ext cx="3828206" cy="29718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18752" y="6055928"/>
            <a:ext cx="9027014" cy="510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Horizontal axis according to PPI and vertical axis based on GWAS</a:t>
            </a:r>
          </a:p>
        </p:txBody>
      </p:sp>
    </p:spTree>
    <p:extLst>
      <p:ext uri="{BB962C8B-B14F-4D97-AF65-F5344CB8AC3E}">
        <p14:creationId xmlns:p14="http://schemas.microsoft.com/office/powerpoint/2010/main" val="397036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| Pleiotropy pt.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393" y="2876820"/>
            <a:ext cx="3776967" cy="2971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19" y="2876820"/>
            <a:ext cx="3769648" cy="29718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18752" y="6055928"/>
            <a:ext cx="9027014" cy="510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Horizontal axis according to PPI and vertical axis based on GWAS</a:t>
            </a:r>
          </a:p>
        </p:txBody>
      </p:sp>
    </p:spTree>
    <p:extLst>
      <p:ext uri="{BB962C8B-B14F-4D97-AF65-F5344CB8AC3E}">
        <p14:creationId xmlns:p14="http://schemas.microsoft.com/office/powerpoint/2010/main" val="2480690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SNP | Pleiotropy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139402"/>
            <a:ext cx="3762328" cy="29718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535660" y="3271993"/>
            <a:ext cx="5979014" cy="467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Genes with more SNPs have higher pleiotropy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84464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2405</TotalTime>
  <Words>383</Words>
  <Application>Microsoft Office PowerPoint</Application>
  <PresentationFormat>Widescreen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Century Gothic</vt:lpstr>
      <vt:lpstr>Wingdings 3</vt:lpstr>
      <vt:lpstr>Ion Boardroom</vt:lpstr>
      <vt:lpstr>Diseases Associated Variants</vt:lpstr>
      <vt:lpstr>DNA | Gene | SNP</vt:lpstr>
      <vt:lpstr>Data sets – PPI</vt:lpstr>
      <vt:lpstr>Data sets – GWAS</vt:lpstr>
      <vt:lpstr>Gene | SNP Association pt. 1</vt:lpstr>
      <vt:lpstr>Gene | SNP Association pt. 2</vt:lpstr>
      <vt:lpstr>Gene | Pleiotropy pt. 1</vt:lpstr>
      <vt:lpstr>Gene | Pleiotropy pt. 2</vt:lpstr>
      <vt:lpstr>SNP | Pleiotropy</vt:lpstr>
      <vt:lpstr>Null Model</vt:lpstr>
      <vt:lpstr>Disease | Disease Relationships</vt:lpstr>
      <vt:lpstr>Disease | Disease Network</vt:lpstr>
      <vt:lpstr>Top 50 Traits/Diseases Based on Degrees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Disease-Genes</dc:title>
  <dc:creator>Ali Banijamali</dc:creator>
  <cp:lastModifiedBy>Ali Banijamali</cp:lastModifiedBy>
  <cp:revision>76</cp:revision>
  <dcterms:created xsi:type="dcterms:W3CDTF">2015-11-15T02:55:50Z</dcterms:created>
  <dcterms:modified xsi:type="dcterms:W3CDTF">2019-11-21T23:06:29Z</dcterms:modified>
</cp:coreProperties>
</file>