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chivo Black"/>
      <p:regular r:id="rId14"/>
    </p:embeddedFont>
    <p:embeddedFont>
      <p:font typeface="Canva Sans"/>
      <p:regular r:id="rId15"/>
    </p:embeddedFont>
    <p:embeddedFont>
      <p:font typeface="Open Sans" panose="020B0606030504020204" pitchFamily="34" charset="0"/>
      <p:regular r:id="rId16"/>
      <p:bold r:id="rId17"/>
    </p:embeddedFont>
    <p:embeddedFont>
      <p:font typeface="Open Sans Bold"/>
      <p:regular r:id="rId18"/>
    </p:embeddedFont>
    <p:embeddedFont>
      <p:font typeface="Open Sans Italics"/>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1.svg"/><Relationship Id="rId3" Type="http://schemas.openxmlformats.org/officeDocument/2006/relationships/image" Target="../media/image2.svg"/><Relationship Id="rId21" Type="http://schemas.openxmlformats.org/officeDocument/2006/relationships/image" Target="../media/image14.png"/><Relationship Id="rId7" Type="http://schemas.openxmlformats.org/officeDocument/2006/relationships/image" Target="../media/image12.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0.png"/><Relationship Id="rId2" Type="http://schemas.openxmlformats.org/officeDocument/2006/relationships/image" Target="../media/image1.png"/><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8.png"/><Relationship Id="rId24" Type="http://schemas.openxmlformats.org/officeDocument/2006/relationships/image" Target="../media/image29.svg"/><Relationship Id="rId5" Type="http://schemas.openxmlformats.org/officeDocument/2006/relationships/image" Target="../media/image4.png"/><Relationship Id="rId15" Type="http://schemas.openxmlformats.org/officeDocument/2006/relationships/image" Target="../media/image22.png"/><Relationship Id="rId23" Type="http://schemas.openxmlformats.org/officeDocument/2006/relationships/image" Target="../media/image28.png"/><Relationship Id="rId28" Type="http://schemas.openxmlformats.org/officeDocument/2006/relationships/image" Target="../media/image33.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gif"/><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15.svg"/><Relationship Id="rId27"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Freeform 2"/>
          <p:cNvSpPr/>
          <p:nvPr/>
        </p:nvSpPr>
        <p:spPr>
          <a:xfrm>
            <a:off x="10332067" y="2748993"/>
            <a:ext cx="6686234" cy="4789015"/>
          </a:xfrm>
          <a:custGeom>
            <a:avLst/>
            <a:gdLst/>
            <a:ahLst/>
            <a:cxnLst/>
            <a:rect l="l" t="t" r="r" b="b"/>
            <a:pathLst>
              <a:path w="6686234" h="4789015">
                <a:moveTo>
                  <a:pt x="0" y="0"/>
                </a:moveTo>
                <a:lnTo>
                  <a:pt x="6686234" y="0"/>
                </a:lnTo>
                <a:lnTo>
                  <a:pt x="6686234" y="4789014"/>
                </a:lnTo>
                <a:lnTo>
                  <a:pt x="0" y="47890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406876" y="4175880"/>
            <a:ext cx="7737124" cy="1535430"/>
          </a:xfrm>
          <a:prstGeom prst="rect">
            <a:avLst/>
          </a:prstGeom>
        </p:spPr>
        <p:txBody>
          <a:bodyPr lIns="0" tIns="0" rIns="0" bIns="0" rtlCol="0" anchor="t">
            <a:spAutoFit/>
          </a:bodyPr>
          <a:lstStyle/>
          <a:p>
            <a:pPr marL="0" lvl="0" indent="0" algn="l">
              <a:lnSpc>
                <a:spcPts val="11715"/>
              </a:lnSpc>
            </a:pPr>
            <a:r>
              <a:rPr lang="en-US" sz="10650" spc="213">
                <a:solidFill>
                  <a:srgbClr val="F6E7D8"/>
                </a:solidFill>
                <a:latin typeface="Archivo Black"/>
                <a:ea typeface="Archivo Black"/>
                <a:cs typeface="Archivo Black"/>
                <a:sym typeface="Archivo Black"/>
              </a:rPr>
              <a:t>PHISHING</a:t>
            </a:r>
          </a:p>
        </p:txBody>
      </p:sp>
      <p:sp>
        <p:nvSpPr>
          <p:cNvPr id="4" name="TextBox 4"/>
          <p:cNvSpPr txBox="1"/>
          <p:nvPr/>
        </p:nvSpPr>
        <p:spPr>
          <a:xfrm>
            <a:off x="1406876" y="7398307"/>
            <a:ext cx="6066793" cy="422275"/>
          </a:xfrm>
          <a:prstGeom prst="rect">
            <a:avLst/>
          </a:prstGeom>
        </p:spPr>
        <p:txBody>
          <a:bodyPr lIns="0" tIns="0" rIns="0" bIns="0" rtlCol="0" anchor="t">
            <a:spAutoFit/>
          </a:bodyPr>
          <a:lstStyle/>
          <a:p>
            <a:pPr algn="l">
              <a:lnSpc>
                <a:spcPts val="3499"/>
              </a:lnSpc>
            </a:pPr>
            <a:r>
              <a:rPr lang="en-US" sz="2499" spc="49">
                <a:solidFill>
                  <a:srgbClr val="F6E7D8"/>
                </a:solidFill>
                <a:latin typeface="Open Sans"/>
                <a:ea typeface="Open Sans"/>
                <a:cs typeface="Open Sans"/>
                <a:sym typeface="Open Sans"/>
              </a:rPr>
              <a:t>Think Twice Before You Click!</a:t>
            </a:r>
          </a:p>
        </p:txBody>
      </p:sp>
      <p:sp>
        <p:nvSpPr>
          <p:cNvPr id="5" name="AutoShape 5"/>
          <p:cNvSpPr/>
          <p:nvPr/>
        </p:nvSpPr>
        <p:spPr>
          <a:xfrm>
            <a:off x="1311626" y="7196146"/>
            <a:ext cx="7737124" cy="0"/>
          </a:xfrm>
          <a:prstGeom prst="line">
            <a:avLst/>
          </a:prstGeom>
          <a:ln w="104775" cap="flat">
            <a:solidFill>
              <a:srgbClr val="F6E7D8"/>
            </a:solidFill>
            <a:prstDash val="solid"/>
            <a:headEnd type="none" w="sm" len="sm"/>
            <a:tailEnd type="none" w="sm" len="sm"/>
          </a:ln>
        </p:spPr>
      </p:sp>
      <p:sp>
        <p:nvSpPr>
          <p:cNvPr id="6" name="TextBox 6"/>
          <p:cNvSpPr txBox="1"/>
          <p:nvPr/>
        </p:nvSpPr>
        <p:spPr>
          <a:xfrm>
            <a:off x="1406876" y="7953932"/>
            <a:ext cx="5007769" cy="580390"/>
          </a:xfrm>
          <a:prstGeom prst="rect">
            <a:avLst/>
          </a:prstGeom>
        </p:spPr>
        <p:txBody>
          <a:bodyPr lIns="0" tIns="0" rIns="0" bIns="0" rtlCol="0" anchor="t">
            <a:spAutoFit/>
          </a:bodyPr>
          <a:lstStyle/>
          <a:p>
            <a:pPr algn="ctr">
              <a:lnSpc>
                <a:spcPts val="4759"/>
              </a:lnSpc>
            </a:pPr>
            <a:r>
              <a:rPr lang="en-US" sz="3399">
                <a:solidFill>
                  <a:srgbClr val="F6E7D8"/>
                </a:solidFill>
                <a:latin typeface="Canva Sans"/>
                <a:ea typeface="Canva Sans"/>
                <a:cs typeface="Canva Sans"/>
                <a:sym typeface="Canva Sans"/>
              </a:rPr>
              <a:t>Made By Ali Boussaksou</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TextBox 2"/>
          <p:cNvSpPr txBox="1"/>
          <p:nvPr/>
        </p:nvSpPr>
        <p:spPr>
          <a:xfrm>
            <a:off x="3083430" y="1768756"/>
            <a:ext cx="12121140" cy="1158875"/>
          </a:xfrm>
          <a:prstGeom prst="rect">
            <a:avLst/>
          </a:prstGeom>
        </p:spPr>
        <p:txBody>
          <a:bodyPr lIns="0" tIns="0" rIns="0" bIns="0" rtlCol="0" anchor="t">
            <a:spAutoFit/>
          </a:bodyPr>
          <a:lstStyle/>
          <a:p>
            <a:pPr marL="0" lvl="0" indent="0" algn="ctr">
              <a:lnSpc>
                <a:spcPts val="8800"/>
              </a:lnSpc>
            </a:pPr>
            <a:r>
              <a:rPr lang="en-US" sz="8000" spc="160">
                <a:solidFill>
                  <a:srgbClr val="F6E7D8"/>
                </a:solidFill>
                <a:latin typeface="Archivo Black"/>
                <a:ea typeface="Archivo Black"/>
                <a:cs typeface="Archivo Black"/>
                <a:sym typeface="Archivo Black"/>
              </a:rPr>
              <a:t>THINK CRITICALLY</a:t>
            </a:r>
          </a:p>
        </p:txBody>
      </p:sp>
      <p:sp>
        <p:nvSpPr>
          <p:cNvPr id="3" name="Freeform 3"/>
          <p:cNvSpPr/>
          <p:nvPr/>
        </p:nvSpPr>
        <p:spPr>
          <a:xfrm>
            <a:off x="3622110" y="3874042"/>
            <a:ext cx="1084551" cy="1424697"/>
          </a:xfrm>
          <a:custGeom>
            <a:avLst/>
            <a:gdLst/>
            <a:ahLst/>
            <a:cxnLst/>
            <a:rect l="l" t="t" r="r" b="b"/>
            <a:pathLst>
              <a:path w="1084551" h="1424697">
                <a:moveTo>
                  <a:pt x="0" y="0"/>
                </a:moveTo>
                <a:lnTo>
                  <a:pt x="1084551" y="0"/>
                </a:lnTo>
                <a:lnTo>
                  <a:pt x="1084551" y="1424698"/>
                </a:lnTo>
                <a:lnTo>
                  <a:pt x="0" y="1424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236549" y="3874042"/>
            <a:ext cx="1814901" cy="1424697"/>
          </a:xfrm>
          <a:custGeom>
            <a:avLst/>
            <a:gdLst/>
            <a:ahLst/>
            <a:cxnLst/>
            <a:rect l="l" t="t" r="r" b="b"/>
            <a:pathLst>
              <a:path w="1814901" h="1424697">
                <a:moveTo>
                  <a:pt x="0" y="0"/>
                </a:moveTo>
                <a:lnTo>
                  <a:pt x="1814902" y="0"/>
                </a:lnTo>
                <a:lnTo>
                  <a:pt x="1814902" y="1424698"/>
                </a:lnTo>
                <a:lnTo>
                  <a:pt x="0" y="14246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328414" y="3902529"/>
            <a:ext cx="1528182" cy="1367723"/>
          </a:xfrm>
          <a:custGeom>
            <a:avLst/>
            <a:gdLst/>
            <a:ahLst/>
            <a:cxnLst/>
            <a:rect l="l" t="t" r="r" b="b"/>
            <a:pathLst>
              <a:path w="1528182" h="1367723">
                <a:moveTo>
                  <a:pt x="0" y="0"/>
                </a:moveTo>
                <a:lnTo>
                  <a:pt x="1528182" y="0"/>
                </a:lnTo>
                <a:lnTo>
                  <a:pt x="1528182" y="1367723"/>
                </a:lnTo>
                <a:lnTo>
                  <a:pt x="0" y="13677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382487" y="6034197"/>
            <a:ext cx="3563797" cy="18376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Be skeptical of emails, messages, or posts that seem too good to be true or too urgent. Remember, if it sounds too good to be true, it probably is!</a:t>
            </a:r>
          </a:p>
        </p:txBody>
      </p:sp>
      <p:sp>
        <p:nvSpPr>
          <p:cNvPr id="7" name="TextBox 7"/>
          <p:cNvSpPr txBox="1"/>
          <p:nvPr/>
        </p:nvSpPr>
        <p:spPr>
          <a:xfrm>
            <a:off x="7300930" y="6034197"/>
            <a:ext cx="3626017" cy="21424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Think before clicking on any links, sharing personal information online, or opening any suspicious attachments. Ask yourself if it seems legitimate and if you were expecting it. </a:t>
            </a:r>
          </a:p>
        </p:txBody>
      </p:sp>
      <p:sp>
        <p:nvSpPr>
          <p:cNvPr id="8" name="TextBox 8"/>
          <p:cNvSpPr txBox="1"/>
          <p:nvPr/>
        </p:nvSpPr>
        <p:spPr>
          <a:xfrm>
            <a:off x="12279497" y="6034197"/>
            <a:ext cx="3626017" cy="21424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Verify the authenticity of the sender and the information provided before taking any action. Trust your instincts and be cautious when sharing information online. </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TextBox 2"/>
          <p:cNvSpPr txBox="1"/>
          <p:nvPr/>
        </p:nvSpPr>
        <p:spPr>
          <a:xfrm>
            <a:off x="2578646" y="5536875"/>
            <a:ext cx="13130708" cy="2273300"/>
          </a:xfrm>
          <a:prstGeom prst="rect">
            <a:avLst/>
          </a:prstGeom>
        </p:spPr>
        <p:txBody>
          <a:bodyPr lIns="0" tIns="0" rIns="0" bIns="0" rtlCol="0" anchor="t">
            <a:spAutoFit/>
          </a:bodyPr>
          <a:lstStyle/>
          <a:p>
            <a:pPr marL="0" lvl="0" indent="0" algn="ctr">
              <a:lnSpc>
                <a:spcPts val="8800"/>
              </a:lnSpc>
            </a:pPr>
            <a:r>
              <a:rPr lang="en-US" sz="8000" spc="160">
                <a:solidFill>
                  <a:srgbClr val="F6E7D8"/>
                </a:solidFill>
                <a:latin typeface="Archivo Black"/>
                <a:ea typeface="Archivo Black"/>
                <a:cs typeface="Archivo Black"/>
                <a:sym typeface="Archivo Black"/>
              </a:rPr>
              <a:t>PROTECT YOURSELF FROM PHISHING</a:t>
            </a:r>
          </a:p>
        </p:txBody>
      </p:sp>
      <p:sp>
        <p:nvSpPr>
          <p:cNvPr id="3" name="TextBox 3"/>
          <p:cNvSpPr txBox="1"/>
          <p:nvPr/>
        </p:nvSpPr>
        <p:spPr>
          <a:xfrm>
            <a:off x="5005845" y="8210225"/>
            <a:ext cx="8276310" cy="422275"/>
          </a:xfrm>
          <a:prstGeom prst="rect">
            <a:avLst/>
          </a:prstGeom>
        </p:spPr>
        <p:txBody>
          <a:bodyPr lIns="0" tIns="0" rIns="0" bIns="0" rtlCol="0" anchor="t">
            <a:spAutoFit/>
          </a:bodyPr>
          <a:lstStyle/>
          <a:p>
            <a:pPr algn="ctr">
              <a:lnSpc>
                <a:spcPts val="3499"/>
              </a:lnSpc>
            </a:pPr>
            <a:r>
              <a:rPr lang="en-US" sz="2499" spc="49">
                <a:solidFill>
                  <a:srgbClr val="F6E7D8"/>
                </a:solidFill>
                <a:latin typeface="Open Sans"/>
                <a:ea typeface="Open Sans"/>
                <a:cs typeface="Open Sans"/>
                <a:sym typeface="Open Sans"/>
              </a:rPr>
              <a:t>Don't share your personal information online!</a:t>
            </a:r>
          </a:p>
        </p:txBody>
      </p:sp>
      <p:sp>
        <p:nvSpPr>
          <p:cNvPr id="4" name="Freeform 4"/>
          <p:cNvSpPr/>
          <p:nvPr/>
        </p:nvSpPr>
        <p:spPr>
          <a:xfrm>
            <a:off x="6923736" y="1028700"/>
            <a:ext cx="4440527" cy="3180527"/>
          </a:xfrm>
          <a:custGeom>
            <a:avLst/>
            <a:gdLst/>
            <a:ahLst/>
            <a:cxnLst/>
            <a:rect l="l" t="t" r="r" b="b"/>
            <a:pathLst>
              <a:path w="4440527" h="3180527">
                <a:moveTo>
                  <a:pt x="0" y="0"/>
                </a:moveTo>
                <a:lnTo>
                  <a:pt x="4440528" y="0"/>
                </a:lnTo>
                <a:lnTo>
                  <a:pt x="4440528" y="3180527"/>
                </a:lnTo>
                <a:lnTo>
                  <a:pt x="0" y="31805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275438" y="4609775"/>
            <a:ext cx="7737124" cy="422275"/>
          </a:xfrm>
          <a:prstGeom prst="rect">
            <a:avLst/>
          </a:prstGeom>
        </p:spPr>
        <p:txBody>
          <a:bodyPr lIns="0" tIns="0" rIns="0" bIns="0" rtlCol="0" anchor="t">
            <a:spAutoFit/>
          </a:bodyPr>
          <a:lstStyle/>
          <a:p>
            <a:pPr marL="0" lvl="0" indent="0" algn="ctr">
              <a:lnSpc>
                <a:spcPts val="3499"/>
              </a:lnSpc>
            </a:pPr>
            <a:r>
              <a:rPr lang="en-US" sz="2499" b="1" spc="124">
                <a:solidFill>
                  <a:srgbClr val="F6E7D8"/>
                </a:solidFill>
                <a:latin typeface="Open Sans Bold"/>
                <a:ea typeface="Open Sans Bold"/>
                <a:cs typeface="Open Sans Bold"/>
                <a:sym typeface="Open Sans Bold"/>
              </a:rPr>
              <a:t>THINK BEFORE YOU CLICK!</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Freeform 2"/>
          <p:cNvSpPr/>
          <p:nvPr/>
        </p:nvSpPr>
        <p:spPr>
          <a:xfrm>
            <a:off x="13070517" y="3257555"/>
            <a:ext cx="3847882" cy="2756046"/>
          </a:xfrm>
          <a:custGeom>
            <a:avLst/>
            <a:gdLst/>
            <a:ahLst/>
            <a:cxnLst/>
            <a:rect l="l" t="t" r="r" b="b"/>
            <a:pathLst>
              <a:path w="3847882" h="2756046">
                <a:moveTo>
                  <a:pt x="0" y="0"/>
                </a:moveTo>
                <a:lnTo>
                  <a:pt x="3847882" y="0"/>
                </a:lnTo>
                <a:lnTo>
                  <a:pt x="3847882" y="2756046"/>
                </a:lnTo>
                <a:lnTo>
                  <a:pt x="0" y="27560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3" name="Picture 3"/>
          <p:cNvPicPr>
            <a:picLocks noChangeAspect="1"/>
          </p:cNvPicPr>
          <p:nvPr/>
        </p:nvPicPr>
        <p:blipFill>
          <a:blip r:embed="rId4"/>
          <a:srcRect/>
          <a:stretch>
            <a:fillRect/>
          </a:stretch>
        </p:blipFill>
        <p:spPr>
          <a:xfrm>
            <a:off x="10974993" y="7698480"/>
            <a:ext cx="1128432" cy="1226557"/>
          </a:xfrm>
          <a:prstGeom prst="rect">
            <a:avLst/>
          </a:prstGeom>
        </p:spPr>
      </p:pic>
      <p:sp>
        <p:nvSpPr>
          <p:cNvPr id="4" name="Freeform 4"/>
          <p:cNvSpPr/>
          <p:nvPr/>
        </p:nvSpPr>
        <p:spPr>
          <a:xfrm>
            <a:off x="13236335" y="6683062"/>
            <a:ext cx="3516245" cy="2316326"/>
          </a:xfrm>
          <a:custGeom>
            <a:avLst/>
            <a:gdLst/>
            <a:ahLst/>
            <a:cxnLst/>
            <a:rect l="l" t="t" r="r" b="b"/>
            <a:pathLst>
              <a:path w="3516245" h="2316326">
                <a:moveTo>
                  <a:pt x="0" y="0"/>
                </a:moveTo>
                <a:lnTo>
                  <a:pt x="3516245" y="0"/>
                </a:lnTo>
                <a:lnTo>
                  <a:pt x="3516245" y="2316326"/>
                </a:lnTo>
                <a:lnTo>
                  <a:pt x="0" y="23163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5101792" y="5543583"/>
            <a:ext cx="1317547" cy="1217084"/>
          </a:xfrm>
          <a:custGeom>
            <a:avLst/>
            <a:gdLst/>
            <a:ahLst/>
            <a:cxnLst/>
            <a:rect l="l" t="t" r="r" b="b"/>
            <a:pathLst>
              <a:path w="1317547" h="1217084">
                <a:moveTo>
                  <a:pt x="0" y="0"/>
                </a:moveTo>
                <a:lnTo>
                  <a:pt x="1317547" y="0"/>
                </a:lnTo>
                <a:lnTo>
                  <a:pt x="1317547" y="1217084"/>
                </a:lnTo>
                <a:lnTo>
                  <a:pt x="0" y="121708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8178333" y="7310884"/>
            <a:ext cx="1276932" cy="1688505"/>
          </a:xfrm>
          <a:custGeom>
            <a:avLst/>
            <a:gdLst/>
            <a:ahLst/>
            <a:cxnLst/>
            <a:rect l="l" t="t" r="r" b="b"/>
            <a:pathLst>
              <a:path w="1276932" h="1688505">
                <a:moveTo>
                  <a:pt x="0" y="0"/>
                </a:moveTo>
                <a:lnTo>
                  <a:pt x="1276932" y="0"/>
                </a:lnTo>
                <a:lnTo>
                  <a:pt x="1276932" y="1688504"/>
                </a:lnTo>
                <a:lnTo>
                  <a:pt x="0" y="168850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2093528" y="3303710"/>
            <a:ext cx="1260826" cy="1656258"/>
          </a:xfrm>
          <a:custGeom>
            <a:avLst/>
            <a:gdLst/>
            <a:ahLst/>
            <a:cxnLst/>
            <a:rect l="l" t="t" r="r" b="b"/>
            <a:pathLst>
              <a:path w="1260826" h="1656258">
                <a:moveTo>
                  <a:pt x="0" y="0"/>
                </a:moveTo>
                <a:lnTo>
                  <a:pt x="1260826" y="0"/>
                </a:lnTo>
                <a:lnTo>
                  <a:pt x="1260826" y="1656258"/>
                </a:lnTo>
                <a:lnTo>
                  <a:pt x="0" y="165625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8" name="Freeform 8"/>
          <p:cNvSpPr/>
          <p:nvPr/>
        </p:nvSpPr>
        <p:spPr>
          <a:xfrm>
            <a:off x="8025706" y="5392593"/>
            <a:ext cx="1582186" cy="1242016"/>
          </a:xfrm>
          <a:custGeom>
            <a:avLst/>
            <a:gdLst/>
            <a:ahLst/>
            <a:cxnLst/>
            <a:rect l="l" t="t" r="r" b="b"/>
            <a:pathLst>
              <a:path w="1582186" h="1242016">
                <a:moveTo>
                  <a:pt x="0" y="0"/>
                </a:moveTo>
                <a:lnTo>
                  <a:pt x="1582186" y="0"/>
                </a:lnTo>
                <a:lnTo>
                  <a:pt x="1582186" y="1242016"/>
                </a:lnTo>
                <a:lnTo>
                  <a:pt x="0" y="124201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9" name="Freeform 9"/>
          <p:cNvSpPr/>
          <p:nvPr/>
        </p:nvSpPr>
        <p:spPr>
          <a:xfrm>
            <a:off x="8076900" y="3496619"/>
            <a:ext cx="1479798" cy="1324419"/>
          </a:xfrm>
          <a:custGeom>
            <a:avLst/>
            <a:gdLst/>
            <a:ahLst/>
            <a:cxnLst/>
            <a:rect l="l" t="t" r="r" b="b"/>
            <a:pathLst>
              <a:path w="1479798" h="1324419">
                <a:moveTo>
                  <a:pt x="0" y="0"/>
                </a:moveTo>
                <a:lnTo>
                  <a:pt x="1479798" y="0"/>
                </a:lnTo>
                <a:lnTo>
                  <a:pt x="1479798" y="1324419"/>
                </a:lnTo>
                <a:lnTo>
                  <a:pt x="0" y="1324419"/>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0" name="Freeform 10"/>
          <p:cNvSpPr/>
          <p:nvPr/>
        </p:nvSpPr>
        <p:spPr>
          <a:xfrm>
            <a:off x="4855493" y="3731611"/>
            <a:ext cx="1810146" cy="972953"/>
          </a:xfrm>
          <a:custGeom>
            <a:avLst/>
            <a:gdLst/>
            <a:ahLst/>
            <a:cxnLst/>
            <a:rect l="l" t="t" r="r" b="b"/>
            <a:pathLst>
              <a:path w="1810146" h="972953">
                <a:moveTo>
                  <a:pt x="0" y="0"/>
                </a:moveTo>
                <a:lnTo>
                  <a:pt x="1810145" y="0"/>
                </a:lnTo>
                <a:lnTo>
                  <a:pt x="1810145" y="972954"/>
                </a:lnTo>
                <a:lnTo>
                  <a:pt x="0" y="972954"/>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11" name="Freeform 11"/>
          <p:cNvSpPr/>
          <p:nvPr/>
        </p:nvSpPr>
        <p:spPr>
          <a:xfrm>
            <a:off x="5279136" y="7599686"/>
            <a:ext cx="962859" cy="1562448"/>
          </a:xfrm>
          <a:custGeom>
            <a:avLst/>
            <a:gdLst/>
            <a:ahLst/>
            <a:cxnLst/>
            <a:rect l="l" t="t" r="r" b="b"/>
            <a:pathLst>
              <a:path w="962859" h="1562448">
                <a:moveTo>
                  <a:pt x="0" y="0"/>
                </a:moveTo>
                <a:lnTo>
                  <a:pt x="962859" y="0"/>
                </a:lnTo>
                <a:lnTo>
                  <a:pt x="962859" y="1562448"/>
                </a:lnTo>
                <a:lnTo>
                  <a:pt x="0" y="1562448"/>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12" name="Freeform 12"/>
          <p:cNvSpPr/>
          <p:nvPr/>
        </p:nvSpPr>
        <p:spPr>
          <a:xfrm>
            <a:off x="11221439" y="5611372"/>
            <a:ext cx="635539" cy="900501"/>
          </a:xfrm>
          <a:custGeom>
            <a:avLst/>
            <a:gdLst/>
            <a:ahLst/>
            <a:cxnLst/>
            <a:rect l="l" t="t" r="r" b="b"/>
            <a:pathLst>
              <a:path w="635539" h="900501">
                <a:moveTo>
                  <a:pt x="0" y="0"/>
                </a:moveTo>
                <a:lnTo>
                  <a:pt x="635539" y="0"/>
                </a:lnTo>
                <a:lnTo>
                  <a:pt x="635539" y="900502"/>
                </a:lnTo>
                <a:lnTo>
                  <a:pt x="0" y="900502"/>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sp>
      <p:sp>
        <p:nvSpPr>
          <p:cNvPr id="13" name="Freeform 13"/>
          <p:cNvSpPr/>
          <p:nvPr/>
        </p:nvSpPr>
        <p:spPr>
          <a:xfrm>
            <a:off x="11041604" y="3496619"/>
            <a:ext cx="1061821" cy="1370092"/>
          </a:xfrm>
          <a:custGeom>
            <a:avLst/>
            <a:gdLst/>
            <a:ahLst/>
            <a:cxnLst/>
            <a:rect l="l" t="t" r="r" b="b"/>
            <a:pathLst>
              <a:path w="1061821" h="1370092">
                <a:moveTo>
                  <a:pt x="0" y="0"/>
                </a:moveTo>
                <a:lnTo>
                  <a:pt x="1061821" y="0"/>
                </a:lnTo>
                <a:lnTo>
                  <a:pt x="1061821" y="1370091"/>
                </a:lnTo>
                <a:lnTo>
                  <a:pt x="0" y="1370091"/>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sp>
      <p:sp>
        <p:nvSpPr>
          <p:cNvPr id="14" name="Freeform 14"/>
          <p:cNvSpPr/>
          <p:nvPr/>
        </p:nvSpPr>
        <p:spPr>
          <a:xfrm>
            <a:off x="2156986" y="5611372"/>
            <a:ext cx="1133910" cy="1133910"/>
          </a:xfrm>
          <a:custGeom>
            <a:avLst/>
            <a:gdLst/>
            <a:ahLst/>
            <a:cxnLst/>
            <a:rect l="l" t="t" r="r" b="b"/>
            <a:pathLst>
              <a:path w="1133910" h="1133910">
                <a:moveTo>
                  <a:pt x="0" y="0"/>
                </a:moveTo>
                <a:lnTo>
                  <a:pt x="1133910" y="0"/>
                </a:lnTo>
                <a:lnTo>
                  <a:pt x="1133910" y="1133910"/>
                </a:lnTo>
                <a:lnTo>
                  <a:pt x="0" y="1133910"/>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5" name="Freeform 15"/>
          <p:cNvSpPr/>
          <p:nvPr/>
        </p:nvSpPr>
        <p:spPr>
          <a:xfrm>
            <a:off x="1952456" y="7599100"/>
            <a:ext cx="1542969" cy="1425318"/>
          </a:xfrm>
          <a:custGeom>
            <a:avLst/>
            <a:gdLst/>
            <a:ahLst/>
            <a:cxnLst/>
            <a:rect l="l" t="t" r="r" b="b"/>
            <a:pathLst>
              <a:path w="1542969" h="1425318">
                <a:moveTo>
                  <a:pt x="0" y="0"/>
                </a:moveTo>
                <a:lnTo>
                  <a:pt x="1542969" y="0"/>
                </a:lnTo>
                <a:lnTo>
                  <a:pt x="1542969" y="1425317"/>
                </a:lnTo>
                <a:lnTo>
                  <a:pt x="0" y="1425317"/>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6" name="TextBox 16"/>
          <p:cNvSpPr txBox="1"/>
          <p:nvPr/>
        </p:nvSpPr>
        <p:spPr>
          <a:xfrm>
            <a:off x="1311626" y="1768756"/>
            <a:ext cx="7832374" cy="1158875"/>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RESOURCES</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TextBox 2"/>
          <p:cNvSpPr txBox="1"/>
          <p:nvPr/>
        </p:nvSpPr>
        <p:spPr>
          <a:xfrm>
            <a:off x="3712371" y="1692556"/>
            <a:ext cx="10863257" cy="1238250"/>
          </a:xfrm>
          <a:prstGeom prst="rect">
            <a:avLst/>
          </a:prstGeom>
        </p:spPr>
        <p:txBody>
          <a:bodyPr lIns="0" tIns="0" rIns="0" bIns="0" rtlCol="0" anchor="t">
            <a:spAutoFit/>
          </a:bodyPr>
          <a:lstStyle/>
          <a:p>
            <a:pPr marL="0" lvl="0" indent="0" algn="ctr">
              <a:lnSpc>
                <a:spcPts val="9600"/>
              </a:lnSpc>
              <a:spcBef>
                <a:spcPct val="0"/>
              </a:spcBef>
            </a:pPr>
            <a:r>
              <a:rPr lang="en-US" sz="8000" spc="160">
                <a:solidFill>
                  <a:srgbClr val="F6E7D8"/>
                </a:solidFill>
                <a:latin typeface="Archivo Black"/>
                <a:ea typeface="Archivo Black"/>
                <a:cs typeface="Archivo Black"/>
                <a:sym typeface="Archivo Black"/>
              </a:rPr>
              <a:t>OBJECTIVES</a:t>
            </a:r>
          </a:p>
        </p:txBody>
      </p:sp>
      <p:sp>
        <p:nvSpPr>
          <p:cNvPr id="3" name="TextBox 3"/>
          <p:cNvSpPr txBox="1"/>
          <p:nvPr/>
        </p:nvSpPr>
        <p:spPr>
          <a:xfrm>
            <a:off x="2428104" y="6443324"/>
            <a:ext cx="2993446" cy="12280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Define phishing and identify common methods used by scammers</a:t>
            </a:r>
          </a:p>
        </p:txBody>
      </p:sp>
      <p:sp>
        <p:nvSpPr>
          <p:cNvPr id="4" name="TextBox 4"/>
          <p:cNvSpPr txBox="1"/>
          <p:nvPr/>
        </p:nvSpPr>
        <p:spPr>
          <a:xfrm>
            <a:off x="7647277" y="6443324"/>
            <a:ext cx="2993446" cy="923290"/>
          </a:xfrm>
          <a:prstGeom prst="rect">
            <a:avLst/>
          </a:prstGeom>
        </p:spPr>
        <p:txBody>
          <a:bodyPr lIns="0" tIns="0" rIns="0" bIns="0" rtlCol="0" anchor="t">
            <a:spAutoFit/>
          </a:bodyPr>
          <a:lstStyle/>
          <a:p>
            <a:pPr marL="0" lvl="0" indent="0" algn="ctr">
              <a:lnSpc>
                <a:spcPts val="2419"/>
              </a:lnSpc>
              <a:spcBef>
                <a:spcPct val="0"/>
              </a:spcBef>
            </a:pPr>
            <a:r>
              <a:rPr lang="en-US" sz="2199" spc="43">
                <a:solidFill>
                  <a:srgbClr val="F6E7D8"/>
                </a:solidFill>
                <a:latin typeface="Open Sans"/>
                <a:ea typeface="Open Sans"/>
                <a:cs typeface="Open Sans"/>
                <a:sym typeface="Open Sans"/>
              </a:rPr>
              <a:t>Recognize red flags in phishing emails, messages, or posts</a:t>
            </a:r>
          </a:p>
        </p:txBody>
      </p:sp>
      <p:sp>
        <p:nvSpPr>
          <p:cNvPr id="5" name="TextBox 5"/>
          <p:cNvSpPr txBox="1"/>
          <p:nvPr/>
        </p:nvSpPr>
        <p:spPr>
          <a:xfrm>
            <a:off x="12866450" y="6443324"/>
            <a:ext cx="2993446" cy="1837690"/>
          </a:xfrm>
          <a:prstGeom prst="rect">
            <a:avLst/>
          </a:prstGeom>
        </p:spPr>
        <p:txBody>
          <a:bodyPr lIns="0" tIns="0" rIns="0" bIns="0" rtlCol="0" anchor="t">
            <a:spAutoFit/>
          </a:bodyPr>
          <a:lstStyle/>
          <a:p>
            <a:pPr marL="0" lvl="0" indent="0" algn="ctr">
              <a:lnSpc>
                <a:spcPts val="2419"/>
              </a:lnSpc>
              <a:spcBef>
                <a:spcPct val="0"/>
              </a:spcBef>
            </a:pPr>
            <a:r>
              <a:rPr lang="en-US" sz="2199" spc="43">
                <a:solidFill>
                  <a:srgbClr val="F6E7D8"/>
                </a:solidFill>
                <a:latin typeface="Open Sans"/>
                <a:ea typeface="Open Sans"/>
                <a:cs typeface="Open Sans"/>
                <a:sym typeface="Open Sans"/>
              </a:rPr>
              <a:t>Develop critical thinking skills to discern legitimate requests from potential phishing attempts</a:t>
            </a:r>
          </a:p>
        </p:txBody>
      </p:sp>
      <p:grpSp>
        <p:nvGrpSpPr>
          <p:cNvPr id="6" name="Group 6"/>
          <p:cNvGrpSpPr/>
          <p:nvPr/>
        </p:nvGrpSpPr>
        <p:grpSpPr>
          <a:xfrm>
            <a:off x="3305195" y="4481171"/>
            <a:ext cx="1239263" cy="123926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id="8" name="TextBox 8"/>
          <p:cNvSpPr txBox="1"/>
          <p:nvPr/>
        </p:nvSpPr>
        <p:spPr>
          <a:xfrm>
            <a:off x="3305195" y="4389158"/>
            <a:ext cx="1239263" cy="1194689"/>
          </a:xfrm>
          <a:prstGeom prst="rect">
            <a:avLst/>
          </a:prstGeom>
        </p:spPr>
        <p:txBody>
          <a:bodyPr lIns="0" tIns="0" rIns="0" bIns="0" rtlCol="0" anchor="t">
            <a:spAutoFit/>
          </a:bodyPr>
          <a:lstStyle/>
          <a:p>
            <a:pPr marL="0" lvl="1" indent="0" algn="ctr">
              <a:lnSpc>
                <a:spcPts val="10047"/>
              </a:lnSpc>
              <a:spcBef>
                <a:spcPct val="0"/>
              </a:spcBef>
            </a:pPr>
            <a:r>
              <a:rPr lang="en-US" sz="6399" b="1" u="none" spc="319">
                <a:solidFill>
                  <a:srgbClr val="F6E7D8"/>
                </a:solidFill>
                <a:latin typeface="Open Sans Bold"/>
                <a:ea typeface="Open Sans Bold"/>
                <a:cs typeface="Open Sans Bold"/>
                <a:sym typeface="Open Sans Bold"/>
              </a:rPr>
              <a:t>1</a:t>
            </a:r>
          </a:p>
        </p:txBody>
      </p:sp>
      <p:grpSp>
        <p:nvGrpSpPr>
          <p:cNvPr id="9" name="Group 9"/>
          <p:cNvGrpSpPr/>
          <p:nvPr/>
        </p:nvGrpSpPr>
        <p:grpSpPr>
          <a:xfrm>
            <a:off x="8524368" y="4481171"/>
            <a:ext cx="1239263" cy="1239263"/>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id="11" name="TextBox 11"/>
          <p:cNvSpPr txBox="1"/>
          <p:nvPr/>
        </p:nvSpPr>
        <p:spPr>
          <a:xfrm>
            <a:off x="8524368" y="4389158"/>
            <a:ext cx="1239263" cy="1194689"/>
          </a:xfrm>
          <a:prstGeom prst="rect">
            <a:avLst/>
          </a:prstGeom>
        </p:spPr>
        <p:txBody>
          <a:bodyPr lIns="0" tIns="0" rIns="0" bIns="0" rtlCol="0" anchor="t">
            <a:spAutoFit/>
          </a:bodyPr>
          <a:lstStyle/>
          <a:p>
            <a:pPr marL="0" lvl="1" indent="0" algn="ctr">
              <a:lnSpc>
                <a:spcPts val="10047"/>
              </a:lnSpc>
              <a:spcBef>
                <a:spcPct val="0"/>
              </a:spcBef>
            </a:pPr>
            <a:r>
              <a:rPr lang="en-US" sz="6399" b="1" u="none" spc="319">
                <a:solidFill>
                  <a:srgbClr val="F6E7D8"/>
                </a:solidFill>
                <a:latin typeface="Open Sans Bold"/>
                <a:ea typeface="Open Sans Bold"/>
                <a:cs typeface="Open Sans Bold"/>
                <a:sym typeface="Open Sans Bold"/>
              </a:rPr>
              <a:t>2</a:t>
            </a:r>
          </a:p>
        </p:txBody>
      </p:sp>
      <p:grpSp>
        <p:nvGrpSpPr>
          <p:cNvPr id="12" name="Group 12"/>
          <p:cNvGrpSpPr/>
          <p:nvPr/>
        </p:nvGrpSpPr>
        <p:grpSpPr>
          <a:xfrm>
            <a:off x="13743542" y="4481171"/>
            <a:ext cx="1239263" cy="1239263"/>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id="14" name="TextBox 14"/>
          <p:cNvSpPr txBox="1"/>
          <p:nvPr/>
        </p:nvSpPr>
        <p:spPr>
          <a:xfrm>
            <a:off x="13743542" y="4389158"/>
            <a:ext cx="1239263" cy="1194689"/>
          </a:xfrm>
          <a:prstGeom prst="rect">
            <a:avLst/>
          </a:prstGeom>
        </p:spPr>
        <p:txBody>
          <a:bodyPr lIns="0" tIns="0" rIns="0" bIns="0" rtlCol="0" anchor="t">
            <a:spAutoFit/>
          </a:bodyPr>
          <a:lstStyle/>
          <a:p>
            <a:pPr marL="0" lvl="1" indent="0" algn="ctr">
              <a:lnSpc>
                <a:spcPts val="10047"/>
              </a:lnSpc>
              <a:spcBef>
                <a:spcPct val="0"/>
              </a:spcBef>
            </a:pPr>
            <a:r>
              <a:rPr lang="en-US" sz="6399" b="1" u="none" spc="319">
                <a:solidFill>
                  <a:srgbClr val="F6E7D8"/>
                </a:solidFill>
                <a:latin typeface="Open Sans Bold"/>
                <a:ea typeface="Open Sans Bold"/>
                <a:cs typeface="Open Sans Bold"/>
                <a:sym typeface="Open Sans Bold"/>
              </a:rPr>
              <a:t>3</a:t>
            </a:r>
          </a:p>
        </p:txBody>
      </p:sp>
      <p:sp>
        <p:nvSpPr>
          <p:cNvPr id="15" name="TextBox 15"/>
          <p:cNvSpPr txBox="1"/>
          <p:nvPr/>
        </p:nvSpPr>
        <p:spPr>
          <a:xfrm>
            <a:off x="4284845" y="3014321"/>
            <a:ext cx="9718311" cy="514350"/>
          </a:xfrm>
          <a:prstGeom prst="rect">
            <a:avLst/>
          </a:prstGeom>
        </p:spPr>
        <p:txBody>
          <a:bodyPr lIns="0" tIns="0" rIns="0" bIns="0" rtlCol="0" anchor="t">
            <a:spAutoFit/>
          </a:bodyPr>
          <a:lstStyle/>
          <a:p>
            <a:pPr algn="ctr">
              <a:lnSpc>
                <a:spcPts val="4200"/>
              </a:lnSpc>
            </a:pPr>
            <a:r>
              <a:rPr lang="en-US" sz="3000" b="1">
                <a:solidFill>
                  <a:srgbClr val="F6E7D8"/>
                </a:solidFill>
                <a:latin typeface="Open Sans Bold"/>
                <a:ea typeface="Open Sans Bold"/>
                <a:cs typeface="Open Sans Bold"/>
                <a:sym typeface="Open Sans Bold"/>
              </a:rPr>
              <a:t>By the end of this lesson, students will be able to: </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617126" y="6775979"/>
            <a:ext cx="737744" cy="801896"/>
          </a:xfrm>
          <a:prstGeom prst="rect">
            <a:avLst/>
          </a:prstGeom>
        </p:spPr>
      </p:pic>
      <p:sp>
        <p:nvSpPr>
          <p:cNvPr id="3" name="TextBox 3"/>
          <p:cNvSpPr txBox="1"/>
          <p:nvPr/>
        </p:nvSpPr>
        <p:spPr>
          <a:xfrm>
            <a:off x="1311626" y="1768756"/>
            <a:ext cx="6610201" cy="2273300"/>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WHAT IS PHISHING?</a:t>
            </a:r>
          </a:p>
        </p:txBody>
      </p:sp>
      <p:sp>
        <p:nvSpPr>
          <p:cNvPr id="4" name="TextBox 4"/>
          <p:cNvSpPr txBox="1"/>
          <p:nvPr/>
        </p:nvSpPr>
        <p:spPr>
          <a:xfrm>
            <a:off x="1591616" y="4748957"/>
            <a:ext cx="5676900" cy="3496945"/>
          </a:xfrm>
          <a:prstGeom prst="rect">
            <a:avLst/>
          </a:prstGeom>
        </p:spPr>
        <p:txBody>
          <a:bodyPr lIns="0" tIns="0" rIns="0" bIns="0" rtlCol="0" anchor="t">
            <a:spAutoFit/>
          </a:bodyPr>
          <a:lstStyle/>
          <a:p>
            <a:pPr algn="l">
              <a:lnSpc>
                <a:spcPts val="3079"/>
              </a:lnSpc>
            </a:pPr>
            <a:r>
              <a:rPr lang="en-US" sz="2199" spc="43">
                <a:solidFill>
                  <a:srgbClr val="F6E7D8"/>
                </a:solidFill>
                <a:latin typeface="Open Sans"/>
                <a:ea typeface="Open Sans"/>
                <a:cs typeface="Open Sans"/>
                <a:sym typeface="Open Sans"/>
              </a:rPr>
              <a:t>Phishing is a cyberattack where fraudsters deceive people into revealing sensitive information like passwords, bank details, or personal data by pretending to be trusted sources.</a:t>
            </a:r>
          </a:p>
          <a:p>
            <a:pPr algn="l">
              <a:lnSpc>
                <a:spcPts val="3079"/>
              </a:lnSpc>
            </a:pPr>
            <a:endParaRPr lang="en-US" sz="2199" spc="43">
              <a:solidFill>
                <a:srgbClr val="F6E7D8"/>
              </a:solidFill>
              <a:latin typeface="Open Sans"/>
              <a:ea typeface="Open Sans"/>
              <a:cs typeface="Open Sans"/>
              <a:sym typeface="Open Sans"/>
            </a:endParaRPr>
          </a:p>
          <a:p>
            <a:pPr marL="0" lvl="0" indent="0" algn="l">
              <a:lnSpc>
                <a:spcPts val="3079"/>
              </a:lnSpc>
              <a:spcBef>
                <a:spcPct val="0"/>
              </a:spcBef>
            </a:pPr>
            <a:r>
              <a:rPr lang="en-US" sz="2199" spc="43">
                <a:solidFill>
                  <a:srgbClr val="F6E7D8"/>
                </a:solidFill>
                <a:latin typeface="Open Sans"/>
                <a:ea typeface="Open Sans"/>
                <a:cs typeface="Open Sans"/>
                <a:sym typeface="Open Sans"/>
              </a:rPr>
              <a:t>This is often done to gain unauthorized access to accounts, steal identities, or commit financial fraud.</a:t>
            </a:r>
          </a:p>
        </p:txBody>
      </p:sp>
      <p:sp>
        <p:nvSpPr>
          <p:cNvPr id="5" name="TextBox 5"/>
          <p:cNvSpPr txBox="1"/>
          <p:nvPr/>
        </p:nvSpPr>
        <p:spPr>
          <a:xfrm>
            <a:off x="11529581" y="6747404"/>
            <a:ext cx="4450071" cy="925830"/>
          </a:xfrm>
          <a:prstGeom prst="rect">
            <a:avLst/>
          </a:prstGeom>
        </p:spPr>
        <p:txBody>
          <a:bodyPr lIns="0" tIns="0" rIns="0" bIns="0" rtlCol="0" anchor="t">
            <a:spAutoFit/>
          </a:bodyPr>
          <a:lstStyle/>
          <a:p>
            <a:pPr algn="l">
              <a:lnSpc>
                <a:spcPts val="2520"/>
              </a:lnSpc>
            </a:pPr>
            <a:r>
              <a:rPr lang="en-US" sz="1800" i="1">
                <a:solidFill>
                  <a:srgbClr val="DBF3F7"/>
                </a:solidFill>
                <a:latin typeface="Open Sans Italics"/>
                <a:ea typeface="Open Sans Italics"/>
                <a:cs typeface="Open Sans Italics"/>
                <a:sym typeface="Open Sans Italics"/>
              </a:rPr>
              <a:t>Think of an email or message you received that asked for personal information. What made it suspicious? </a:t>
            </a:r>
          </a:p>
        </p:txBody>
      </p:sp>
      <p:sp>
        <p:nvSpPr>
          <p:cNvPr id="6" name="Freeform 6"/>
          <p:cNvSpPr/>
          <p:nvPr/>
        </p:nvSpPr>
        <p:spPr>
          <a:xfrm>
            <a:off x="10550765" y="2712780"/>
            <a:ext cx="5428887" cy="3576279"/>
          </a:xfrm>
          <a:custGeom>
            <a:avLst/>
            <a:gdLst/>
            <a:ahLst/>
            <a:cxnLst/>
            <a:rect l="l" t="t" r="r" b="b"/>
            <a:pathLst>
              <a:path w="5428887" h="3576279">
                <a:moveTo>
                  <a:pt x="0" y="0"/>
                </a:moveTo>
                <a:lnTo>
                  <a:pt x="5428887" y="0"/>
                </a:lnTo>
                <a:lnTo>
                  <a:pt x="5428887" y="3576279"/>
                </a:lnTo>
                <a:lnTo>
                  <a:pt x="0" y="35762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grpSp>
        <p:nvGrpSpPr>
          <p:cNvPr id="2" name="Group 2"/>
          <p:cNvGrpSpPr/>
          <p:nvPr/>
        </p:nvGrpSpPr>
        <p:grpSpPr>
          <a:xfrm>
            <a:off x="3305195" y="4481171"/>
            <a:ext cx="1239263" cy="123926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866B2"/>
            </a:solidFill>
          </p:spPr>
        </p:sp>
      </p:grpSp>
      <p:grpSp>
        <p:nvGrpSpPr>
          <p:cNvPr id="4" name="Group 4"/>
          <p:cNvGrpSpPr/>
          <p:nvPr/>
        </p:nvGrpSpPr>
        <p:grpSpPr>
          <a:xfrm>
            <a:off x="8524368" y="4481171"/>
            <a:ext cx="1239263" cy="1239263"/>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866B2"/>
            </a:solidFill>
          </p:spPr>
        </p:sp>
      </p:grpSp>
      <p:grpSp>
        <p:nvGrpSpPr>
          <p:cNvPr id="6" name="Group 6"/>
          <p:cNvGrpSpPr/>
          <p:nvPr/>
        </p:nvGrpSpPr>
        <p:grpSpPr>
          <a:xfrm>
            <a:off x="13743542" y="4481171"/>
            <a:ext cx="1239263" cy="123926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866B2"/>
            </a:solidFill>
          </p:spPr>
        </p:sp>
      </p:grpSp>
      <p:sp>
        <p:nvSpPr>
          <p:cNvPr id="8" name="Freeform 8"/>
          <p:cNvSpPr/>
          <p:nvPr/>
        </p:nvSpPr>
        <p:spPr>
          <a:xfrm>
            <a:off x="3598653" y="4886714"/>
            <a:ext cx="652347" cy="428177"/>
          </a:xfrm>
          <a:custGeom>
            <a:avLst/>
            <a:gdLst/>
            <a:ahLst/>
            <a:cxnLst/>
            <a:rect l="l" t="t" r="r" b="b"/>
            <a:pathLst>
              <a:path w="652347" h="42817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8849514" y="4831716"/>
            <a:ext cx="588972" cy="538173"/>
          </a:xfrm>
          <a:custGeom>
            <a:avLst/>
            <a:gdLst/>
            <a:ahLst/>
            <a:cxnLst/>
            <a:rect l="l" t="t" r="r" b="b"/>
            <a:pathLst>
              <a:path w="588972" h="538173">
                <a:moveTo>
                  <a:pt x="0" y="0"/>
                </a:moveTo>
                <a:lnTo>
                  <a:pt x="588972" y="0"/>
                </a:lnTo>
                <a:lnTo>
                  <a:pt x="588972" y="538173"/>
                </a:lnTo>
                <a:lnTo>
                  <a:pt x="0" y="5381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4040357" y="4823572"/>
            <a:ext cx="574892" cy="574892"/>
          </a:xfrm>
          <a:custGeom>
            <a:avLst/>
            <a:gdLst/>
            <a:ahLst/>
            <a:cxnLst/>
            <a:rect l="l" t="t" r="r" b="b"/>
            <a:pathLst>
              <a:path w="574892" h="574892">
                <a:moveTo>
                  <a:pt x="0" y="0"/>
                </a:moveTo>
                <a:lnTo>
                  <a:pt x="574892" y="0"/>
                </a:lnTo>
                <a:lnTo>
                  <a:pt x="574892" y="574892"/>
                </a:lnTo>
                <a:lnTo>
                  <a:pt x="0" y="5748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3083430" y="1768756"/>
            <a:ext cx="12121140" cy="1158875"/>
          </a:xfrm>
          <a:prstGeom prst="rect">
            <a:avLst/>
          </a:prstGeom>
        </p:spPr>
        <p:txBody>
          <a:bodyPr lIns="0" tIns="0" rIns="0" bIns="0" rtlCol="0" anchor="t">
            <a:spAutoFit/>
          </a:bodyPr>
          <a:lstStyle/>
          <a:p>
            <a:pPr marL="0" lvl="0" indent="0" algn="ctr">
              <a:lnSpc>
                <a:spcPts val="8800"/>
              </a:lnSpc>
            </a:pPr>
            <a:r>
              <a:rPr lang="en-US" sz="8000" spc="160">
                <a:solidFill>
                  <a:srgbClr val="F6E7D8"/>
                </a:solidFill>
                <a:latin typeface="Archivo Black"/>
                <a:ea typeface="Archivo Black"/>
                <a:cs typeface="Archivo Black"/>
                <a:sym typeface="Archivo Black"/>
              </a:rPr>
              <a:t>TYPES OF PHISHING</a:t>
            </a:r>
          </a:p>
        </p:txBody>
      </p:sp>
      <p:sp>
        <p:nvSpPr>
          <p:cNvPr id="12" name="TextBox 12"/>
          <p:cNvSpPr txBox="1"/>
          <p:nvPr/>
        </p:nvSpPr>
        <p:spPr>
          <a:xfrm>
            <a:off x="4973003" y="3014321"/>
            <a:ext cx="8341993" cy="514350"/>
          </a:xfrm>
          <a:prstGeom prst="rect">
            <a:avLst/>
          </a:prstGeom>
        </p:spPr>
        <p:txBody>
          <a:bodyPr lIns="0" tIns="0" rIns="0" bIns="0" rtlCol="0" anchor="t">
            <a:spAutoFit/>
          </a:bodyPr>
          <a:lstStyle/>
          <a:p>
            <a:pPr marL="0" lvl="0" indent="0" algn="ctr">
              <a:lnSpc>
                <a:spcPts val="4200"/>
              </a:lnSpc>
              <a:spcBef>
                <a:spcPct val="0"/>
              </a:spcBef>
            </a:pPr>
            <a:r>
              <a:rPr lang="en-US" sz="3000" spc="60">
                <a:solidFill>
                  <a:srgbClr val="F6E7D8"/>
                </a:solidFill>
                <a:latin typeface="Open Sans"/>
                <a:ea typeface="Open Sans"/>
                <a:cs typeface="Open Sans"/>
                <a:sym typeface="Open Sans"/>
              </a:rPr>
              <a:t>Phishing attacks come in different forms</a:t>
            </a:r>
          </a:p>
        </p:txBody>
      </p:sp>
      <p:sp>
        <p:nvSpPr>
          <p:cNvPr id="13" name="TextBox 13"/>
          <p:cNvSpPr txBox="1"/>
          <p:nvPr/>
        </p:nvSpPr>
        <p:spPr>
          <a:xfrm>
            <a:off x="2363077" y="6046558"/>
            <a:ext cx="3260688" cy="481330"/>
          </a:xfrm>
          <a:prstGeom prst="rect">
            <a:avLst/>
          </a:prstGeom>
        </p:spPr>
        <p:txBody>
          <a:bodyPr lIns="0" tIns="0" rIns="0" bIns="0" rtlCol="0" anchor="t">
            <a:spAutoFit/>
          </a:bodyPr>
          <a:lstStyle/>
          <a:p>
            <a:pPr marL="0" lvl="0" indent="0" algn="ctr">
              <a:lnSpc>
                <a:spcPts val="3919"/>
              </a:lnSpc>
              <a:spcBef>
                <a:spcPct val="0"/>
              </a:spcBef>
            </a:pPr>
            <a:r>
              <a:rPr lang="en-US" sz="2799" b="1" spc="55">
                <a:solidFill>
                  <a:srgbClr val="F6E7D8"/>
                </a:solidFill>
                <a:latin typeface="Open Sans Bold"/>
                <a:ea typeface="Open Sans Bold"/>
                <a:cs typeface="Open Sans Bold"/>
                <a:sym typeface="Open Sans Bold"/>
              </a:rPr>
              <a:t>EMAIL PHISHING</a:t>
            </a:r>
          </a:p>
        </p:txBody>
      </p:sp>
      <p:sp>
        <p:nvSpPr>
          <p:cNvPr id="14" name="TextBox 14"/>
          <p:cNvSpPr txBox="1"/>
          <p:nvPr/>
        </p:nvSpPr>
        <p:spPr>
          <a:xfrm>
            <a:off x="2412549" y="6832688"/>
            <a:ext cx="3211216" cy="12280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Scammers send deceptive emails posing as a reputable organization</a:t>
            </a:r>
          </a:p>
        </p:txBody>
      </p:sp>
      <p:sp>
        <p:nvSpPr>
          <p:cNvPr id="15" name="TextBox 15"/>
          <p:cNvSpPr txBox="1"/>
          <p:nvPr/>
        </p:nvSpPr>
        <p:spPr>
          <a:xfrm>
            <a:off x="7513656" y="6046558"/>
            <a:ext cx="3260688" cy="481330"/>
          </a:xfrm>
          <a:prstGeom prst="rect">
            <a:avLst/>
          </a:prstGeom>
        </p:spPr>
        <p:txBody>
          <a:bodyPr lIns="0" tIns="0" rIns="0" bIns="0" rtlCol="0" anchor="t">
            <a:spAutoFit/>
          </a:bodyPr>
          <a:lstStyle/>
          <a:p>
            <a:pPr marL="0" lvl="0" indent="0" algn="ctr">
              <a:lnSpc>
                <a:spcPts val="3919"/>
              </a:lnSpc>
              <a:spcBef>
                <a:spcPct val="0"/>
              </a:spcBef>
            </a:pPr>
            <a:r>
              <a:rPr lang="en-US" sz="2799" b="1" spc="55">
                <a:solidFill>
                  <a:srgbClr val="F6E7D8"/>
                </a:solidFill>
                <a:latin typeface="Open Sans Bold"/>
                <a:ea typeface="Open Sans Bold"/>
                <a:cs typeface="Open Sans Bold"/>
                <a:sym typeface="Open Sans Bold"/>
              </a:rPr>
              <a:t>SMS PHISHING</a:t>
            </a:r>
          </a:p>
        </p:txBody>
      </p:sp>
      <p:sp>
        <p:nvSpPr>
          <p:cNvPr id="16" name="TextBox 16"/>
          <p:cNvSpPr txBox="1"/>
          <p:nvPr/>
        </p:nvSpPr>
        <p:spPr>
          <a:xfrm>
            <a:off x="7563128" y="6832688"/>
            <a:ext cx="3211216" cy="12280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Scammers send texts containing fake links or requests for personal details</a:t>
            </a:r>
          </a:p>
        </p:txBody>
      </p:sp>
      <p:sp>
        <p:nvSpPr>
          <p:cNvPr id="17" name="TextBox 17"/>
          <p:cNvSpPr txBox="1"/>
          <p:nvPr/>
        </p:nvSpPr>
        <p:spPr>
          <a:xfrm>
            <a:off x="12732829" y="6046558"/>
            <a:ext cx="3260688" cy="976630"/>
          </a:xfrm>
          <a:prstGeom prst="rect">
            <a:avLst/>
          </a:prstGeom>
        </p:spPr>
        <p:txBody>
          <a:bodyPr lIns="0" tIns="0" rIns="0" bIns="0" rtlCol="0" anchor="t">
            <a:spAutoFit/>
          </a:bodyPr>
          <a:lstStyle/>
          <a:p>
            <a:pPr marL="0" lvl="0" indent="0" algn="ctr">
              <a:lnSpc>
                <a:spcPts val="3919"/>
              </a:lnSpc>
              <a:spcBef>
                <a:spcPct val="0"/>
              </a:spcBef>
            </a:pPr>
            <a:r>
              <a:rPr lang="en-US" sz="2799" b="1" spc="55">
                <a:solidFill>
                  <a:srgbClr val="F6E7D8"/>
                </a:solidFill>
                <a:latin typeface="Open Sans Bold"/>
                <a:ea typeface="Open Sans Bold"/>
                <a:cs typeface="Open Sans Bold"/>
                <a:sym typeface="Open Sans Bold"/>
              </a:rPr>
              <a:t>SOCIAL MEDIA PHISHING</a:t>
            </a:r>
          </a:p>
        </p:txBody>
      </p:sp>
      <p:sp>
        <p:nvSpPr>
          <p:cNvPr id="18" name="TextBox 18"/>
          <p:cNvSpPr txBox="1"/>
          <p:nvPr/>
        </p:nvSpPr>
        <p:spPr>
          <a:xfrm>
            <a:off x="12782301" y="7327988"/>
            <a:ext cx="3211216" cy="18376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Scammers make fake profiles or posts to deceive you into clicking links or providing personal information.</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TextBox 2"/>
          <p:cNvSpPr txBox="1"/>
          <p:nvPr/>
        </p:nvSpPr>
        <p:spPr>
          <a:xfrm>
            <a:off x="1311626" y="1768756"/>
            <a:ext cx="6610201" cy="1158875"/>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RED FLAGS</a:t>
            </a:r>
          </a:p>
        </p:txBody>
      </p:sp>
      <p:sp>
        <p:nvSpPr>
          <p:cNvPr id="3" name="TextBox 3"/>
          <p:cNvSpPr txBox="1"/>
          <p:nvPr/>
        </p:nvSpPr>
        <p:spPr>
          <a:xfrm>
            <a:off x="1778276" y="3559328"/>
            <a:ext cx="5676900" cy="3051175"/>
          </a:xfrm>
          <a:prstGeom prst="rect">
            <a:avLst/>
          </a:prstGeom>
        </p:spPr>
        <p:txBody>
          <a:bodyPr lIns="0" tIns="0" rIns="0" bIns="0" rtlCol="0" anchor="t">
            <a:spAutoFit/>
          </a:bodyPr>
          <a:lstStyle/>
          <a:p>
            <a:pPr algn="l">
              <a:lnSpc>
                <a:spcPts val="3499"/>
              </a:lnSpc>
            </a:pPr>
            <a:r>
              <a:rPr lang="en-US" sz="2499" spc="49">
                <a:solidFill>
                  <a:srgbClr val="F6E7D8"/>
                </a:solidFill>
                <a:latin typeface="Open Sans"/>
                <a:ea typeface="Open Sans"/>
                <a:cs typeface="Open Sans"/>
                <a:sym typeface="Open Sans"/>
              </a:rPr>
              <a:t>Red flags in phishing attempts are warning signs that help people spot potential scams. Common red flags include:</a:t>
            </a:r>
          </a:p>
          <a:p>
            <a:pPr algn="l">
              <a:lnSpc>
                <a:spcPts val="3499"/>
              </a:lnSpc>
            </a:pPr>
            <a:endParaRPr lang="en-US" sz="2499" spc="49">
              <a:solidFill>
                <a:srgbClr val="F6E7D8"/>
              </a:solidFill>
              <a:latin typeface="Open Sans"/>
              <a:ea typeface="Open Sans"/>
              <a:cs typeface="Open Sans"/>
              <a:sym typeface="Open Sans"/>
            </a:endParaRPr>
          </a:p>
          <a:p>
            <a:pPr algn="l">
              <a:lnSpc>
                <a:spcPts val="3499"/>
              </a:lnSpc>
            </a:pPr>
            <a:endParaRPr lang="en-US" sz="2499" spc="49">
              <a:solidFill>
                <a:srgbClr val="F6E7D8"/>
              </a:solidFill>
              <a:latin typeface="Open Sans"/>
              <a:ea typeface="Open Sans"/>
              <a:cs typeface="Open Sans"/>
              <a:sym typeface="Open Sans"/>
            </a:endParaRPr>
          </a:p>
          <a:p>
            <a:pPr marL="0" lvl="0" indent="0" algn="l">
              <a:lnSpc>
                <a:spcPts val="3499"/>
              </a:lnSpc>
              <a:spcBef>
                <a:spcPct val="0"/>
              </a:spcBef>
            </a:pPr>
            <a:endParaRPr lang="en-US" sz="2499" spc="49">
              <a:solidFill>
                <a:srgbClr val="F6E7D8"/>
              </a:solidFill>
              <a:latin typeface="Open Sans"/>
              <a:ea typeface="Open Sans"/>
              <a:cs typeface="Open Sans"/>
              <a:sym typeface="Open Sans"/>
            </a:endParaRPr>
          </a:p>
        </p:txBody>
      </p:sp>
      <p:sp>
        <p:nvSpPr>
          <p:cNvPr id="4" name="Freeform 4"/>
          <p:cNvSpPr/>
          <p:nvPr/>
        </p:nvSpPr>
        <p:spPr>
          <a:xfrm>
            <a:off x="3059130" y="5724455"/>
            <a:ext cx="3301886" cy="3050117"/>
          </a:xfrm>
          <a:custGeom>
            <a:avLst/>
            <a:gdLst/>
            <a:ahLst/>
            <a:cxnLst/>
            <a:rect l="l" t="t" r="r" b="b"/>
            <a:pathLst>
              <a:path w="3301886" h="3050117">
                <a:moveTo>
                  <a:pt x="0" y="0"/>
                </a:moveTo>
                <a:lnTo>
                  <a:pt x="3301886" y="0"/>
                </a:lnTo>
                <a:lnTo>
                  <a:pt x="3301886" y="3050117"/>
                </a:lnTo>
                <a:lnTo>
                  <a:pt x="0" y="30501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0986846" y="3595671"/>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Urgent or threatening language</a:t>
            </a:r>
          </a:p>
        </p:txBody>
      </p:sp>
      <p:grpSp>
        <p:nvGrpSpPr>
          <p:cNvPr id="6" name="Group 6"/>
          <p:cNvGrpSpPr/>
          <p:nvPr/>
        </p:nvGrpSpPr>
        <p:grpSpPr>
          <a:xfrm>
            <a:off x="10232362" y="3564087"/>
            <a:ext cx="388922" cy="38892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id="8" name="TextBox 8"/>
          <p:cNvSpPr txBox="1"/>
          <p:nvPr/>
        </p:nvSpPr>
        <p:spPr>
          <a:xfrm>
            <a:off x="10232362" y="353075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u="none" spc="100">
                <a:solidFill>
                  <a:srgbClr val="F6E7D8"/>
                </a:solidFill>
                <a:latin typeface="Open Sans Bold"/>
                <a:ea typeface="Open Sans Bold"/>
                <a:cs typeface="Open Sans Bold"/>
                <a:sym typeface="Open Sans Bold"/>
              </a:rPr>
              <a:t>1</a:t>
            </a:r>
          </a:p>
        </p:txBody>
      </p:sp>
      <p:sp>
        <p:nvSpPr>
          <p:cNvPr id="9" name="TextBox 9"/>
          <p:cNvSpPr txBox="1"/>
          <p:nvPr/>
        </p:nvSpPr>
        <p:spPr>
          <a:xfrm>
            <a:off x="10986846" y="4410764"/>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Suspicious sender information </a:t>
            </a:r>
          </a:p>
        </p:txBody>
      </p:sp>
      <p:grpSp>
        <p:nvGrpSpPr>
          <p:cNvPr id="10" name="Group 10"/>
          <p:cNvGrpSpPr/>
          <p:nvPr/>
        </p:nvGrpSpPr>
        <p:grpSpPr>
          <a:xfrm>
            <a:off x="10232362" y="4379180"/>
            <a:ext cx="388922" cy="38892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id="12" name="TextBox 12"/>
          <p:cNvSpPr txBox="1"/>
          <p:nvPr/>
        </p:nvSpPr>
        <p:spPr>
          <a:xfrm>
            <a:off x="10232362" y="4345845"/>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2</a:t>
            </a:r>
          </a:p>
        </p:txBody>
      </p:sp>
      <p:sp>
        <p:nvSpPr>
          <p:cNvPr id="13" name="TextBox 13"/>
          <p:cNvSpPr txBox="1"/>
          <p:nvPr/>
        </p:nvSpPr>
        <p:spPr>
          <a:xfrm>
            <a:off x="10986846" y="5266411"/>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Requests for personal information</a:t>
            </a:r>
          </a:p>
        </p:txBody>
      </p:sp>
      <p:grpSp>
        <p:nvGrpSpPr>
          <p:cNvPr id="14" name="Group 14"/>
          <p:cNvGrpSpPr/>
          <p:nvPr/>
        </p:nvGrpSpPr>
        <p:grpSpPr>
          <a:xfrm>
            <a:off x="10232362" y="5234827"/>
            <a:ext cx="388922" cy="38892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id="16" name="TextBox 16"/>
          <p:cNvSpPr txBox="1"/>
          <p:nvPr/>
        </p:nvSpPr>
        <p:spPr>
          <a:xfrm>
            <a:off x="10232362" y="520149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3</a:t>
            </a:r>
          </a:p>
        </p:txBody>
      </p:sp>
      <p:sp>
        <p:nvSpPr>
          <p:cNvPr id="17" name="TextBox 17"/>
          <p:cNvSpPr txBox="1"/>
          <p:nvPr/>
        </p:nvSpPr>
        <p:spPr>
          <a:xfrm>
            <a:off x="10986846" y="6083958"/>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Misspellings or grammatical errors</a:t>
            </a:r>
          </a:p>
        </p:txBody>
      </p:sp>
      <p:grpSp>
        <p:nvGrpSpPr>
          <p:cNvPr id="18" name="Group 18"/>
          <p:cNvGrpSpPr/>
          <p:nvPr/>
        </p:nvGrpSpPr>
        <p:grpSpPr>
          <a:xfrm>
            <a:off x="10232362" y="6052374"/>
            <a:ext cx="388922" cy="38892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id="20" name="TextBox 20"/>
          <p:cNvSpPr txBox="1"/>
          <p:nvPr/>
        </p:nvSpPr>
        <p:spPr>
          <a:xfrm>
            <a:off x="10232362" y="6019040"/>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4</a:t>
            </a:r>
          </a:p>
        </p:txBody>
      </p:sp>
      <p:sp>
        <p:nvSpPr>
          <p:cNvPr id="21" name="TextBox 21"/>
          <p:cNvSpPr txBox="1"/>
          <p:nvPr/>
        </p:nvSpPr>
        <p:spPr>
          <a:xfrm>
            <a:off x="10986846" y="6901505"/>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Suspicious links or attachments</a:t>
            </a:r>
          </a:p>
        </p:txBody>
      </p:sp>
      <p:grpSp>
        <p:nvGrpSpPr>
          <p:cNvPr id="22" name="Group 22"/>
          <p:cNvGrpSpPr/>
          <p:nvPr/>
        </p:nvGrpSpPr>
        <p:grpSpPr>
          <a:xfrm>
            <a:off x="10232362" y="6869921"/>
            <a:ext cx="388922" cy="38892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id="24" name="TextBox 24"/>
          <p:cNvSpPr txBox="1"/>
          <p:nvPr/>
        </p:nvSpPr>
        <p:spPr>
          <a:xfrm>
            <a:off x="10232362" y="6836587"/>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5</a:t>
            </a:r>
          </a:p>
        </p:txBody>
      </p:sp>
      <p:sp>
        <p:nvSpPr>
          <p:cNvPr id="25" name="TextBox 25"/>
          <p:cNvSpPr txBox="1"/>
          <p:nvPr/>
        </p:nvSpPr>
        <p:spPr>
          <a:xfrm>
            <a:off x="10986846" y="7714144"/>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Generic greetings </a:t>
            </a:r>
          </a:p>
        </p:txBody>
      </p:sp>
      <p:grpSp>
        <p:nvGrpSpPr>
          <p:cNvPr id="26" name="Group 26"/>
          <p:cNvGrpSpPr/>
          <p:nvPr/>
        </p:nvGrpSpPr>
        <p:grpSpPr>
          <a:xfrm>
            <a:off x="10232362" y="7682560"/>
            <a:ext cx="388922" cy="38892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id="28" name="TextBox 28"/>
          <p:cNvSpPr txBox="1"/>
          <p:nvPr/>
        </p:nvSpPr>
        <p:spPr>
          <a:xfrm>
            <a:off x="10232362" y="7649226"/>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6</a:t>
            </a:r>
          </a:p>
        </p:txBody>
      </p:sp>
      <p:sp>
        <p:nvSpPr>
          <p:cNvPr id="29" name="TextBox 29"/>
          <p:cNvSpPr txBox="1"/>
          <p:nvPr/>
        </p:nvSpPr>
        <p:spPr>
          <a:xfrm>
            <a:off x="10986846" y="8531691"/>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Too good to be true </a:t>
            </a:r>
          </a:p>
        </p:txBody>
      </p:sp>
      <p:grpSp>
        <p:nvGrpSpPr>
          <p:cNvPr id="30" name="Group 30"/>
          <p:cNvGrpSpPr/>
          <p:nvPr/>
        </p:nvGrpSpPr>
        <p:grpSpPr>
          <a:xfrm>
            <a:off x="10232362" y="8500107"/>
            <a:ext cx="388922" cy="38892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id="32" name="TextBox 32"/>
          <p:cNvSpPr txBox="1"/>
          <p:nvPr/>
        </p:nvSpPr>
        <p:spPr>
          <a:xfrm>
            <a:off x="10232362" y="846677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7</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Freeform 2"/>
          <p:cNvSpPr/>
          <p:nvPr/>
        </p:nvSpPr>
        <p:spPr>
          <a:xfrm>
            <a:off x="10193273"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321373" y="1711606"/>
            <a:ext cx="6104449" cy="1216025"/>
            <a:chOff x="0" y="0"/>
            <a:chExt cx="8139266" cy="1621367"/>
          </a:xfrm>
        </p:grpSpPr>
        <p:sp>
          <p:nvSpPr>
            <p:cNvPr id="4" name="TextBox 4"/>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03</a:t>
              </a:r>
            </a:p>
          </p:txBody>
        </p:sp>
        <p:sp>
          <p:nvSpPr>
            <p:cNvPr id="5" name="TextBox 5"/>
            <p:cNvSpPr txBox="1"/>
            <p:nvPr/>
          </p:nvSpPr>
          <p:spPr>
            <a:xfrm>
              <a:off x="2156046" y="221192"/>
              <a:ext cx="5983220" cy="11313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REQUESTS FOR PERSONAL INFORMATION</a:t>
              </a:r>
            </a:p>
          </p:txBody>
        </p:sp>
      </p:grpSp>
      <p:sp>
        <p:nvSpPr>
          <p:cNvPr id="6" name="TextBox 6"/>
          <p:cNvSpPr txBox="1"/>
          <p:nvPr/>
        </p:nvSpPr>
        <p:spPr>
          <a:xfrm>
            <a:off x="10321373" y="3090521"/>
            <a:ext cx="6104449" cy="1837690"/>
          </a:xfrm>
          <a:prstGeom prst="rect">
            <a:avLst/>
          </a:prstGeom>
        </p:spPr>
        <p:txBody>
          <a:bodyPr lIns="0" tIns="0" rIns="0" bIns="0" rtlCol="0" anchor="t">
            <a:spAutoFit/>
          </a:bodyPr>
          <a:lstStyle/>
          <a:p>
            <a:pPr algn="l">
              <a:lnSpc>
                <a:spcPts val="2419"/>
              </a:lnSpc>
            </a:pPr>
            <a:r>
              <a:rPr lang="en-US" sz="2199" spc="43">
                <a:solidFill>
                  <a:srgbClr val="F6E7D8"/>
                </a:solidFill>
                <a:latin typeface="Open Sans"/>
                <a:ea typeface="Open Sans"/>
                <a:cs typeface="Open Sans"/>
                <a:sym typeface="Open Sans"/>
              </a:rPr>
              <a:t>Legitimate organizations do not request personal information, such as usernames, passwords, or credit card numbers, via email, social media, or other online means. Be cautious of any request for personal information. </a:t>
            </a:r>
          </a:p>
        </p:txBody>
      </p:sp>
      <p:sp>
        <p:nvSpPr>
          <p:cNvPr id="7" name="Freeform 7"/>
          <p:cNvSpPr/>
          <p:nvPr/>
        </p:nvSpPr>
        <p:spPr>
          <a:xfrm>
            <a:off x="10257323" y="5752581"/>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0385423" y="6041695"/>
            <a:ext cx="6104449" cy="1216025"/>
            <a:chOff x="0" y="0"/>
            <a:chExt cx="8139266" cy="1621367"/>
          </a:xfrm>
        </p:grpSpPr>
        <p:sp>
          <p:nvSpPr>
            <p:cNvPr id="9" name="TextBox 9"/>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04</a:t>
              </a:r>
            </a:p>
          </p:txBody>
        </p:sp>
        <p:sp>
          <p:nvSpPr>
            <p:cNvPr id="10" name="TextBox 10"/>
            <p:cNvSpPr txBox="1"/>
            <p:nvPr/>
          </p:nvSpPr>
          <p:spPr>
            <a:xfrm>
              <a:off x="2156046" y="221192"/>
              <a:ext cx="5983220" cy="11313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MISSPELLINGS OR GRAMMATICAL ERRORS</a:t>
              </a:r>
            </a:p>
          </p:txBody>
        </p:sp>
      </p:grpSp>
      <p:sp>
        <p:nvSpPr>
          <p:cNvPr id="11" name="TextBox 11"/>
          <p:cNvSpPr txBox="1"/>
          <p:nvPr/>
        </p:nvSpPr>
        <p:spPr>
          <a:xfrm>
            <a:off x="10385423" y="7420610"/>
            <a:ext cx="6104449" cy="1532890"/>
          </a:xfrm>
          <a:prstGeom prst="rect">
            <a:avLst/>
          </a:prstGeom>
        </p:spPr>
        <p:txBody>
          <a:bodyPr lIns="0" tIns="0" rIns="0" bIns="0" rtlCol="0" anchor="t">
            <a:spAutoFit/>
          </a:bodyPr>
          <a:lstStyle/>
          <a:p>
            <a:pPr algn="l">
              <a:lnSpc>
                <a:spcPts val="2419"/>
              </a:lnSpc>
            </a:pPr>
            <a:r>
              <a:rPr lang="en-US" sz="2199" spc="43">
                <a:solidFill>
                  <a:srgbClr val="F6E7D8"/>
                </a:solidFill>
                <a:latin typeface="Open Sans"/>
                <a:ea typeface="Open Sans"/>
                <a:cs typeface="Open Sans"/>
                <a:sym typeface="Open Sans"/>
              </a:rPr>
              <a:t>Phishing emails or messages may contain misspellings, grammatical errors, or awkward phrasing. Legitimate organizations usually have professional communications and do not contain obvious errors. </a:t>
            </a:r>
          </a:p>
        </p:txBody>
      </p:sp>
      <p:sp>
        <p:nvSpPr>
          <p:cNvPr id="12" name="Freeform 12"/>
          <p:cNvSpPr/>
          <p:nvPr/>
        </p:nvSpPr>
        <p:spPr>
          <a:xfrm>
            <a:off x="2100599"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2228699" y="1711606"/>
            <a:ext cx="6104449" cy="1216025"/>
            <a:chOff x="0" y="0"/>
            <a:chExt cx="8139266" cy="1621367"/>
          </a:xfrm>
        </p:grpSpPr>
        <p:sp>
          <p:nvSpPr>
            <p:cNvPr id="14" name="TextBox 14"/>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01</a:t>
              </a:r>
            </a:p>
          </p:txBody>
        </p:sp>
        <p:sp>
          <p:nvSpPr>
            <p:cNvPr id="15" name="TextBox 15"/>
            <p:cNvSpPr txBox="1"/>
            <p:nvPr/>
          </p:nvSpPr>
          <p:spPr>
            <a:xfrm>
              <a:off x="2156046" y="221192"/>
              <a:ext cx="5983220" cy="11313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URGENT OR THREATENING LANGUAGE</a:t>
              </a:r>
            </a:p>
          </p:txBody>
        </p:sp>
      </p:grpSp>
      <p:sp>
        <p:nvSpPr>
          <p:cNvPr id="16" name="TextBox 16"/>
          <p:cNvSpPr txBox="1"/>
          <p:nvPr/>
        </p:nvSpPr>
        <p:spPr>
          <a:xfrm>
            <a:off x="2228699" y="3090521"/>
            <a:ext cx="6104449" cy="1837690"/>
          </a:xfrm>
          <a:prstGeom prst="rect">
            <a:avLst/>
          </a:prstGeom>
        </p:spPr>
        <p:txBody>
          <a:bodyPr lIns="0" tIns="0" rIns="0" bIns="0" rtlCol="0" anchor="t">
            <a:spAutoFit/>
          </a:bodyPr>
          <a:lstStyle/>
          <a:p>
            <a:pPr algn="l">
              <a:lnSpc>
                <a:spcPts val="2419"/>
              </a:lnSpc>
            </a:pPr>
            <a:r>
              <a:rPr lang="en-US" sz="2199" spc="43">
                <a:solidFill>
                  <a:srgbClr val="F6E7D8"/>
                </a:solidFill>
                <a:latin typeface="Open Sans"/>
                <a:ea typeface="Open Sans"/>
                <a:cs typeface="Open Sans"/>
                <a:sym typeface="Open Sans"/>
              </a:rPr>
              <a:t>Phishing attempts often create a sense of urgency or use threatening language to prompt immediate action. Phases like "urgent action required," "account suspended," or "your account will be deleted" may indicate a phishing attempt. </a:t>
            </a:r>
          </a:p>
        </p:txBody>
      </p:sp>
      <p:sp>
        <p:nvSpPr>
          <p:cNvPr id="17" name="Freeform 17"/>
          <p:cNvSpPr/>
          <p:nvPr/>
        </p:nvSpPr>
        <p:spPr>
          <a:xfrm>
            <a:off x="2164649" y="5752581"/>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8" name="Group 18"/>
          <p:cNvGrpSpPr/>
          <p:nvPr/>
        </p:nvGrpSpPr>
        <p:grpSpPr>
          <a:xfrm>
            <a:off x="2292749" y="6041695"/>
            <a:ext cx="6104449" cy="1216025"/>
            <a:chOff x="0" y="0"/>
            <a:chExt cx="8139266" cy="1621367"/>
          </a:xfrm>
        </p:grpSpPr>
        <p:sp>
          <p:nvSpPr>
            <p:cNvPr id="19" name="TextBox 19"/>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02</a:t>
              </a:r>
            </a:p>
          </p:txBody>
        </p:sp>
        <p:sp>
          <p:nvSpPr>
            <p:cNvPr id="20" name="TextBox 20"/>
            <p:cNvSpPr txBox="1"/>
            <p:nvPr/>
          </p:nvSpPr>
          <p:spPr>
            <a:xfrm>
              <a:off x="2156046" y="221192"/>
              <a:ext cx="5983220" cy="11313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SUSPICIOUS SENDER INFORMATION</a:t>
              </a:r>
            </a:p>
          </p:txBody>
        </p:sp>
      </p:grpSp>
      <p:sp>
        <p:nvSpPr>
          <p:cNvPr id="21" name="TextBox 21"/>
          <p:cNvSpPr txBox="1"/>
          <p:nvPr/>
        </p:nvSpPr>
        <p:spPr>
          <a:xfrm>
            <a:off x="2292749" y="7420610"/>
            <a:ext cx="6104449" cy="1532890"/>
          </a:xfrm>
          <a:prstGeom prst="rect">
            <a:avLst/>
          </a:prstGeom>
        </p:spPr>
        <p:txBody>
          <a:bodyPr lIns="0" tIns="0" rIns="0" bIns="0" rtlCol="0" anchor="t">
            <a:spAutoFit/>
          </a:bodyPr>
          <a:lstStyle/>
          <a:p>
            <a:pPr algn="l">
              <a:lnSpc>
                <a:spcPts val="2419"/>
              </a:lnSpc>
            </a:pPr>
            <a:r>
              <a:rPr lang="en-US" sz="2199" spc="43">
                <a:solidFill>
                  <a:srgbClr val="F6E7D8"/>
                </a:solidFill>
                <a:latin typeface="Open Sans"/>
                <a:ea typeface="Open Sans"/>
                <a:cs typeface="Open Sans"/>
                <a:sym typeface="Open Sans"/>
              </a:rPr>
              <a:t>Check the sender's email address or social media profile. Phishing emails or messages often use generic or suspicious email addresses that do not match the legitimate entity they claim to represent. </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Freeform 2"/>
          <p:cNvSpPr/>
          <p:nvPr/>
        </p:nvSpPr>
        <p:spPr>
          <a:xfrm>
            <a:off x="10193273"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321373" y="1711606"/>
            <a:ext cx="6104449" cy="1216025"/>
            <a:chOff x="0" y="0"/>
            <a:chExt cx="8139266" cy="1621367"/>
          </a:xfrm>
        </p:grpSpPr>
        <p:sp>
          <p:nvSpPr>
            <p:cNvPr id="4" name="TextBox 4"/>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07</a:t>
              </a:r>
            </a:p>
          </p:txBody>
        </p:sp>
        <p:sp>
          <p:nvSpPr>
            <p:cNvPr id="5" name="TextBox 5"/>
            <p:cNvSpPr txBox="1"/>
            <p:nvPr/>
          </p:nvSpPr>
          <p:spPr>
            <a:xfrm>
              <a:off x="2156046" y="513292"/>
              <a:ext cx="5983220" cy="5471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TOO GOOD TO BE TRUE </a:t>
              </a:r>
            </a:p>
          </p:txBody>
        </p:sp>
      </p:grpSp>
      <p:sp>
        <p:nvSpPr>
          <p:cNvPr id="6" name="TextBox 6"/>
          <p:cNvSpPr txBox="1"/>
          <p:nvPr/>
        </p:nvSpPr>
        <p:spPr>
          <a:xfrm>
            <a:off x="10321373" y="3090521"/>
            <a:ext cx="6104449" cy="1532890"/>
          </a:xfrm>
          <a:prstGeom prst="rect">
            <a:avLst/>
          </a:prstGeom>
        </p:spPr>
        <p:txBody>
          <a:bodyPr lIns="0" tIns="0" rIns="0" bIns="0" rtlCol="0" anchor="t">
            <a:spAutoFit/>
          </a:bodyPr>
          <a:lstStyle/>
          <a:p>
            <a:pPr algn="l">
              <a:lnSpc>
                <a:spcPts val="2419"/>
              </a:lnSpc>
            </a:pPr>
            <a:r>
              <a:rPr lang="en-US" sz="2199" spc="43">
                <a:solidFill>
                  <a:srgbClr val="F6E7D8"/>
                </a:solidFill>
                <a:latin typeface="Open Sans"/>
                <a:ea typeface="Open Sans"/>
                <a:cs typeface="Open Sans"/>
                <a:sym typeface="Open Sans"/>
              </a:rPr>
              <a:t>Phishing attempts may lure individuals with enticing offers, such as winning a prize or getting a huge discount. If an offer seems too good to be true, it may be a phishing attempt. </a:t>
            </a:r>
          </a:p>
        </p:txBody>
      </p:sp>
      <p:sp>
        <p:nvSpPr>
          <p:cNvPr id="7" name="Freeform 7"/>
          <p:cNvSpPr/>
          <p:nvPr/>
        </p:nvSpPr>
        <p:spPr>
          <a:xfrm>
            <a:off x="2100599"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2228699" y="1711606"/>
            <a:ext cx="6104449" cy="1216025"/>
            <a:chOff x="0" y="0"/>
            <a:chExt cx="8139266" cy="1621367"/>
          </a:xfrm>
        </p:grpSpPr>
        <p:sp>
          <p:nvSpPr>
            <p:cNvPr id="9" name="TextBox 9"/>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05</a:t>
              </a:r>
            </a:p>
          </p:txBody>
        </p:sp>
        <p:sp>
          <p:nvSpPr>
            <p:cNvPr id="10" name="TextBox 10"/>
            <p:cNvSpPr txBox="1"/>
            <p:nvPr/>
          </p:nvSpPr>
          <p:spPr>
            <a:xfrm>
              <a:off x="2156046" y="221192"/>
              <a:ext cx="5983220" cy="11313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SUSPICIOUS LINKS OR ATTACHMENTS</a:t>
              </a:r>
            </a:p>
          </p:txBody>
        </p:sp>
      </p:grpSp>
      <p:sp>
        <p:nvSpPr>
          <p:cNvPr id="11" name="TextBox 11"/>
          <p:cNvSpPr txBox="1"/>
          <p:nvPr/>
        </p:nvSpPr>
        <p:spPr>
          <a:xfrm>
            <a:off x="2228699" y="3090521"/>
            <a:ext cx="6104449" cy="1837690"/>
          </a:xfrm>
          <a:prstGeom prst="rect">
            <a:avLst/>
          </a:prstGeom>
        </p:spPr>
        <p:txBody>
          <a:bodyPr lIns="0" tIns="0" rIns="0" bIns="0" rtlCol="0" anchor="t">
            <a:spAutoFit/>
          </a:bodyPr>
          <a:lstStyle/>
          <a:p>
            <a:pPr algn="l">
              <a:lnSpc>
                <a:spcPts val="2419"/>
              </a:lnSpc>
            </a:pPr>
            <a:r>
              <a:rPr lang="en-US" sz="2199" spc="43">
                <a:solidFill>
                  <a:srgbClr val="F6E7D8"/>
                </a:solidFill>
                <a:latin typeface="Open Sans"/>
                <a:ea typeface="Open Sans"/>
                <a:cs typeface="Open Sans"/>
                <a:sym typeface="Open Sans"/>
              </a:rPr>
              <a:t>Be cautious of links or attachments in emails or messages from unknown or untrusted sources. Hover over links to check their actual destinations, and do not click on suspicious links or download attachments that you were not expecting. </a:t>
            </a:r>
          </a:p>
        </p:txBody>
      </p:sp>
      <p:sp>
        <p:nvSpPr>
          <p:cNvPr id="12" name="Freeform 12"/>
          <p:cNvSpPr/>
          <p:nvPr/>
        </p:nvSpPr>
        <p:spPr>
          <a:xfrm>
            <a:off x="2164649" y="5752581"/>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2292749" y="6041695"/>
            <a:ext cx="6104449" cy="1216025"/>
            <a:chOff x="0" y="0"/>
            <a:chExt cx="8139266" cy="1621367"/>
          </a:xfrm>
        </p:grpSpPr>
        <p:sp>
          <p:nvSpPr>
            <p:cNvPr id="14" name="TextBox 14"/>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06</a:t>
              </a:r>
            </a:p>
          </p:txBody>
        </p:sp>
        <p:sp>
          <p:nvSpPr>
            <p:cNvPr id="15" name="TextBox 15"/>
            <p:cNvSpPr txBox="1"/>
            <p:nvPr/>
          </p:nvSpPr>
          <p:spPr>
            <a:xfrm>
              <a:off x="2156046" y="513292"/>
              <a:ext cx="5983220" cy="5471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GENERIC GREETINGS </a:t>
              </a:r>
            </a:p>
          </p:txBody>
        </p:sp>
      </p:grpSp>
      <p:sp>
        <p:nvSpPr>
          <p:cNvPr id="16" name="TextBox 16"/>
          <p:cNvSpPr txBox="1"/>
          <p:nvPr/>
        </p:nvSpPr>
        <p:spPr>
          <a:xfrm>
            <a:off x="2292749" y="7420610"/>
            <a:ext cx="6104449" cy="1532890"/>
          </a:xfrm>
          <a:prstGeom prst="rect">
            <a:avLst/>
          </a:prstGeom>
        </p:spPr>
        <p:txBody>
          <a:bodyPr lIns="0" tIns="0" rIns="0" bIns="0" rtlCol="0" anchor="t">
            <a:spAutoFit/>
          </a:bodyPr>
          <a:lstStyle/>
          <a:p>
            <a:pPr algn="l">
              <a:lnSpc>
                <a:spcPts val="2419"/>
              </a:lnSpc>
            </a:pPr>
            <a:r>
              <a:rPr lang="en-US" sz="2199" spc="43">
                <a:solidFill>
                  <a:srgbClr val="F6E7D8"/>
                </a:solidFill>
                <a:latin typeface="Open Sans"/>
                <a:ea typeface="Open Sans"/>
                <a:cs typeface="Open Sans"/>
                <a:sym typeface="Open Sans"/>
              </a:rPr>
              <a:t>Phishing emails may use generic greetings like "Dear Customer" instead of addressing you by your name. Legitimate organizations often personalize their communications with your name or other relevant information. </a:t>
            </a:r>
          </a:p>
        </p:txBody>
      </p:sp>
      <p:pic>
        <p:nvPicPr>
          <p:cNvPr id="17" name="Picture 17"/>
          <p:cNvPicPr>
            <a:picLocks noChangeAspect="1"/>
          </p:cNvPicPr>
          <p:nvPr/>
        </p:nvPicPr>
        <p:blipFill>
          <a:blip r:embed="rId4"/>
          <a:srcRect/>
          <a:stretch>
            <a:fillRect/>
          </a:stretch>
        </p:blipFill>
        <p:spPr>
          <a:xfrm>
            <a:off x="10193273" y="6649707"/>
            <a:ext cx="737744" cy="801896"/>
          </a:xfrm>
          <a:prstGeom prst="rect">
            <a:avLst/>
          </a:prstGeom>
        </p:spPr>
      </p:pic>
      <p:sp>
        <p:nvSpPr>
          <p:cNvPr id="18" name="TextBox 18"/>
          <p:cNvSpPr txBox="1"/>
          <p:nvPr/>
        </p:nvSpPr>
        <p:spPr>
          <a:xfrm>
            <a:off x="11202659" y="6766313"/>
            <a:ext cx="4450071" cy="925830"/>
          </a:xfrm>
          <a:prstGeom prst="rect">
            <a:avLst/>
          </a:prstGeom>
        </p:spPr>
        <p:txBody>
          <a:bodyPr lIns="0" tIns="0" rIns="0" bIns="0" rtlCol="0" anchor="t">
            <a:spAutoFit/>
          </a:bodyPr>
          <a:lstStyle/>
          <a:p>
            <a:pPr algn="l">
              <a:lnSpc>
                <a:spcPts val="2520"/>
              </a:lnSpc>
            </a:pPr>
            <a:r>
              <a:rPr lang="en-US" sz="1800" i="1">
                <a:solidFill>
                  <a:srgbClr val="DBF3F7"/>
                </a:solidFill>
                <a:latin typeface="Open Sans Italics"/>
                <a:ea typeface="Open Sans Italics"/>
                <a:cs typeface="Open Sans Italics"/>
                <a:sym typeface="Open Sans Italics"/>
              </a:rPr>
              <a:t>Which of the seven red flags do you think is the hardest to detect? What makes you say that?</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TextBox 2"/>
          <p:cNvSpPr txBox="1"/>
          <p:nvPr/>
        </p:nvSpPr>
        <p:spPr>
          <a:xfrm>
            <a:off x="1311626" y="1768756"/>
            <a:ext cx="6610201" cy="3387725"/>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CONSIDER THESE RED FLAGS</a:t>
            </a:r>
          </a:p>
        </p:txBody>
      </p:sp>
      <p:pic>
        <p:nvPicPr>
          <p:cNvPr id="3" name="Picture 3"/>
          <p:cNvPicPr>
            <a:picLocks noChangeAspect="1"/>
          </p:cNvPicPr>
          <p:nvPr/>
        </p:nvPicPr>
        <p:blipFill>
          <a:blip r:embed="rId2"/>
          <a:srcRect/>
          <a:stretch>
            <a:fillRect/>
          </a:stretch>
        </p:blipFill>
        <p:spPr>
          <a:xfrm>
            <a:off x="1311626" y="5879290"/>
            <a:ext cx="737744" cy="801896"/>
          </a:xfrm>
          <a:prstGeom prst="rect">
            <a:avLst/>
          </a:prstGeom>
        </p:spPr>
      </p:pic>
      <p:sp>
        <p:nvSpPr>
          <p:cNvPr id="4" name="TextBox 4"/>
          <p:cNvSpPr txBox="1"/>
          <p:nvPr/>
        </p:nvSpPr>
        <p:spPr>
          <a:xfrm>
            <a:off x="2321011" y="5995895"/>
            <a:ext cx="4450071" cy="925830"/>
          </a:xfrm>
          <a:prstGeom prst="rect">
            <a:avLst/>
          </a:prstGeom>
        </p:spPr>
        <p:txBody>
          <a:bodyPr lIns="0" tIns="0" rIns="0" bIns="0" rtlCol="0" anchor="t">
            <a:spAutoFit/>
          </a:bodyPr>
          <a:lstStyle/>
          <a:p>
            <a:pPr algn="l">
              <a:lnSpc>
                <a:spcPts val="2520"/>
              </a:lnSpc>
            </a:pPr>
            <a:r>
              <a:rPr lang="en-US" sz="1800" i="1">
                <a:solidFill>
                  <a:srgbClr val="DBF3F7"/>
                </a:solidFill>
                <a:latin typeface="Open Sans Italics"/>
                <a:ea typeface="Open Sans Italics"/>
                <a:cs typeface="Open Sans Italics"/>
                <a:sym typeface="Open Sans Italics"/>
              </a:rPr>
              <a:t>Read the examples and then identify which form of phishing it is and what red flags make it a phishing attempt.</a:t>
            </a:r>
          </a:p>
        </p:txBody>
      </p:sp>
      <p:sp>
        <p:nvSpPr>
          <p:cNvPr id="5" name="TextBox 5"/>
          <p:cNvSpPr txBox="1"/>
          <p:nvPr/>
        </p:nvSpPr>
        <p:spPr>
          <a:xfrm>
            <a:off x="10565227" y="2043650"/>
            <a:ext cx="4487415" cy="422275"/>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EXAMPLE 1</a:t>
            </a:r>
          </a:p>
        </p:txBody>
      </p:sp>
      <p:sp>
        <p:nvSpPr>
          <p:cNvPr id="6" name="TextBox 6"/>
          <p:cNvSpPr txBox="1"/>
          <p:nvPr/>
        </p:nvSpPr>
        <p:spPr>
          <a:xfrm>
            <a:off x="10565227" y="2752022"/>
            <a:ext cx="6104449" cy="2142490"/>
          </a:xfrm>
          <a:prstGeom prst="rect">
            <a:avLst/>
          </a:prstGeom>
        </p:spPr>
        <p:txBody>
          <a:bodyPr lIns="0" tIns="0" rIns="0" bIns="0" rtlCol="0" anchor="t">
            <a:spAutoFit/>
          </a:bodyPr>
          <a:lstStyle/>
          <a:p>
            <a:pPr algn="l">
              <a:lnSpc>
                <a:spcPts val="2419"/>
              </a:lnSpc>
            </a:pPr>
            <a:r>
              <a:rPr lang="en-US" sz="2199" spc="43">
                <a:solidFill>
                  <a:srgbClr val="F6E7D8"/>
                </a:solidFill>
                <a:latin typeface="Open Sans"/>
                <a:ea typeface="Open Sans"/>
                <a:cs typeface="Open Sans"/>
                <a:sym typeface="Open Sans"/>
              </a:rPr>
              <a:t>You come across a pop-up window while browsing a website that asks you for your credit card information to claim a prize or discount within the next 10 minutes. The website looks legitimate, but you only have 10 minutes to submit your personal information.  </a:t>
            </a:r>
          </a:p>
        </p:txBody>
      </p:sp>
      <p:sp>
        <p:nvSpPr>
          <p:cNvPr id="7" name="TextBox 7"/>
          <p:cNvSpPr txBox="1"/>
          <p:nvPr/>
        </p:nvSpPr>
        <p:spPr>
          <a:xfrm>
            <a:off x="10565227" y="5675625"/>
            <a:ext cx="4487415" cy="422275"/>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EXAMPLE 2</a:t>
            </a:r>
          </a:p>
        </p:txBody>
      </p:sp>
      <p:sp>
        <p:nvSpPr>
          <p:cNvPr id="8" name="TextBox 8"/>
          <p:cNvSpPr txBox="1"/>
          <p:nvPr/>
        </p:nvSpPr>
        <p:spPr>
          <a:xfrm>
            <a:off x="10565227" y="6383997"/>
            <a:ext cx="6104449" cy="1837690"/>
          </a:xfrm>
          <a:prstGeom prst="rect">
            <a:avLst/>
          </a:prstGeom>
        </p:spPr>
        <p:txBody>
          <a:bodyPr lIns="0" tIns="0" rIns="0" bIns="0" rtlCol="0" anchor="t">
            <a:spAutoFit/>
          </a:bodyPr>
          <a:lstStyle/>
          <a:p>
            <a:pPr algn="l">
              <a:lnSpc>
                <a:spcPts val="2419"/>
              </a:lnSpc>
            </a:pPr>
            <a:r>
              <a:rPr lang="en-US" sz="2199" spc="43">
                <a:solidFill>
                  <a:srgbClr val="F6E7D8"/>
                </a:solidFill>
                <a:latin typeface="Open Sans"/>
                <a:ea typeface="Open Sans"/>
                <a:cs typeface="Open Sans"/>
                <a:sym typeface="Open Sans"/>
              </a:rPr>
              <a:t>You receive a message on social media from someone claiming to be a friend or family member, asking for your address and phone number. You've never met this person and don't see photos of them with your family or friends.  </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TextBox 2"/>
          <p:cNvSpPr txBox="1"/>
          <p:nvPr/>
        </p:nvSpPr>
        <p:spPr>
          <a:xfrm>
            <a:off x="7785610" y="1692556"/>
            <a:ext cx="8824656" cy="3676650"/>
          </a:xfrm>
          <a:prstGeom prst="rect">
            <a:avLst/>
          </a:prstGeom>
        </p:spPr>
        <p:txBody>
          <a:bodyPr lIns="0" tIns="0" rIns="0" bIns="0" rtlCol="0" anchor="t">
            <a:spAutoFit/>
          </a:bodyPr>
          <a:lstStyle/>
          <a:p>
            <a:pPr marL="0" lvl="0" indent="0" algn="l">
              <a:lnSpc>
                <a:spcPts val="9600"/>
              </a:lnSpc>
            </a:pPr>
            <a:r>
              <a:rPr lang="en-US" sz="8000" spc="160">
                <a:solidFill>
                  <a:srgbClr val="F6E7D8"/>
                </a:solidFill>
                <a:latin typeface="Archivo Black"/>
                <a:ea typeface="Archivo Black"/>
                <a:cs typeface="Archivo Black"/>
                <a:sym typeface="Archivo Black"/>
              </a:rPr>
              <a:t>REPORT PHISHING ATTEMPTS</a:t>
            </a:r>
          </a:p>
        </p:txBody>
      </p:sp>
      <p:sp>
        <p:nvSpPr>
          <p:cNvPr id="3" name="TextBox 3"/>
          <p:cNvSpPr txBox="1"/>
          <p:nvPr/>
        </p:nvSpPr>
        <p:spPr>
          <a:xfrm>
            <a:off x="7785610" y="5720752"/>
            <a:ext cx="8824656" cy="3115437"/>
          </a:xfrm>
          <a:prstGeom prst="rect">
            <a:avLst/>
          </a:prstGeom>
        </p:spPr>
        <p:txBody>
          <a:bodyPr lIns="0" tIns="0" rIns="0" bIns="0" rtlCol="0" anchor="t">
            <a:spAutoFit/>
          </a:bodyPr>
          <a:lstStyle/>
          <a:p>
            <a:pPr algn="l">
              <a:lnSpc>
                <a:spcPts val="3108"/>
              </a:lnSpc>
            </a:pPr>
            <a:r>
              <a:rPr lang="en-US" sz="2220" spc="44">
                <a:solidFill>
                  <a:srgbClr val="F6E7D8"/>
                </a:solidFill>
                <a:latin typeface="Open Sans"/>
                <a:ea typeface="Open Sans"/>
                <a:cs typeface="Open Sans"/>
                <a:sym typeface="Open Sans"/>
              </a:rPr>
              <a:t>If you believe you've encountered a phishing attempt, inform a trusted adult, teacher, or your school's IT department. Avoid forwarding the phishing email or message, as doing so might expose others to the scam. Instead, show the suspicious message directly on your device.</a:t>
            </a:r>
          </a:p>
          <a:p>
            <a:pPr algn="l">
              <a:lnSpc>
                <a:spcPts val="3108"/>
              </a:lnSpc>
            </a:pPr>
            <a:endParaRPr lang="en-US" sz="2220" spc="44">
              <a:solidFill>
                <a:srgbClr val="F6E7D8"/>
              </a:solidFill>
              <a:latin typeface="Open Sans"/>
              <a:ea typeface="Open Sans"/>
              <a:cs typeface="Open Sans"/>
              <a:sym typeface="Open Sans"/>
            </a:endParaRPr>
          </a:p>
          <a:p>
            <a:pPr marL="0" lvl="0" indent="0" algn="l">
              <a:lnSpc>
                <a:spcPts val="3108"/>
              </a:lnSpc>
              <a:spcBef>
                <a:spcPct val="0"/>
              </a:spcBef>
            </a:pPr>
            <a:r>
              <a:rPr lang="en-US" sz="2220" spc="44">
                <a:solidFill>
                  <a:srgbClr val="F6E7D8"/>
                </a:solidFill>
                <a:latin typeface="Open Sans"/>
                <a:ea typeface="Open Sans"/>
                <a:cs typeface="Open Sans"/>
                <a:sym typeface="Open Sans"/>
              </a:rPr>
              <a:t>Reporting phishing attempts helps protect others from falling victim to the scam. </a:t>
            </a:r>
          </a:p>
        </p:txBody>
      </p:sp>
      <p:sp>
        <p:nvSpPr>
          <p:cNvPr id="4" name="Freeform 4"/>
          <p:cNvSpPr/>
          <p:nvPr/>
        </p:nvSpPr>
        <p:spPr>
          <a:xfrm>
            <a:off x="2056628" y="2621131"/>
            <a:ext cx="3815083" cy="5044738"/>
          </a:xfrm>
          <a:custGeom>
            <a:avLst/>
            <a:gdLst/>
            <a:ahLst/>
            <a:cxnLst/>
            <a:rect l="l" t="t" r="r" b="b"/>
            <a:pathLst>
              <a:path w="3815083" h="5044738">
                <a:moveTo>
                  <a:pt x="0" y="0"/>
                </a:moveTo>
                <a:lnTo>
                  <a:pt x="3815083" y="0"/>
                </a:lnTo>
                <a:lnTo>
                  <a:pt x="3815083" y="5044738"/>
                </a:lnTo>
                <a:lnTo>
                  <a:pt x="0" y="50447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843</Words>
  <Application>Microsoft Office PowerPoint</Application>
  <PresentationFormat>Custom</PresentationFormat>
  <Paragraphs>81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Open Sans Italics</vt:lpstr>
      <vt:lpstr>Canva Sans</vt:lpstr>
      <vt:lpstr>Open Sans Bold</vt:lpstr>
      <vt:lpstr>Archivo Black</vt: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Phishing Presentation</dc:title>
  <cp:lastModifiedBy>ali boussaksou</cp:lastModifiedBy>
  <cp:revision>2</cp:revision>
  <dcterms:created xsi:type="dcterms:W3CDTF">2006-08-16T00:00:00Z</dcterms:created>
  <dcterms:modified xsi:type="dcterms:W3CDTF">2024-11-14T01:53:39Z</dcterms:modified>
  <dc:identifier>DAGWaaGoacg</dc:identifier>
</cp:coreProperties>
</file>