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1" r:id="rId2"/>
    <p:sldId id="257" r:id="rId3"/>
    <p:sldId id="262" r:id="rId4"/>
    <p:sldId id="263" r:id="rId5"/>
    <p:sldId id="264" r:id="rId6"/>
    <p:sldId id="266" r:id="rId7"/>
    <p:sldId id="267" r:id="rId8"/>
    <p:sldId id="268" r:id="rId9"/>
    <p:sldId id="279" r:id="rId10"/>
    <p:sldId id="280" r:id="rId11"/>
    <p:sldId id="281" r:id="rId12"/>
    <p:sldId id="272" r:id="rId13"/>
    <p:sldId id="277" r:id="rId14"/>
    <p:sldId id="283" r:id="rId15"/>
    <p:sldId id="284" r:id="rId16"/>
    <p:sldId id="278" r:id="rId17"/>
    <p:sldId id="282" r:id="rId18"/>
    <p:sldId id="285" r:id="rId19"/>
    <p:sldId id="269" r:id="rId20"/>
    <p:sldId id="270" r:id="rId21"/>
    <p:sldId id="271" r:id="rId22"/>
    <p:sldId id="265" r:id="rId23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258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A6FE20-6B29-4AAD-B908-06C5859EAFE5}" type="datetime1">
              <a:rPr lang="tr-TR" smtClean="0"/>
              <a:t>16.01.2019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CAE16B-A792-4401-8DAA-67B986E5EE7E}" type="datetime1">
              <a:rPr lang="tr-TR" noProof="0" smtClean="0"/>
              <a:t>16.01.2019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9255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7424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7344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4451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293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5968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0612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7588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6916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2462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385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766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620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587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984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110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8517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981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659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Düz Bağlayıcı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Düz Bağlayıcı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Düz Bağlayıcı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Düz Bağlayıcı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Düz Bağlayıcı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Düz Bağlayıcı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Düz Bağlayıcı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Düz Bağlayıcı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Düz Bağlayıcı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Düz Bağlayıcı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Düz Bağlayıcı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Düz Bağlayıcı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Düz Bağlayıcı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Düz Bağlayıcı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Düz Bağlayıcı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lang="tr-TR" noProof="0" dirty="0"/>
          </a:p>
        </p:txBody>
      </p:sp>
      <p:cxnSp>
        <p:nvCxnSpPr>
          <p:cNvPr id="58" name="Düz Bağlayıcı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F96638-FC1D-464E-8AEE-10ECB2C98B32}" type="datetime1">
              <a:rPr lang="tr-TR" noProof="0" smtClean="0"/>
              <a:t>16.01.2019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217C8-3645-4914-A5E0-B31866D8B7CD}" type="datetime1">
              <a:rPr lang="tr-TR" noProof="0" smtClean="0"/>
              <a:t>16.01.2019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E775C3-19A8-4781-9C99-8E2623D9DB5A}" type="datetime1">
              <a:rPr lang="tr-TR" noProof="0" smtClean="0"/>
              <a:t>16.01.2019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Düz Bağlayıcı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Düz Bağlayıcı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Düz Bağlayıcı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Düz Bağlayıcı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Düz Bağlayıcı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Düz Bağlayıcı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Düz Bağlayıcı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Düz Bağlayıcı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Düz Bağlayıcı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Düz Bağlayıcı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Düz Bağlayıcı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Düz Bağlayıcı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cxnSp>
        <p:nvCxnSpPr>
          <p:cNvPr id="58" name="Düz Bağlayıcı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6E8099-91A2-4480-AA38-D429DA4DFE01}" type="datetime1">
              <a:rPr lang="tr-TR" noProof="0" smtClean="0"/>
              <a:t>16.01.2019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6CBFD9-EC20-4370-9A1E-1280A2324F49}" type="datetime1">
              <a:rPr lang="tr-TR" noProof="0" smtClean="0"/>
              <a:t>16.01.2019</a:t>
            </a:fld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1D1325-2B19-4778-BD3B-CAC0A3DA1900}" type="datetime1">
              <a:rPr lang="tr-TR" noProof="0" smtClean="0"/>
              <a:t>16.01.2019</a:t>
            </a:fld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Düz Bağlayıcı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Düz Bağlayıcı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Düz Bağlayıcı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Düz Bağlayıcı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Düz Bağlayıcı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Düz Bağlayıcı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Düz Bağlayıcı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Düz Bağlayıcı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üz Bağlayıcı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üz Bağlayıcı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Düz Bağlayıcı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Düz Bağlayıcı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Düz Bağlayıcı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Düz Bağlayıcı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Düz Bağlayıcı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Düz Bağlayıcı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Düz Bağlayıcı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Düz Bağlayıcı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Düz Bağlayıcı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Düz Bağlayıcı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Düz Bağlayıcı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Düz Bağlayıcı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Düz Bağlayıcı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Düz Bağlayıcı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Düz Bağlayıcı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Düz Bağlayıcı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Düz Bağlayıcı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Düz Bağlayıcı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Düz Bağlayıcı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Düz Bağlayıcı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Düz Bağlayıcı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Düz Bağlayıcı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Düz Bağlayıcı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Düz Bağlayıcı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Düz Bağlayıcı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Düz Bağlayıcı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Düz Bağlayıcı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Düz Bağlayıcı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Düz Bağlayıcı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Düz Bağlayıcı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Düz Bağlayıcı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Düz Bağlayıcı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Alt Bilgi Yer Tutucusu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212" name="Tarih Yer Tutucusu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19697E-2130-485F-AD3C-A863ED81542E}" type="datetime1">
              <a:rPr lang="tr-TR" noProof="0" smtClean="0"/>
              <a:t>16.01.2019</a:t>
            </a:fld>
            <a:endParaRPr lang="tr-TR" noProof="0" dirty="0"/>
          </a:p>
        </p:txBody>
      </p:sp>
      <p:sp>
        <p:nvSpPr>
          <p:cNvPr id="214" name="Slayt Numarası Yer Tutucusu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Düz Bağlayıcı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Düz Bağlayıcı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Düz Bağlayıcı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Düz Bağlayıcı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Düz Bağlayıcı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Düz Bağlayıcı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Düz Bağlayıcı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Düz Bağlayıcı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Düz Bağlayıcı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Düz Bağlayıcı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Düz Bağlayıcı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Düz Bağlayıcı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Düz Bağlayıcı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Düz Bağlayıcı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Dikdörtgen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cxnSp>
        <p:nvCxnSpPr>
          <p:cNvPr id="60" name="Düz Bağlayıcı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177BB19-EAE0-465C-9FE8-0DE141F45AC0}" type="datetime1">
              <a:rPr lang="tr-TR" noProof="0" smtClean="0"/>
              <a:t>16.01.2019</a:t>
            </a:fld>
            <a:endParaRPr lang="tr-TR" noProof="0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Düz Bağlayıcı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Düz Bağlayıcı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Düz Bağlayıcı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Düz Bağlayıcı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Düz Bağlayıcı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Düz Bağlayıcı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Düz Bağlayıcı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Düz Bağlayıcı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Düz Bağlayıcı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Düz Bağlayıcı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Düz Bağlayıcı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Düz Bağlayıcı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Dikdörtgen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cxnSp>
        <p:nvCxnSpPr>
          <p:cNvPr id="59" name="Düz Bağlayıcı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-13663" y="-2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Düz Bağlayıcı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Düz Bağlayıcı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Düz Bağlayıcı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Düz Bağlayıcı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Düz Bağlayıcı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Düz Bağlayıcı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Düz Bağlayıcı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Düz Bağlayıcı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Düz Bağlayıcı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Düz Bağlayıcı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Düz Bağlayıcı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Düz Bağlayıcı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Düz Bağlayıcı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Düz Bağlayıcı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Düz Bağlayıcı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Düz Bağlayıcı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Düz Bağlayıcı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Düz Bağlayıcı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Düz Bağlayıcı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Düz Bağlayıcı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Düz Bağlayıcı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Düz Bağlayıcı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Düz Bağlayıcı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Düz Bağlayıcı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Düz Bağlayıcı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Düz Bağlayıcı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Düz Bağlayıcı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Düz Bağlayıcı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Düz Bağlayıcı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Düz Bağlayıcı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Düz Bağlayıcı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Düz Bağlayıcı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Düz Bağlayıcı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Düz Bağlayıcı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Düz Bağlayıcı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Düz Bağlayıcı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Düz Bağlayıcı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Düz Bağlayıcı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Düz Bağlayıcı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Düz Bağlayıcı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Düz Bağlayıcı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Düz Bağlayıcı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cxnSp>
        <p:nvCxnSpPr>
          <p:cNvPr id="148" name="Düz Bağlayıcı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8AC57A4-246E-4485-A6C7-BD50DA509122}" type="datetime1">
              <a:rPr lang="tr-TR" noProof="0" smtClean="0"/>
              <a:t>16.01.2019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Emotion Detection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Ali Baran Tasdemir – </a:t>
            </a:r>
            <a:r>
              <a:rPr lang="en-US" dirty="0" err="1" smtClean="0"/>
              <a:t>Akif</a:t>
            </a:r>
            <a:r>
              <a:rPr lang="en-US" dirty="0" smtClean="0"/>
              <a:t> </a:t>
            </a:r>
            <a:r>
              <a:rPr lang="en-US" dirty="0" err="1" smtClean="0"/>
              <a:t>Cavdar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1295400" y="503854"/>
            <a:ext cx="9601200" cy="72365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</a:t>
            </a:r>
            <a:endParaRPr lang="tr-TR" dirty="0"/>
          </a:p>
        </p:txBody>
      </p:sp>
      <p:sp>
        <p:nvSpPr>
          <p:cNvPr id="3" name="İçerik Yer Tutucusu 2"/>
          <p:cNvSpPr txBox="1">
            <a:spLocks/>
          </p:cNvSpPr>
          <p:nvPr/>
        </p:nvSpPr>
        <p:spPr>
          <a:xfrm>
            <a:off x="1295400" y="1227510"/>
            <a:ext cx="9601200" cy="3809999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Hyper-parameters / Models</a:t>
            </a:r>
          </a:p>
          <a:p>
            <a:pPr lvl="1"/>
            <a:r>
              <a:rPr lang="en-US" dirty="0">
                <a:cs typeface="Arial"/>
              </a:rPr>
              <a:t>Stemming, Unigram, </a:t>
            </a:r>
            <a:r>
              <a:rPr lang="en-US" dirty="0" err="1">
                <a:cs typeface="Arial"/>
              </a:rPr>
              <a:t>Tf-Idf</a:t>
            </a:r>
            <a:r>
              <a:rPr lang="en-US" dirty="0">
                <a:cs typeface="Arial"/>
              </a:rPr>
              <a:t>, L2 Regularization</a:t>
            </a:r>
          </a:p>
          <a:p>
            <a:r>
              <a:rPr lang="en-US" dirty="0"/>
              <a:t>Result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DD18EC-B48E-4177-B7B0-524F21B59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07" y="2806229"/>
            <a:ext cx="4445940" cy="296709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F49AE0-0145-4C7C-BDAB-DDFBB0ACE2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59778" y="3076222"/>
          <a:ext cx="5372769" cy="18626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77214">
                  <a:extLst>
                    <a:ext uri="{9D8B030D-6E8A-4147-A177-3AD203B41FA5}">
                      <a16:colId xmlns:a16="http://schemas.microsoft.com/office/drawing/2014/main" val="3005645304"/>
                    </a:ext>
                  </a:extLst>
                </a:gridCol>
                <a:gridCol w="1241084">
                  <a:extLst>
                    <a:ext uri="{9D8B030D-6E8A-4147-A177-3AD203B41FA5}">
                      <a16:colId xmlns:a16="http://schemas.microsoft.com/office/drawing/2014/main" val="1591116629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3094616145"/>
                    </a:ext>
                  </a:extLst>
                </a:gridCol>
                <a:gridCol w="1345347">
                  <a:extLst>
                    <a:ext uri="{9D8B030D-6E8A-4147-A177-3AD203B41FA5}">
                      <a16:colId xmlns:a16="http://schemas.microsoft.com/office/drawing/2014/main" val="1135785572"/>
                    </a:ext>
                  </a:extLst>
                </a:gridCol>
              </a:tblGrid>
              <a:tr h="49451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634344"/>
                  </a:ext>
                </a:extLst>
              </a:tr>
              <a:tr h="494513">
                <a:tc>
                  <a:txBody>
                    <a:bodyPr/>
                    <a:lstStyle/>
                    <a:p>
                      <a:r>
                        <a:rPr lang="en-US" sz="1400" dirty="0"/>
                        <a:t>Micro Avg.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D2E2D"/>
                          </a:solidFill>
                          <a:latin typeface="Arial"/>
                        </a:rPr>
                        <a:t>0.58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D2E2D"/>
                          </a:solidFill>
                          <a:latin typeface="Arial"/>
                        </a:rPr>
                        <a:t>0.58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40533"/>
                  </a:ext>
                </a:extLst>
              </a:tr>
              <a:tr h="445061">
                <a:tc>
                  <a:txBody>
                    <a:bodyPr/>
                    <a:lstStyle/>
                    <a:p>
                      <a:r>
                        <a:rPr lang="en-US" sz="1400" dirty="0"/>
                        <a:t>Macro Avg.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D2E2D"/>
                          </a:solidFill>
                          <a:latin typeface="Arial"/>
                        </a:rPr>
                        <a:t>0.58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D2E2D"/>
                          </a:solidFill>
                          <a:latin typeface="Arial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D2E2D"/>
                          </a:solidFill>
                          <a:latin typeface="Arial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1248"/>
                  </a:ext>
                </a:extLst>
              </a:tr>
              <a:tr h="428577">
                <a:tc>
                  <a:txBody>
                    <a:bodyPr/>
                    <a:lstStyle/>
                    <a:p>
                      <a:r>
                        <a:rPr lang="en-US" sz="1400" dirty="0" err="1"/>
                        <a:t>Weigthed</a:t>
                      </a:r>
                      <a:r>
                        <a:rPr lang="en-US" sz="1400" dirty="0"/>
                        <a:t> Avg.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D2E2D"/>
                          </a:solidFill>
                          <a:latin typeface="Arial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D2E2D"/>
                          </a:solidFill>
                          <a:latin typeface="Arial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D2E2D"/>
                          </a:solidFill>
                          <a:latin typeface="Arial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4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17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1295400" y="503853"/>
            <a:ext cx="9601200" cy="72365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SVM</a:t>
            </a: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1295400" y="1227510"/>
            <a:ext cx="9601200" cy="3809999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Hyper-parameters / Models</a:t>
            </a:r>
          </a:p>
          <a:p>
            <a:pPr lvl="1"/>
            <a:r>
              <a:rPr lang="en-US" dirty="0">
                <a:cs typeface="Arial"/>
              </a:rPr>
              <a:t>Stemming, Bigram, L2 Regularization, Squared Hinge (L2) Loss Function</a:t>
            </a:r>
          </a:p>
          <a:p>
            <a:r>
              <a:rPr lang="en-US" dirty="0"/>
              <a:t>Result</a:t>
            </a:r>
          </a:p>
          <a:p>
            <a:endParaRPr lang="en-US" dirty="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1F6C32-ABB2-4086-8517-75CF28D8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77" y="2862674"/>
            <a:ext cx="4295421" cy="286361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0083B4-D31B-4A3C-8BBC-93728C9E40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59778" y="3076222"/>
          <a:ext cx="5372769" cy="18626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77214">
                  <a:extLst>
                    <a:ext uri="{9D8B030D-6E8A-4147-A177-3AD203B41FA5}">
                      <a16:colId xmlns:a16="http://schemas.microsoft.com/office/drawing/2014/main" val="3005645304"/>
                    </a:ext>
                  </a:extLst>
                </a:gridCol>
                <a:gridCol w="1241084">
                  <a:extLst>
                    <a:ext uri="{9D8B030D-6E8A-4147-A177-3AD203B41FA5}">
                      <a16:colId xmlns:a16="http://schemas.microsoft.com/office/drawing/2014/main" val="1591116629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3094616145"/>
                    </a:ext>
                  </a:extLst>
                </a:gridCol>
                <a:gridCol w="1345347">
                  <a:extLst>
                    <a:ext uri="{9D8B030D-6E8A-4147-A177-3AD203B41FA5}">
                      <a16:colId xmlns:a16="http://schemas.microsoft.com/office/drawing/2014/main" val="1135785572"/>
                    </a:ext>
                  </a:extLst>
                </a:gridCol>
              </a:tblGrid>
              <a:tr h="49451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634344"/>
                  </a:ext>
                </a:extLst>
              </a:tr>
              <a:tr h="494513">
                <a:tc>
                  <a:txBody>
                    <a:bodyPr/>
                    <a:lstStyle/>
                    <a:p>
                      <a:r>
                        <a:rPr lang="en-US" sz="1400" dirty="0"/>
                        <a:t>Micro Avg.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D2E2D"/>
                          </a:solidFill>
                          <a:latin typeface="Arial"/>
                        </a:rPr>
                        <a:t>0.58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D2E2D"/>
                          </a:solidFill>
                          <a:latin typeface="Arial"/>
                        </a:rPr>
                        <a:t>0.58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40533"/>
                  </a:ext>
                </a:extLst>
              </a:tr>
              <a:tr h="445061">
                <a:tc>
                  <a:txBody>
                    <a:bodyPr/>
                    <a:lstStyle/>
                    <a:p>
                      <a:r>
                        <a:rPr lang="en-US" sz="1400" dirty="0"/>
                        <a:t>Macro Avg.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D2E2D"/>
                          </a:solidFill>
                          <a:latin typeface="Arial"/>
                        </a:rPr>
                        <a:t>0.58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D2E2D"/>
                          </a:solidFill>
                          <a:latin typeface="Arial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D2E2D"/>
                          </a:solidFill>
                          <a:latin typeface="Arial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1248"/>
                  </a:ext>
                </a:extLst>
              </a:tr>
              <a:tr h="428577">
                <a:tc>
                  <a:txBody>
                    <a:bodyPr/>
                    <a:lstStyle/>
                    <a:p>
                      <a:r>
                        <a:rPr lang="en-US" sz="1400" dirty="0" err="1"/>
                        <a:t>Weigthed</a:t>
                      </a:r>
                      <a:r>
                        <a:rPr lang="en-US" sz="1400" dirty="0"/>
                        <a:t> Avg.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D2E2D"/>
                          </a:solidFill>
                          <a:latin typeface="Arial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D2E2D"/>
                          </a:solidFill>
                          <a:latin typeface="Arial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2D2E2D"/>
                          </a:solidFill>
                          <a:latin typeface="Arial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4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02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 smtClean="0"/>
              <a:t>*</a:t>
            </a:r>
            <a:r>
              <a:rPr lang="en-GB" dirty="0" err="1" smtClean="0"/>
              <a:t>GloVe</a:t>
            </a:r>
            <a:r>
              <a:rPr lang="en-GB" dirty="0"/>
              <a:t>: Global Vectors for Word Representation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GloVe</a:t>
            </a:r>
            <a:r>
              <a:rPr lang="en-GB" dirty="0"/>
              <a:t> is an unsupervised learning algorithm for obtaining vector representations for words. </a:t>
            </a:r>
            <a:r>
              <a:rPr lang="en-GB" dirty="0" smtClean="0"/>
              <a:t>Words represented as vectors in n-dimensional vector space.</a:t>
            </a:r>
          </a:p>
          <a:p>
            <a:r>
              <a:rPr lang="en-US" dirty="0" smtClean="0"/>
              <a:t>We used Wikipedia 2014 + </a:t>
            </a:r>
            <a:r>
              <a:rPr lang="en-US" dirty="0" err="1" smtClean="0"/>
              <a:t>Gigaword</a:t>
            </a:r>
            <a:r>
              <a:rPr lang="en-US" dirty="0" smtClean="0"/>
              <a:t> 5 </a:t>
            </a:r>
          </a:p>
          <a:p>
            <a:pPr lvl="1"/>
            <a:r>
              <a:rPr lang="en-US" dirty="0" smtClean="0"/>
              <a:t>400k vocabulary</a:t>
            </a:r>
          </a:p>
          <a:p>
            <a:pPr lvl="1"/>
            <a:r>
              <a:rPr lang="en-US" dirty="0" smtClean="0"/>
              <a:t>6B tokens</a:t>
            </a:r>
          </a:p>
          <a:p>
            <a:pPr lvl="1"/>
            <a:r>
              <a:rPr lang="en-US" dirty="0" smtClean="0"/>
              <a:t>100-dimensional vectors</a:t>
            </a:r>
            <a:endParaRPr lang="en-GB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 dirty="0" smtClean="0"/>
              <a:t>*</a:t>
            </a:r>
            <a:r>
              <a:rPr lang="tr-TR" noProof="0" dirty="0" smtClean="0"/>
              <a:t>https://nlp.stanford.edu/projects/glove/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9712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1295400" y="503853"/>
            <a:ext cx="9601200" cy="87605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CNN</a:t>
            </a: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1447800" y="1379910"/>
            <a:ext cx="9601200" cy="1704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Adam Loss Function, </a:t>
            </a:r>
            <a:r>
              <a:rPr lang="en-US" dirty="0" err="1" smtClean="0"/>
              <a:t>Softmax</a:t>
            </a:r>
            <a:r>
              <a:rPr lang="en-US" dirty="0" smtClean="0"/>
              <a:t> activation, 10 epoch, categorical cross-entropy loss function,   </a:t>
            </a: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60707"/>
              </p:ext>
            </p:extLst>
          </p:nvPr>
        </p:nvGraphicFramePr>
        <p:xfrm>
          <a:off x="1563303" y="3084419"/>
          <a:ext cx="8411094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03698">
                  <a:extLst>
                    <a:ext uri="{9D8B030D-6E8A-4147-A177-3AD203B41FA5}">
                      <a16:colId xmlns:a16="http://schemas.microsoft.com/office/drawing/2014/main" val="4279213687"/>
                    </a:ext>
                  </a:extLst>
                </a:gridCol>
                <a:gridCol w="2803698">
                  <a:extLst>
                    <a:ext uri="{9D8B030D-6E8A-4147-A177-3AD203B41FA5}">
                      <a16:colId xmlns:a16="http://schemas.microsoft.com/office/drawing/2014/main" val="3200708876"/>
                    </a:ext>
                  </a:extLst>
                </a:gridCol>
                <a:gridCol w="2803698">
                  <a:extLst>
                    <a:ext uri="{9D8B030D-6E8A-4147-A177-3AD203B41FA5}">
                      <a16:colId xmlns:a16="http://schemas.microsoft.com/office/drawing/2014/main" val="1002124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Layer(type)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Shape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Param</a:t>
                      </a:r>
                      <a:r>
                        <a:rPr lang="en-US" dirty="0" smtClean="0"/>
                        <a:t> #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66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Embedding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100, 100)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2000100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5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Dropout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100, 100)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40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Conv1D (</a:t>
                      </a:r>
                      <a:r>
                        <a:rPr lang="en-US" dirty="0" err="1" smtClean="0"/>
                        <a:t>reLu</a:t>
                      </a:r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96, 64)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32064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27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Max-Pooling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24, 64)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85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LSTM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100)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66000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67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Dense (</a:t>
                      </a:r>
                      <a:r>
                        <a:rPr lang="en-US" dirty="0" err="1" smtClean="0"/>
                        <a:t>Softmax</a:t>
                      </a:r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7)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707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145447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1563303" y="5793972"/>
            <a:ext cx="67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Total parameters = 2,098,871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29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1" y="102094"/>
            <a:ext cx="3527937" cy="63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37" y="1039091"/>
            <a:ext cx="7073438" cy="471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7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1295400" y="503854"/>
            <a:ext cx="9601200" cy="74434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Bidirectional LSTM</a:t>
            </a:r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27969"/>
              </p:ext>
            </p:extLst>
          </p:nvPr>
        </p:nvGraphicFramePr>
        <p:xfrm>
          <a:off x="1295400" y="3706549"/>
          <a:ext cx="8411094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03698">
                  <a:extLst>
                    <a:ext uri="{9D8B030D-6E8A-4147-A177-3AD203B41FA5}">
                      <a16:colId xmlns:a16="http://schemas.microsoft.com/office/drawing/2014/main" val="4279213687"/>
                    </a:ext>
                  </a:extLst>
                </a:gridCol>
                <a:gridCol w="2803698">
                  <a:extLst>
                    <a:ext uri="{9D8B030D-6E8A-4147-A177-3AD203B41FA5}">
                      <a16:colId xmlns:a16="http://schemas.microsoft.com/office/drawing/2014/main" val="3200708876"/>
                    </a:ext>
                  </a:extLst>
                </a:gridCol>
                <a:gridCol w="2803698">
                  <a:extLst>
                    <a:ext uri="{9D8B030D-6E8A-4147-A177-3AD203B41FA5}">
                      <a16:colId xmlns:a16="http://schemas.microsoft.com/office/drawing/2014/main" val="1002124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Layer(type)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Shape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Param</a:t>
                      </a:r>
                      <a:r>
                        <a:rPr lang="en-US" dirty="0" smtClean="0"/>
                        <a:t> #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66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Embedding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100, 100)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2000100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5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Bidirectional LSTM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200)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160800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67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Dense (</a:t>
                      </a:r>
                      <a:r>
                        <a:rPr lang="en-US" dirty="0" err="1" smtClean="0"/>
                        <a:t>Softmax</a:t>
                      </a:r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7)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1407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145447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1295400" y="5321618"/>
            <a:ext cx="67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Total parameters = 2,162,307</a:t>
            </a:r>
            <a:endParaRPr lang="en-GB" dirty="0"/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1295400" y="1379910"/>
            <a:ext cx="9601200" cy="1704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Adam Loss Function, </a:t>
            </a:r>
            <a:r>
              <a:rPr lang="en-US" dirty="0" err="1" smtClean="0"/>
              <a:t>Softmax</a:t>
            </a:r>
            <a:r>
              <a:rPr lang="en-US" dirty="0" smtClean="0"/>
              <a:t> activation, 10 epoch, categorical cross-entropy loss function,   </a:t>
            </a:r>
          </a:p>
        </p:txBody>
      </p:sp>
    </p:spTree>
    <p:extLst>
      <p:ext uri="{BB962C8B-B14F-4D97-AF65-F5344CB8AC3E}">
        <p14:creationId xmlns:p14="http://schemas.microsoft.com/office/powerpoint/2010/main" val="25751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99" y="582635"/>
            <a:ext cx="7465512" cy="534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8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73" y="1163782"/>
            <a:ext cx="6936278" cy="46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Bidirectional LSTM</a:t>
            </a:r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n-US" dirty="0" smtClean="0"/>
              <a:t>We get best results.</a:t>
            </a:r>
          </a:p>
          <a:p>
            <a:pPr rtl="0"/>
            <a:r>
              <a:rPr lang="en-US" dirty="0" smtClean="0"/>
              <a:t>75.48% </a:t>
            </a:r>
            <a:r>
              <a:rPr lang="en-US" dirty="0" smtClean="0"/>
              <a:t>overall test score.</a:t>
            </a:r>
          </a:p>
          <a:p>
            <a:pPr rtl="0"/>
            <a:endParaRPr lang="tr-TR" dirty="0"/>
          </a:p>
        </p:txBody>
      </p:sp>
      <p:graphicFrame>
        <p:nvGraphicFramePr>
          <p:cNvPr id="7" name="İçerik Yer Tutucusu 1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39995345"/>
              </p:ext>
            </p:extLst>
          </p:nvPr>
        </p:nvGraphicFramePr>
        <p:xfrm>
          <a:off x="1021078" y="1171267"/>
          <a:ext cx="5030586" cy="38445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15293">
                  <a:extLst>
                    <a:ext uri="{9D8B030D-6E8A-4147-A177-3AD203B41FA5}">
                      <a16:colId xmlns:a16="http://schemas.microsoft.com/office/drawing/2014/main" val="1303405480"/>
                    </a:ext>
                  </a:extLst>
                </a:gridCol>
                <a:gridCol w="2515293">
                  <a:extLst>
                    <a:ext uri="{9D8B030D-6E8A-4147-A177-3AD203B41FA5}">
                      <a16:colId xmlns:a16="http://schemas.microsoft.com/office/drawing/2014/main" val="126868276"/>
                    </a:ext>
                  </a:extLst>
                </a:gridCol>
              </a:tblGrid>
              <a:tr h="42717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r>
                        <a:rPr lang="en-US" baseline="0" dirty="0" smtClean="0"/>
                        <a:t> (%)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99172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66379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80.38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99858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02121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43467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08053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80.38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525751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73.20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14457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75.48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8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We worked on emotion analysis for textual expressions.</a:t>
            </a:r>
            <a:endParaRPr lang="tr-TR" dirty="0" smtClean="0"/>
          </a:p>
          <a:p>
            <a:r>
              <a:rPr lang="en-US" dirty="0" smtClean="0"/>
              <a:t>Implemented deep learning methods and some traditional Machine Learning methods.</a:t>
            </a:r>
          </a:p>
          <a:p>
            <a:pPr lvl="1"/>
            <a:r>
              <a:rPr lang="en-US" dirty="0" smtClean="0"/>
              <a:t>Support Vector Machine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Multinomial Naïve Bayes</a:t>
            </a:r>
          </a:p>
          <a:p>
            <a:pPr lvl="1"/>
            <a:r>
              <a:rPr lang="en-US" dirty="0" smtClean="0"/>
              <a:t>CNN &amp; RNN</a:t>
            </a:r>
          </a:p>
          <a:p>
            <a:pPr marL="0" indent="0" rtl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Comparing to Related Works</a:t>
            </a:r>
            <a:endParaRPr lang="tr-TR" dirty="0"/>
          </a:p>
        </p:txBody>
      </p:sp>
      <p:graphicFrame>
        <p:nvGraphicFramePr>
          <p:cNvPr id="7" name="İçerik Yer Tutucusu 10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314427383"/>
              </p:ext>
            </p:extLst>
          </p:nvPr>
        </p:nvGraphicFramePr>
        <p:xfrm>
          <a:off x="376409" y="576072"/>
          <a:ext cx="6381837" cy="50568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7279">
                  <a:extLst>
                    <a:ext uri="{9D8B030D-6E8A-4147-A177-3AD203B41FA5}">
                      <a16:colId xmlns:a16="http://schemas.microsoft.com/office/drawing/2014/main" val="1303405480"/>
                    </a:ext>
                  </a:extLst>
                </a:gridCol>
                <a:gridCol w="2127279">
                  <a:extLst>
                    <a:ext uri="{9D8B030D-6E8A-4147-A177-3AD203B41FA5}">
                      <a16:colId xmlns:a16="http://schemas.microsoft.com/office/drawing/2014/main" val="126868276"/>
                    </a:ext>
                  </a:extLst>
                </a:gridCol>
                <a:gridCol w="2127279">
                  <a:extLst>
                    <a:ext uri="{9D8B030D-6E8A-4147-A177-3AD203B41FA5}">
                      <a16:colId xmlns:a16="http://schemas.microsoft.com/office/drawing/2014/main" val="54773621"/>
                    </a:ext>
                  </a:extLst>
                </a:gridCol>
              </a:tblGrid>
              <a:tr h="46027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r>
                        <a:rPr lang="en-US" baseline="0" dirty="0" smtClean="0"/>
                        <a:t> (%)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54967355"/>
                  </a:ext>
                </a:extLst>
              </a:tr>
              <a:tr h="460276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Our Method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r>
                        <a:rPr lang="en-GB" dirty="0" err="1" smtClean="0"/>
                        <a:t>Bincy</a:t>
                      </a:r>
                      <a:r>
                        <a:rPr lang="en-GB" dirty="0" smtClean="0"/>
                        <a:t> Thomas, Vinod P, </a:t>
                      </a:r>
                      <a:r>
                        <a:rPr lang="en-GB" dirty="0" err="1" smtClean="0"/>
                        <a:t>Dhanya</a:t>
                      </a:r>
                      <a:r>
                        <a:rPr lang="en-GB" dirty="0" smtClean="0"/>
                        <a:t> K 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99172"/>
                  </a:ext>
                </a:extLst>
              </a:tr>
              <a:tr h="460276"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68.94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66379"/>
                  </a:ext>
                </a:extLst>
              </a:tr>
              <a:tr h="460276"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80.38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69.76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99858"/>
                  </a:ext>
                </a:extLst>
              </a:tr>
              <a:tr h="460276"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84.21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83.06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02121"/>
                  </a:ext>
                </a:extLst>
              </a:tr>
              <a:tr h="460276"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80.67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43467"/>
                  </a:ext>
                </a:extLst>
              </a:tr>
              <a:tr h="460276"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86.12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08053"/>
                  </a:ext>
                </a:extLst>
              </a:tr>
              <a:tr h="460276"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80.38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525751"/>
                  </a:ext>
                </a:extLst>
              </a:tr>
              <a:tr h="460276"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78.84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14457"/>
                  </a:ext>
                </a:extLst>
              </a:tr>
              <a:tr h="460276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76.96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8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Conclusion</a:t>
            </a:r>
            <a:endParaRPr lang="tr-TR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79158"/>
              </p:ext>
            </p:extLst>
          </p:nvPr>
        </p:nvGraphicFramePr>
        <p:xfrm>
          <a:off x="1039093" y="2016451"/>
          <a:ext cx="9925395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8798">
                  <a:extLst>
                    <a:ext uri="{9D8B030D-6E8A-4147-A177-3AD203B41FA5}">
                      <a16:colId xmlns:a16="http://schemas.microsoft.com/office/drawing/2014/main" val="1365396986"/>
                    </a:ext>
                  </a:extLst>
                </a:gridCol>
                <a:gridCol w="6384174">
                  <a:extLst>
                    <a:ext uri="{9D8B030D-6E8A-4147-A177-3AD203B41FA5}">
                      <a16:colId xmlns:a16="http://schemas.microsoft.com/office/drawing/2014/main" val="929505768"/>
                    </a:ext>
                  </a:extLst>
                </a:gridCol>
                <a:gridCol w="1712423">
                  <a:extLst>
                    <a:ext uri="{9D8B030D-6E8A-4147-A177-3AD203B41FA5}">
                      <a16:colId xmlns:a16="http://schemas.microsoft.com/office/drawing/2014/main" val="2409882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Disgust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I witnessed an</a:t>
                      </a:r>
                      <a:r>
                        <a:rPr lang="en-US" baseline="0" dirty="0" smtClean="0"/>
                        <a:t> accident.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Sadness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62363"/>
                  </a:ext>
                </a:extLst>
              </a:tr>
            </a:tbl>
          </a:graphicData>
        </a:graphic>
      </p:graphicFrame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50531"/>
              </p:ext>
            </p:extLst>
          </p:nvPr>
        </p:nvGraphicFramePr>
        <p:xfrm>
          <a:off x="1039093" y="2387291"/>
          <a:ext cx="992539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8798">
                  <a:extLst>
                    <a:ext uri="{9D8B030D-6E8A-4147-A177-3AD203B41FA5}">
                      <a16:colId xmlns:a16="http://schemas.microsoft.com/office/drawing/2014/main" val="2564223663"/>
                    </a:ext>
                  </a:extLst>
                </a:gridCol>
                <a:gridCol w="6384174">
                  <a:extLst>
                    <a:ext uri="{9D8B030D-6E8A-4147-A177-3AD203B41FA5}">
                      <a16:colId xmlns:a16="http://schemas.microsoft.com/office/drawing/2014/main" val="3023535618"/>
                    </a:ext>
                  </a:extLst>
                </a:gridCol>
                <a:gridCol w="1712423">
                  <a:extLst>
                    <a:ext uri="{9D8B030D-6E8A-4147-A177-3AD203B41FA5}">
                      <a16:colId xmlns:a16="http://schemas.microsoft.com/office/drawing/2014/main" val="1136350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Fear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 first time that I saw a dead person, this was when I started my gross anatomy </a:t>
                      </a:r>
                      <a:r>
                        <a:rPr lang="en-GB" dirty="0" err="1" smtClean="0"/>
                        <a:t>practicals</a:t>
                      </a:r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Disgust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66554"/>
                  </a:ext>
                </a:extLst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75939"/>
              </p:ext>
            </p:extLst>
          </p:nvPr>
        </p:nvGraphicFramePr>
        <p:xfrm>
          <a:off x="1039093" y="3027371"/>
          <a:ext cx="992539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8798">
                  <a:extLst>
                    <a:ext uri="{9D8B030D-6E8A-4147-A177-3AD203B41FA5}">
                      <a16:colId xmlns:a16="http://schemas.microsoft.com/office/drawing/2014/main" val="2427444405"/>
                    </a:ext>
                  </a:extLst>
                </a:gridCol>
                <a:gridCol w="6384174">
                  <a:extLst>
                    <a:ext uri="{9D8B030D-6E8A-4147-A177-3AD203B41FA5}">
                      <a16:colId xmlns:a16="http://schemas.microsoft.com/office/drawing/2014/main" val="3646601019"/>
                    </a:ext>
                  </a:extLst>
                </a:gridCol>
                <a:gridCol w="1712423">
                  <a:extLst>
                    <a:ext uri="{9D8B030D-6E8A-4147-A177-3AD203B41FA5}">
                      <a16:colId xmlns:a16="http://schemas.microsoft.com/office/drawing/2014/main" val="1297575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Shame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When I am angry at someone without a good reason. Later on it he proves that he didn't do anything wrong.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Anger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281593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1554480" y="4064924"/>
            <a:ext cx="778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Emotions are personal to generalize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Textual expression sometimes contains irony.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12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Q &amp; 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Motivation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motivation is, maximizing human-machine interaction.</a:t>
            </a:r>
          </a:p>
          <a:p>
            <a:r>
              <a:rPr lang="en-US" dirty="0" smtClean="0"/>
              <a:t>Document categorizing</a:t>
            </a:r>
          </a:p>
          <a:p>
            <a:r>
              <a:rPr lang="en-US" dirty="0" smtClean="0"/>
              <a:t>Improving for Chatbots.</a:t>
            </a:r>
          </a:p>
          <a:p>
            <a:r>
              <a:rPr lang="en-US" dirty="0" smtClean="0"/>
              <a:t>Personal assistant systems.</a:t>
            </a:r>
          </a:p>
          <a:p>
            <a:r>
              <a:rPr lang="en-US" dirty="0" smtClean="0"/>
              <a:t>Social media analysis for marketing.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Dataset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5712229" cy="1252452"/>
          </a:xfrm>
        </p:spPr>
        <p:txBody>
          <a:bodyPr rtlCol="0"/>
          <a:lstStyle/>
          <a:p>
            <a:pPr rtl="0"/>
            <a:r>
              <a:rPr lang="en-US" dirty="0" smtClean="0"/>
              <a:t>We used ISEAR dataset</a:t>
            </a:r>
            <a:endParaRPr lang="tr-TR" dirty="0" smtClean="0"/>
          </a:p>
          <a:p>
            <a:pPr rtl="0"/>
            <a:r>
              <a:rPr lang="en-US" dirty="0" smtClean="0"/>
              <a:t>7503 sentences, 7 different emotion label</a:t>
            </a:r>
            <a:endParaRPr lang="tr-TR" dirty="0" smtClean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70244842"/>
              </p:ext>
            </p:extLst>
          </p:nvPr>
        </p:nvGraphicFramePr>
        <p:xfrm>
          <a:off x="1428403" y="3352800"/>
          <a:ext cx="10057743" cy="10709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17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527">
                  <a:extLst>
                    <a:ext uri="{9D8B030D-6E8A-4147-A177-3AD203B41FA5}">
                      <a16:colId xmlns:a16="http://schemas.microsoft.com/office/drawing/2014/main" val="3858490196"/>
                    </a:ext>
                  </a:extLst>
                </a:gridCol>
                <a:gridCol w="1117527">
                  <a:extLst>
                    <a:ext uri="{9D8B030D-6E8A-4147-A177-3AD203B41FA5}">
                      <a16:colId xmlns:a16="http://schemas.microsoft.com/office/drawing/2014/main" val="3613594522"/>
                    </a:ext>
                  </a:extLst>
                </a:gridCol>
                <a:gridCol w="1117527">
                  <a:extLst>
                    <a:ext uri="{9D8B030D-6E8A-4147-A177-3AD203B41FA5}">
                      <a16:colId xmlns:a16="http://schemas.microsoft.com/office/drawing/2014/main" val="3186204905"/>
                    </a:ext>
                  </a:extLst>
                </a:gridCol>
                <a:gridCol w="1299193">
                  <a:extLst>
                    <a:ext uri="{9D8B030D-6E8A-4147-A177-3AD203B41FA5}">
                      <a16:colId xmlns:a16="http://schemas.microsoft.com/office/drawing/2014/main" val="2667301135"/>
                    </a:ext>
                  </a:extLst>
                </a:gridCol>
                <a:gridCol w="935861">
                  <a:extLst>
                    <a:ext uri="{9D8B030D-6E8A-4147-A177-3AD203B41FA5}">
                      <a16:colId xmlns:a16="http://schemas.microsoft.com/office/drawing/2014/main" val="1841032215"/>
                    </a:ext>
                  </a:extLst>
                </a:gridCol>
                <a:gridCol w="1117527">
                  <a:extLst>
                    <a:ext uri="{9D8B030D-6E8A-4147-A177-3AD203B41FA5}">
                      <a16:colId xmlns:a16="http://schemas.microsoft.com/office/drawing/2014/main" val="1682927754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en-US" noProof="0" dirty="0" smtClean="0"/>
                        <a:t>Dataset</a:t>
                      </a:r>
                      <a:endParaRPr lang="tr-T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Anger</a:t>
                      </a:r>
                      <a:endParaRPr lang="tr-T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Disgust</a:t>
                      </a:r>
                      <a:endParaRPr lang="tr-T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Fear</a:t>
                      </a:r>
                      <a:endParaRPr lang="tr-T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Guilt</a:t>
                      </a:r>
                      <a:endParaRPr lang="tr-T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Joy</a:t>
                      </a:r>
                      <a:endParaRPr lang="tr-T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Sadness</a:t>
                      </a:r>
                      <a:endParaRPr lang="tr-T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Shame</a:t>
                      </a:r>
                      <a:endParaRPr lang="tr-T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Total</a:t>
                      </a:r>
                      <a:endParaRPr lang="tr-T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en-US" noProof="0" dirty="0" smtClean="0"/>
                        <a:t>ISEAR</a:t>
                      </a:r>
                      <a:endParaRPr lang="tr-T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1070</a:t>
                      </a:r>
                      <a:endParaRPr lang="tr-T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1058</a:t>
                      </a:r>
                      <a:endParaRPr lang="tr-T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1079</a:t>
                      </a:r>
                      <a:endParaRPr lang="tr-T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1070</a:t>
                      </a:r>
                      <a:endParaRPr lang="tr-T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1065</a:t>
                      </a:r>
                      <a:endParaRPr lang="tr-T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1080</a:t>
                      </a:r>
                      <a:endParaRPr lang="tr-T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1081</a:t>
                      </a:r>
                      <a:endParaRPr lang="tr-T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7503</a:t>
                      </a:r>
                      <a:endParaRPr lang="tr-T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Emotion Detection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2939934"/>
          </a:xfrm>
        </p:spPr>
        <p:txBody>
          <a:bodyPr/>
          <a:lstStyle/>
          <a:p>
            <a:r>
              <a:rPr lang="en-US" dirty="0" smtClean="0"/>
              <a:t>Emotion detection is a classification problem. We basically categorize sentences with given(dataset labels) emotions.</a:t>
            </a:r>
          </a:p>
          <a:p>
            <a:r>
              <a:rPr lang="en-US" dirty="0" smtClean="0"/>
              <a:t>We use traditional machine learning methods and deep learning methods for classification.</a:t>
            </a:r>
          </a:p>
          <a:p>
            <a:r>
              <a:rPr lang="en-US" dirty="0" smtClean="0"/>
              <a:t>Emotional responding of any people can differ by culture, growth area etc.</a:t>
            </a: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Related Works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/>
          </a:bodyPr>
          <a:lstStyle/>
          <a:p>
            <a:r>
              <a:rPr lang="en-GB" dirty="0" smtClean="0"/>
              <a:t>Text-Based </a:t>
            </a:r>
            <a:r>
              <a:rPr lang="en-GB" dirty="0"/>
              <a:t>Intelligent Learning Emotion </a:t>
            </a:r>
          </a:p>
          <a:p>
            <a:r>
              <a:rPr lang="en-GB" dirty="0" smtClean="0"/>
              <a:t>System</a:t>
            </a:r>
            <a:endParaRPr lang="en-GB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r>
              <a:rPr lang="en-GB" dirty="0" smtClean="0"/>
              <a:t>**Multiclass </a:t>
            </a:r>
            <a:r>
              <a:rPr lang="en-GB" dirty="0"/>
              <a:t>Emotion Extraction from Sentences</a:t>
            </a:r>
            <a:endParaRPr lang="tr-TR" dirty="0"/>
          </a:p>
        </p:txBody>
      </p:sp>
      <p:graphicFrame>
        <p:nvGraphicFramePr>
          <p:cNvPr id="11" name="İçerik Yer Tutucusu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6287295"/>
              </p:ext>
            </p:extLst>
          </p:nvPr>
        </p:nvGraphicFramePr>
        <p:xfrm>
          <a:off x="6324600" y="2638584"/>
          <a:ext cx="45720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30340548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686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9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68.94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6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69.76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9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83.06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0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80.67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0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52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78.84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14457"/>
                  </a:ext>
                </a:extLst>
              </a:tr>
            </a:tbl>
          </a:graphicData>
        </a:graphic>
      </p:graphicFrame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dirty="0" smtClean="0"/>
              <a:t>*https://www.scirp.org/journal/PaperInformation.aspx?PaperID=73931</a:t>
            </a:r>
            <a:r>
              <a:rPr lang="en-US" noProof="0" dirty="0" smtClean="0"/>
              <a:t>, </a:t>
            </a:r>
          </a:p>
          <a:p>
            <a:r>
              <a:rPr lang="en-US" dirty="0"/>
              <a:t>**https://pdfs.semanticscholar.org/54ed/f53161d1e9811e33b40c2bb26792583dd126.pdf</a:t>
            </a:r>
            <a:endParaRPr lang="tr-TR" noProof="0" dirty="0"/>
          </a:p>
        </p:txBody>
      </p:sp>
      <p:pic>
        <p:nvPicPr>
          <p:cNvPr id="1026" name="Picture 2" descr="https://html.scirp.org/file/2-9601342x7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638584"/>
            <a:ext cx="6518564" cy="267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Methods</a:t>
            </a:r>
            <a:endParaRPr lang="tr-TR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1295399" y="1981199"/>
            <a:ext cx="5712229" cy="125245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 smtClean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1295399" y="1950718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Preprocessing</a:t>
            </a:r>
          </a:p>
          <a:p>
            <a:r>
              <a:rPr lang="en-US" dirty="0" smtClean="0"/>
              <a:t>Multinomial Naïve Bayes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CNN &amp; RNN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Preprocessing</a:t>
            </a:r>
            <a:endParaRPr lang="tr-TR" dirty="0"/>
          </a:p>
        </p:txBody>
      </p:sp>
      <p:sp>
        <p:nvSpPr>
          <p:cNvPr id="3" name="İçerik Yer Tutucusu 2"/>
          <p:cNvSpPr txBox="1">
            <a:spLocks/>
          </p:cNvSpPr>
          <p:nvPr/>
        </p:nvSpPr>
        <p:spPr>
          <a:xfrm>
            <a:off x="1295400" y="1227510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Stopwords</a:t>
            </a:r>
            <a:endParaRPr lang="en-US" dirty="0" smtClean="0"/>
          </a:p>
          <a:p>
            <a:r>
              <a:rPr lang="en-US" dirty="0" err="1" smtClean="0"/>
              <a:t>Tf-Idf</a:t>
            </a:r>
            <a:r>
              <a:rPr lang="en-US" dirty="0" smtClean="0"/>
              <a:t> (Term frequency – inverse document frequency)</a:t>
            </a:r>
          </a:p>
          <a:p>
            <a:r>
              <a:rPr lang="en-US" dirty="0" smtClean="0"/>
              <a:t>Stemming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1295400" y="503853"/>
            <a:ext cx="9601200" cy="634991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Multinomial Naïve Bayes</a:t>
            </a:r>
          </a:p>
          <a:p>
            <a:endParaRPr lang="tr-TR" dirty="0"/>
          </a:p>
        </p:txBody>
      </p:sp>
      <p:sp>
        <p:nvSpPr>
          <p:cNvPr id="3" name="İçerik Yer Tutucusu 2"/>
          <p:cNvSpPr txBox="1">
            <a:spLocks/>
          </p:cNvSpPr>
          <p:nvPr/>
        </p:nvSpPr>
        <p:spPr>
          <a:xfrm>
            <a:off x="1295400" y="1227510"/>
            <a:ext cx="9601200" cy="3809999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Hyper-parameters / Models</a:t>
            </a:r>
          </a:p>
          <a:p>
            <a:pPr lvl="1"/>
            <a:r>
              <a:rPr lang="en-US" dirty="0">
                <a:cs typeface="Arial"/>
              </a:rPr>
              <a:t>Stemming, Bigram, </a:t>
            </a:r>
            <a:r>
              <a:rPr lang="en-US" dirty="0" err="1">
                <a:cs typeface="Arial"/>
              </a:rPr>
              <a:t>Tf-Idf</a:t>
            </a:r>
            <a:r>
              <a:rPr lang="en-US" dirty="0">
                <a:cs typeface="Arial"/>
              </a:rPr>
              <a:t>, Laplace Smoothing</a:t>
            </a:r>
          </a:p>
          <a:p>
            <a:r>
              <a:rPr lang="en-US" dirty="0"/>
              <a:t>Result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50442A-DAD7-42C8-91B3-90B27E43B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79" y="2966156"/>
            <a:ext cx="4464755" cy="2976503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02D3E6-832D-46F7-91D4-6C3852A209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50370" y="3283185"/>
          <a:ext cx="5372769" cy="18626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77214">
                  <a:extLst>
                    <a:ext uri="{9D8B030D-6E8A-4147-A177-3AD203B41FA5}">
                      <a16:colId xmlns:a16="http://schemas.microsoft.com/office/drawing/2014/main" val="3005645304"/>
                    </a:ext>
                  </a:extLst>
                </a:gridCol>
                <a:gridCol w="1241084">
                  <a:extLst>
                    <a:ext uri="{9D8B030D-6E8A-4147-A177-3AD203B41FA5}">
                      <a16:colId xmlns:a16="http://schemas.microsoft.com/office/drawing/2014/main" val="1591116629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3094616145"/>
                    </a:ext>
                  </a:extLst>
                </a:gridCol>
                <a:gridCol w="1345347">
                  <a:extLst>
                    <a:ext uri="{9D8B030D-6E8A-4147-A177-3AD203B41FA5}">
                      <a16:colId xmlns:a16="http://schemas.microsoft.com/office/drawing/2014/main" val="1135785572"/>
                    </a:ext>
                  </a:extLst>
                </a:gridCol>
              </a:tblGrid>
              <a:tr h="49451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634344"/>
                  </a:ext>
                </a:extLst>
              </a:tr>
              <a:tr h="494513">
                <a:tc>
                  <a:txBody>
                    <a:bodyPr/>
                    <a:lstStyle/>
                    <a:p>
                      <a:r>
                        <a:rPr lang="en-US" sz="1400" dirty="0"/>
                        <a:t>Micro Avg.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40533"/>
                  </a:ext>
                </a:extLst>
              </a:tr>
              <a:tr h="445061">
                <a:tc>
                  <a:txBody>
                    <a:bodyPr/>
                    <a:lstStyle/>
                    <a:p>
                      <a:r>
                        <a:rPr lang="en-US" sz="1400" dirty="0"/>
                        <a:t>Macro Avg.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1248"/>
                  </a:ext>
                </a:extLst>
              </a:tr>
              <a:tr h="428577">
                <a:tc>
                  <a:txBody>
                    <a:bodyPr/>
                    <a:lstStyle/>
                    <a:p>
                      <a:r>
                        <a:rPr lang="en-US" sz="1400" dirty="0" err="1"/>
                        <a:t>Weigthed</a:t>
                      </a:r>
                      <a:r>
                        <a:rPr lang="en-US" sz="1400" dirty="0"/>
                        <a:t> Avg.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4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57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klava Desenli Çizgil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9_TF03031015" id="{390893EB-C702-46A2-9E45-ED477A230356}" vid="{6C0DB551-3927-4012-93A8-67A0B0842775}"/>
    </a:ext>
  </a:extLst>
</a:theme>
</file>

<file path=ppt/theme/theme2.xml><?xml version="1.0" encoding="utf-8"?>
<a:theme xmlns:a="http://schemas.openxmlformats.org/drawingml/2006/main" name="Ofis Teması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İş baklava desenli çizgiler sunusu (geniş ekran)</Template>
  <TotalTime>448</TotalTime>
  <Words>652</Words>
  <Application>Microsoft Office PowerPoint</Application>
  <PresentationFormat>Geniş ekran</PresentationFormat>
  <Paragraphs>258</Paragraphs>
  <Slides>22</Slides>
  <Notes>20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4" baseType="lpstr">
      <vt:lpstr>Arial</vt:lpstr>
      <vt:lpstr>Baklava Desenli Çizgiler 16x9</vt:lpstr>
      <vt:lpstr>Emotion Detection </vt:lpstr>
      <vt:lpstr>Introduction</vt:lpstr>
      <vt:lpstr>Motivation</vt:lpstr>
      <vt:lpstr>Dataset</vt:lpstr>
      <vt:lpstr>Emotion Detection</vt:lpstr>
      <vt:lpstr>Related Works</vt:lpstr>
      <vt:lpstr>Methods</vt:lpstr>
      <vt:lpstr>PowerPoint Sunusu</vt:lpstr>
      <vt:lpstr>PowerPoint Sunusu</vt:lpstr>
      <vt:lpstr>PowerPoint Sunusu</vt:lpstr>
      <vt:lpstr>PowerPoint Sunusu</vt:lpstr>
      <vt:lpstr>*GloVe: Global Vectors for Word Representation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Bidirectional LSTM</vt:lpstr>
      <vt:lpstr>Comparing to Related Works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</dc:title>
  <dc:creator>Ali Baran Tasdemir</dc:creator>
  <cp:lastModifiedBy>Ali Baran Tasdemir</cp:lastModifiedBy>
  <cp:revision>21</cp:revision>
  <dcterms:created xsi:type="dcterms:W3CDTF">2019-01-15T11:23:47Z</dcterms:created>
  <dcterms:modified xsi:type="dcterms:W3CDTF">2019-01-16T18:01:25Z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