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E9796C1-7834-475A-B222-71EC5D97BA67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8285837F-0AAD-4735-9CC6-3D0ECB89690C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E8I19uA-wGY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Functional programming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Pattern matching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i="1" lang="en-GB" sz="17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i="1" lang="en-GB" sz="1700" spc="-1" strike="noStrike">
                <a:solidFill>
                  <a:srgbClr val="595959"/>
                </a:solidFill>
                <a:latin typeface="Arial"/>
                <a:ea typeface="Arial"/>
              </a:rPr>
              <a:t>Pattern matching is a mechanism for checking a value against a pattern.“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i="1" lang="en-GB" sz="1300" spc="-1" strike="noStrike">
                <a:solidFill>
                  <a:srgbClr val="871094"/>
                </a:solidFill>
                <a:latin typeface="Courier New"/>
                <a:ea typeface="Courier New"/>
              </a:rPr>
              <a:t>x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Random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.nextInt(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10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300" spc="-1" strike="noStrike">
                <a:solidFill>
                  <a:srgbClr val="871094"/>
                </a:solidFill>
                <a:latin typeface="Courier New"/>
                <a:ea typeface="Courier New"/>
              </a:rPr>
              <a:t>x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match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0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"zero"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1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"one"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2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"two"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_ =&gt;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"other"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Pattern matching 2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abstract class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Device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class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Phone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(model: 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String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extends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Device 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screenOff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"Turning screen off"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class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Computer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(model: 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String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extends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Device 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screenSaverOn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"Turning screen saver on..."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goIdle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(device: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Device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 = device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match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p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Phone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p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.screenOff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Computer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c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.screenSaverOn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Pattern matching 3</a:t>
            </a:r>
            <a:br/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sum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(list: 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List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[Int]): Int = list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match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i="1" lang="en-GB" sz="1300" spc="-1" strike="noStrike">
                <a:solidFill>
                  <a:srgbClr val="871094"/>
                </a:solidFill>
                <a:latin typeface="Courier New"/>
                <a:ea typeface="Courier New"/>
              </a:rPr>
              <a:t>Nil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0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+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sum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sumByTwo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(list: 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List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[Int]): Int = list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match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i="1" lang="en-GB" sz="1300" spc="-1" strike="noStrike">
                <a:solidFill>
                  <a:srgbClr val="871094"/>
                </a:solidFill>
                <a:latin typeface="Courier New"/>
                <a:ea typeface="Courier New"/>
              </a:rPr>
              <a:t>Nil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0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n1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n2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n1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+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n2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+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sumByTwo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808080"/>
                </a:solidFill>
                <a:latin typeface="Courier New"/>
                <a:ea typeface="Courier New"/>
              </a:rPr>
              <a:t>n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sumByTwo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Pattern matching 3</a:t>
            </a:r>
            <a:br/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sum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(list: 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List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[Int]): Int = list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match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i="1" lang="en-GB" sz="1300" spc="-1" strike="noStrike">
                <a:solidFill>
                  <a:srgbClr val="871094"/>
                </a:solidFill>
                <a:latin typeface="Courier New"/>
                <a:ea typeface="Courier New"/>
              </a:rPr>
              <a:t>Nil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0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+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sum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sumByTwo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(list: 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List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[Int]): Int = list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match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i="1" lang="en-GB" sz="1300" spc="-1" strike="noStrike">
                <a:solidFill>
                  <a:srgbClr val="871094"/>
                </a:solidFill>
                <a:latin typeface="Courier New"/>
                <a:ea typeface="Courier New"/>
              </a:rPr>
              <a:t>Nil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0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n1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n2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n1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+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n2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+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sumByTwo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808080"/>
                </a:solidFill>
                <a:latin typeface="Courier New"/>
                <a:ea typeface="Courier New"/>
              </a:rPr>
              <a:t>_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=&gt;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sumByTwo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Option[T]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09520" y="1152360"/>
            <a:ext cx="8763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33b3"/>
                </a:solidFill>
                <a:latin typeface="Courier New"/>
                <a:ea typeface="Courier New"/>
              </a:rPr>
              <a:t>d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parsePhone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(phone: 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String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Option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[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Phone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] = 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regex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raw"(\d{3})-(\d{4})-(\d{2})"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.r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phone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match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 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regex(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,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middle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,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end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 =&gt;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Some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Phone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start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.toInt,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middle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.toInt,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end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.toInt))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 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_ =&gt;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None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maybePhone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parsePhone(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"123456"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phone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maybePhone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.getOrElse(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"n/a"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Try[T]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readTextFile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(filename: 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String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):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Try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[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List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[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String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]] = 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Try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Source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fromFile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(filename).getLines.toList)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i="1" lang="en-GB" sz="1300" spc="-1" strike="noStrike">
                <a:solidFill>
                  <a:srgbClr val="871094"/>
                </a:solidFill>
                <a:latin typeface="Courier New"/>
                <a:ea typeface="Courier New"/>
              </a:rPr>
              <a:t>filename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"/etc/passwd"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readTextFile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i="1" lang="en-GB" sz="1300" spc="-1" strike="noStrike">
                <a:solidFill>
                  <a:srgbClr val="871094"/>
                </a:solidFill>
                <a:latin typeface="Courier New"/>
                <a:ea typeface="Courier New"/>
              </a:rPr>
              <a:t>filename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match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Success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lines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 =&gt;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lines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.foreach(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println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Failure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f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 =&gt;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println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f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Partially applied functions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product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(a: Int, b: Int) = a * b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300" spc="-1" strike="noStrike">
                <a:solidFill>
                  <a:srgbClr val="00627a"/>
                </a:solidFill>
                <a:latin typeface="Courier New"/>
                <a:ea typeface="Courier New"/>
              </a:rPr>
              <a:t>multiplyByTwo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product(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2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, _)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multiplyByTwo(</a:t>
            </a:r>
            <a:r>
              <a:rPr b="0" lang="en-GB" sz="1300" spc="-1" strike="noStrike">
                <a:solidFill>
                  <a:srgbClr val="1750eb"/>
                </a:solidFill>
                <a:latin typeface="Courier New"/>
                <a:ea typeface="Courier New"/>
              </a:rPr>
              <a:t>6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 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// returns 12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C#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LINQ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50000"/>
              </a:lnSpc>
            </a:pPr>
            <a:r>
              <a:rPr b="0" lang="en-GB" sz="1300" spc="-1" strike="noStrike">
                <a:solidFill>
                  <a:srgbClr val="0000ff"/>
                </a:solidFill>
                <a:latin typeface="Courier New"/>
                <a:ea typeface="Courier New"/>
              </a:rPr>
              <a:t>var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someEmployees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= 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employees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 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GB" sz="1300" spc="-1" strike="noStrike">
                <a:solidFill>
                  <a:srgbClr val="795e26"/>
                </a:solidFill>
                <a:latin typeface="Courier New"/>
                <a:ea typeface="Courier New"/>
              </a:rPr>
              <a:t>Where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=&gt; 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Experience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&gt; </a:t>
            </a:r>
            <a:r>
              <a:rPr b="0" lang="en-GB" sz="1300" spc="-1" strike="noStrike">
                <a:solidFill>
                  <a:srgbClr val="098658"/>
                </a:solidFill>
                <a:latin typeface="Courier New"/>
                <a:ea typeface="Courier New"/>
              </a:rPr>
              <a:t>3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 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GB" sz="1300" spc="-1" strike="noStrike">
                <a:solidFill>
                  <a:srgbClr val="795e26"/>
                </a:solidFill>
                <a:latin typeface="Courier New"/>
                <a:ea typeface="Courier New"/>
              </a:rPr>
              <a:t>OrderBy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=&gt; 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LastName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 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GB" sz="1300" spc="-1" strike="noStrike">
                <a:solidFill>
                  <a:srgbClr val="795e26"/>
                </a:solidFill>
                <a:latin typeface="Courier New"/>
                <a:ea typeface="Courier New"/>
              </a:rPr>
              <a:t>Select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 =&gt; 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e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b="0" lang="en-GB" sz="1300" spc="-1" strike="noStrike">
                <a:solidFill>
                  <a:srgbClr val="001080"/>
                </a:solidFill>
                <a:latin typeface="Courier New"/>
                <a:ea typeface="Courier New"/>
              </a:rPr>
              <a:t>Id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Record types (C# 9.0)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public </a:t>
            </a:r>
            <a:r>
              <a:rPr b="1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data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 class Person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public string FirstName { get; </a:t>
            </a:r>
            <a:r>
              <a:rPr b="1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init;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 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public string LastName { get; init; 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var person = new Person { FirstName = "John", LastName = "Smith" };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var otherPerson = person with { FirstName = "Jane" };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it?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2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Programming paradigm (or style?)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Not only with functional languages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Focuses on </a:t>
            </a:r>
            <a:r>
              <a:rPr b="0" i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computing results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, not </a:t>
            </a:r>
            <a:r>
              <a:rPr b="0" i="1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performing actions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Demo 2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67;p32" descr=""/>
          <p:cNvPicPr/>
          <p:nvPr/>
        </p:nvPicPr>
        <p:blipFill>
          <a:blip r:embed="rId1"/>
          <a:stretch/>
        </p:blipFill>
        <p:spPr>
          <a:xfrm>
            <a:off x="876240" y="3490920"/>
            <a:ext cx="7391160" cy="58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How can we apply functional style?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11760" y="1152360"/>
            <a:ext cx="3993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Avoiding exceptions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Method chaining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Using types to enforce structure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Honest” functions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public int DoSomething(int input)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 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database.Save(input) 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 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return input + 1;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Aft>
                <a:spcPts val="1599"/>
              </a:spcAft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0" y="2905200"/>
            <a:ext cx="4409640" cy="180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public int AddOne(int input)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return input + 1;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public void SaveToDatabase(int input)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{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database.Save(input) 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}</a:t>
            </a: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The end.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88000" y="360000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If you only want to spend an hour on it, watch this: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  <a:hlinkClick r:id="rId1"/>
              </a:rPr>
              <a:t>https://www.youtube.com/watch?v=E8I19uA-wGY</a:t>
            </a: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Basic principles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700" spc="-1" strike="noStrike">
                <a:solidFill>
                  <a:srgbClr val="595959"/>
                </a:solidFill>
                <a:latin typeface="Arial"/>
                <a:ea typeface="Arial"/>
              </a:rPr>
              <a:t>Functions are first-class citizens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r>
              <a:rPr b="0" lang="en-GB" sz="12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i="1" lang="en-GB" sz="1200" spc="-1" strike="noStrike">
                <a:solidFill>
                  <a:srgbClr val="871094"/>
                </a:solidFill>
                <a:latin typeface="Courier New"/>
                <a:ea typeface="Courier New"/>
              </a:rPr>
              <a:t>f 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= (x: Int) =&gt; x + </a:t>
            </a:r>
            <a:r>
              <a:rPr b="0" lang="en-GB" sz="1200" spc="-1" strike="noStrike">
                <a:solidFill>
                  <a:srgbClr val="1750eb"/>
                </a:solidFill>
                <a:latin typeface="Courier New"/>
                <a:ea typeface="Courier New"/>
              </a:rPr>
              <a:t>1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GB" sz="1700" spc="-1" strike="noStrike">
                <a:solidFill>
                  <a:srgbClr val="595959"/>
                </a:solidFill>
                <a:latin typeface="Arial"/>
                <a:ea typeface="Arial"/>
              </a:rPr>
              <a:t>Functions can be higher-order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r>
              <a:rPr b="0" lang="en-GB" sz="1200" spc="-1" strike="noStrike">
                <a:solidFill>
                  <a:srgbClr val="0033b3"/>
                </a:solidFill>
                <a:latin typeface="Courier New"/>
                <a:ea typeface="Courier New"/>
              </a:rPr>
              <a:t>def </a:t>
            </a:r>
            <a:r>
              <a:rPr b="0" lang="en-GB" sz="1200" spc="-1" strike="noStrike">
                <a:solidFill>
                  <a:srgbClr val="00627a"/>
                </a:solidFill>
                <a:latin typeface="Courier New"/>
                <a:ea typeface="Courier New"/>
              </a:rPr>
              <a:t>listFunction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(list: </a:t>
            </a:r>
            <a:r>
              <a:rPr b="0" lang="en-GB" sz="1200" spc="-1" strike="noStrike">
                <a:solidFill>
                  <a:srgbClr val="007e8a"/>
                </a:solidFill>
                <a:latin typeface="Courier New"/>
                <a:ea typeface="Courier New"/>
              </a:rPr>
              <a:t>List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[Int], function: Int =&gt; Int) = list.map(function)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2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GB" sz="1700" spc="-1" strike="noStrike">
                <a:solidFill>
                  <a:srgbClr val="595959"/>
                </a:solidFill>
                <a:latin typeface="Arial"/>
                <a:ea typeface="Arial"/>
              </a:rPr>
              <a:t>Functions are pure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700" spc="-1" strike="noStrike">
                <a:solidFill>
                  <a:srgbClr val="595959"/>
                </a:solidFill>
                <a:latin typeface="Arial"/>
                <a:ea typeface="Arial"/>
              </a:rPr>
              <a:t>Variables are immutable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r>
              <a:rPr b="0" lang="en-GB" sz="12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i="1" lang="en-GB" sz="1200" spc="-1" strike="noStrike">
                <a:solidFill>
                  <a:srgbClr val="871094"/>
                </a:solidFill>
                <a:latin typeface="Courier New"/>
                <a:ea typeface="Courier New"/>
              </a:rPr>
              <a:t>list1 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i="1" lang="en-GB" sz="1200" spc="-1" strike="noStrike">
                <a:solidFill>
                  <a:srgbClr val="871094"/>
                </a:solidFill>
                <a:latin typeface="Courier New"/>
                <a:ea typeface="Courier New"/>
              </a:rPr>
              <a:t>List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200" spc="-1" strike="noStrike">
                <a:solidFill>
                  <a:srgbClr val="1750eb"/>
                </a:solidFill>
                <a:latin typeface="Courier New"/>
                <a:ea typeface="Courier New"/>
              </a:rPr>
              <a:t>2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, </a:t>
            </a:r>
            <a:r>
              <a:rPr b="0" lang="en-GB" sz="1200" spc="-1" strike="noStrike">
                <a:solidFill>
                  <a:srgbClr val="1750eb"/>
                </a:solidFill>
                <a:latin typeface="Courier New"/>
                <a:ea typeface="Courier New"/>
              </a:rPr>
              <a:t>3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, </a:t>
            </a:r>
            <a:r>
              <a:rPr b="0" lang="en-GB" sz="1200" spc="-1" strike="noStrike">
                <a:solidFill>
                  <a:srgbClr val="1750eb"/>
                </a:solidFill>
                <a:latin typeface="Courier New"/>
                <a:ea typeface="Courier New"/>
              </a:rPr>
              <a:t>4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r>
              <a:rPr b="0" lang="en-GB" sz="12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i="1" lang="en-GB" sz="1200" spc="-1" strike="noStrike">
                <a:solidFill>
                  <a:srgbClr val="871094"/>
                </a:solidFill>
                <a:latin typeface="Courier New"/>
                <a:ea typeface="Courier New"/>
              </a:rPr>
              <a:t>list2 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lang="en-GB" sz="1200" spc="-1" strike="noStrike">
                <a:solidFill>
                  <a:srgbClr val="1750eb"/>
                </a:solidFill>
                <a:latin typeface="Courier New"/>
                <a:ea typeface="Courier New"/>
              </a:rPr>
              <a:t>1 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:: </a:t>
            </a:r>
            <a:r>
              <a:rPr b="0" i="1" lang="en-GB" sz="1200" spc="-1" strike="noStrike">
                <a:solidFill>
                  <a:srgbClr val="871094"/>
                </a:solidFill>
                <a:latin typeface="Courier New"/>
                <a:ea typeface="Courier New"/>
              </a:rPr>
              <a:t>list1    </a:t>
            </a:r>
            <a:r>
              <a:rPr b="0" i="1" lang="en-GB" sz="1200" spc="-1" strike="noStrike">
                <a:solidFill>
                  <a:srgbClr val="8c8c8c"/>
                </a:solidFill>
                <a:latin typeface="Courier New"/>
                <a:ea typeface="Courier New"/>
              </a:rPr>
              <a:t>// List(1, 2, 3, 4)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599"/>
              </a:spcBef>
            </a:pPr>
            <a:r>
              <a:rPr b="0" lang="en-GB" sz="12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i="1" lang="en-GB" sz="1200" spc="-1" strike="noStrike">
                <a:solidFill>
                  <a:srgbClr val="871094"/>
                </a:solidFill>
                <a:latin typeface="Courier New"/>
                <a:ea typeface="Courier New"/>
              </a:rPr>
              <a:t>list3 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i="1" lang="en-GB" sz="1200" spc="-1" strike="noStrike">
                <a:solidFill>
                  <a:srgbClr val="871094"/>
                </a:solidFill>
                <a:latin typeface="Courier New"/>
                <a:ea typeface="Courier New"/>
              </a:rPr>
              <a:t>list1 </a:t>
            </a:r>
            <a:r>
              <a:rPr b="0" lang="en-GB" sz="1200" spc="-1" strike="noStrike">
                <a:solidFill>
                  <a:srgbClr val="080808"/>
                </a:solidFill>
                <a:latin typeface="Courier New"/>
                <a:ea typeface="Courier New"/>
              </a:rPr>
              <a:t>:+ </a:t>
            </a:r>
            <a:r>
              <a:rPr b="0" lang="en-GB" sz="1200" spc="-1" strike="noStrike">
                <a:solidFill>
                  <a:srgbClr val="1750eb"/>
                </a:solidFill>
                <a:latin typeface="Courier New"/>
                <a:ea typeface="Courier New"/>
              </a:rPr>
              <a:t>5    </a:t>
            </a:r>
            <a:r>
              <a:rPr b="0" i="1" lang="en-GB" sz="1200" spc="-1" strike="noStrike">
                <a:solidFill>
                  <a:srgbClr val="8c8c8c"/>
                </a:solidFill>
                <a:latin typeface="Courier New"/>
                <a:ea typeface="Courier New"/>
              </a:rPr>
              <a:t>// List(2, 3, 4, 5)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Demo 1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Scala vs C#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Demo 1 - number encoding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425988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Question: Which sequences of words can be encoded by a given number?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Example of word encoding: “43556” can be “Hello”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Recursive solution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9;p17" descr=""/>
          <p:cNvPicPr/>
          <p:nvPr/>
        </p:nvPicPr>
        <p:blipFill>
          <a:blip r:embed="rId1"/>
          <a:stretch/>
        </p:blipFill>
        <p:spPr>
          <a:xfrm>
            <a:off x="5962680" y="836640"/>
            <a:ext cx="245520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i="1" lang="en-GB" sz="1400" spc="-1" strike="noStrike">
                <a:solidFill>
                  <a:srgbClr val="080808"/>
                </a:solidFill>
                <a:latin typeface="Courier New"/>
                <a:ea typeface="Courier New"/>
              </a:rPr>
              <a:t>println</a:t>
            </a:r>
            <a:r>
              <a:rPr b="0" lang="en-GB" sz="14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Encoder</a:t>
            </a:r>
            <a:r>
              <a:rPr b="0" lang="en-GB" sz="1400" spc="-1" strike="noStrike">
                <a:solidFill>
                  <a:srgbClr val="080808"/>
                </a:solidFill>
                <a:latin typeface="Courier New"/>
                <a:ea typeface="Courier New"/>
              </a:rPr>
              <a:t>.</a:t>
            </a:r>
            <a:r>
              <a:rPr b="0" i="1" lang="en-GB" sz="1400" spc="-1" strike="noStrike">
                <a:solidFill>
                  <a:srgbClr val="080808"/>
                </a:solidFill>
                <a:latin typeface="Courier New"/>
                <a:ea typeface="Courier New"/>
              </a:rPr>
              <a:t>encode</a:t>
            </a:r>
            <a:r>
              <a:rPr b="0" lang="en-GB" sz="14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400" spc="-1" strike="noStrike">
                <a:solidFill>
                  <a:srgbClr val="067d17"/>
                </a:solidFill>
                <a:latin typeface="Courier New"/>
                <a:ea typeface="Courier New"/>
              </a:rPr>
              <a:t>"7225247386"</a:t>
            </a:r>
            <a:r>
              <a:rPr b="0" lang="en-GB" sz="1400" spc="-1" strike="noStrike">
                <a:solidFill>
                  <a:srgbClr val="080808"/>
                </a:solidFill>
                <a:latin typeface="Courier New"/>
                <a:ea typeface="Courier New"/>
              </a:rPr>
              <a:t>))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6;p18" descr=""/>
          <p:cNvPicPr/>
          <p:nvPr/>
        </p:nvPicPr>
        <p:blipFill>
          <a:blip r:embed="rId1"/>
          <a:stretch/>
        </p:blipFill>
        <p:spPr>
          <a:xfrm>
            <a:off x="155880" y="2571840"/>
            <a:ext cx="8831880" cy="93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10018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Some interesting </a:t>
            </a:r>
            <a:br/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language constructs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Scala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Case classes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case class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Book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(name: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String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, author:</a:t>
            </a:r>
            <a:r>
              <a:rPr b="0" lang="en-GB" sz="1300" spc="-1" strike="noStrike">
                <a:solidFill>
                  <a:srgbClr val="007e8a"/>
                </a:solidFill>
                <a:latin typeface="Courier New"/>
                <a:ea typeface="Courier New"/>
              </a:rPr>
              <a:t>String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600" spc="-1" strike="noStrike">
                <a:solidFill>
                  <a:srgbClr val="595959"/>
                </a:solidFill>
                <a:latin typeface="Arial"/>
                <a:ea typeface="Arial"/>
              </a:rPr>
              <a:t>Can be copied easily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book1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i="1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Book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(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"Brave New World"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,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"Aldous Huxley"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033b3"/>
                </a:solidFill>
                <a:latin typeface="Courier New"/>
                <a:ea typeface="Courier New"/>
              </a:rPr>
              <a:t>val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book2 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= </a:t>
            </a:r>
            <a:r>
              <a:rPr b="0" lang="en-GB" sz="1300" spc="-1" strike="noStrike">
                <a:solidFill>
                  <a:srgbClr val="000000"/>
                </a:solidFill>
                <a:latin typeface="Courier New"/>
                <a:ea typeface="Courier New"/>
              </a:rPr>
              <a:t>book1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.copy(name = </a:t>
            </a:r>
            <a:r>
              <a:rPr b="0" lang="en-GB" sz="1300" spc="-1" strike="noStrike">
                <a:solidFill>
                  <a:srgbClr val="067d17"/>
                </a:solidFill>
                <a:latin typeface="Courier New"/>
                <a:ea typeface="Courier New"/>
              </a:rPr>
              <a:t>"The Doors of Perception"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)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// result: </a:t>
            </a:r>
            <a:r>
              <a:rPr b="0" lang="en-GB" sz="1300" spc="-1" strike="noStrike">
                <a:solidFill>
                  <a:srgbClr val="595959"/>
                </a:solidFill>
                <a:latin typeface="Courier New"/>
                <a:ea typeface="Courier New"/>
              </a:rPr>
              <a:t>Book(The Doors of Perception,Aldous Huxley)</a:t>
            </a:r>
            <a:r>
              <a:rPr b="0" lang="en-GB" sz="1300" spc="-1" strike="noStrike">
                <a:solidFill>
                  <a:srgbClr val="080808"/>
                </a:solidFill>
                <a:latin typeface="Courier New"/>
                <a:ea typeface="Courier New"/>
              </a:rPr>
              <a:t> 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600" spc="-1" strike="noStrike">
                <a:solidFill>
                  <a:srgbClr val="595959"/>
                </a:solidFill>
                <a:latin typeface="Arial"/>
                <a:ea typeface="Arial"/>
              </a:rPr>
              <a:t>Comparison by value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LibreOffice/6.3.2.2$MacOSX_X86_64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2020-10-15T22:00:04Z</dcterms:modified>
  <cp:revision>1</cp:revision>
  <dc:subject/>
  <dc:title/>
</cp:coreProperties>
</file>