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69" r:id="rId4"/>
    <p:sldId id="297" r:id="rId5"/>
    <p:sldId id="315" r:id="rId6"/>
    <p:sldId id="317" r:id="rId7"/>
    <p:sldId id="323" r:id="rId8"/>
    <p:sldId id="327" r:id="rId9"/>
    <p:sldId id="329" r:id="rId10"/>
    <p:sldId id="332" r:id="rId11"/>
    <p:sldId id="333" r:id="rId12"/>
    <p:sldId id="33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Conci" initials="MC" lastIdx="2" clrIdx="0">
    <p:extLst>
      <p:ext uri="{19B8F6BF-5375-455C-9EA6-DF929625EA0E}">
        <p15:presenceInfo xmlns:p15="http://schemas.microsoft.com/office/powerpoint/2012/main" userId="Matteo Conc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2" d="100"/>
          <a:sy n="72" d="100"/>
        </p:scale>
        <p:origin x="912"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1C63B-7147-40DC-9DD1-A22900D398CA}" type="datetimeFigureOut">
              <a:rPr lang="it-IT" smtClean="0"/>
              <a:t>22/10/2021</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6B88F-49BB-49DF-9CD9-134570298B2C}" type="slidenum">
              <a:rPr lang="it-IT" smtClean="0"/>
              <a:t>‹#›</a:t>
            </a:fld>
            <a:endParaRPr lang="it-IT"/>
          </a:p>
        </p:txBody>
      </p:sp>
    </p:spTree>
    <p:extLst>
      <p:ext uri="{BB962C8B-B14F-4D97-AF65-F5344CB8AC3E}">
        <p14:creationId xmlns:p14="http://schemas.microsoft.com/office/powerpoint/2010/main" val="129204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7" name="Shape 45"/>
          <p:cNvPicPr preferRelativeResize="0"/>
          <p:nvPr userDrawn="1"/>
        </p:nvPicPr>
        <p:blipFill>
          <a:blip r:embed="rId2">
            <a:alphaModFix/>
          </a:blip>
          <a:stretch>
            <a:fillRect/>
          </a:stretch>
        </p:blipFill>
        <p:spPr>
          <a:xfrm>
            <a:off x="0" y="0"/>
            <a:ext cx="9144000" cy="5238976"/>
          </a:xfrm>
          <a:prstGeom prst="rect">
            <a:avLst/>
          </a:prstGeom>
          <a:noFill/>
          <a:ln>
            <a:noFill/>
          </a:ln>
        </p:spPr>
      </p:pic>
      <p:pic>
        <p:nvPicPr>
          <p:cNvPr id="10" name="Shape 49"/>
          <p:cNvPicPr preferRelativeResize="0"/>
          <p:nvPr userDrawn="1"/>
        </p:nvPicPr>
        <p:blipFill>
          <a:blip r:embed="rId3">
            <a:alphaModFix/>
          </a:blip>
          <a:stretch>
            <a:fillRect/>
          </a:stretch>
        </p:blipFill>
        <p:spPr>
          <a:xfrm>
            <a:off x="0" y="6571226"/>
            <a:ext cx="9144000" cy="286775"/>
          </a:xfrm>
          <a:prstGeom prst="rect">
            <a:avLst/>
          </a:prstGeom>
          <a:noFill/>
          <a:ln>
            <a:noFill/>
          </a:ln>
        </p:spPr>
      </p:pic>
      <p:sp>
        <p:nvSpPr>
          <p:cNvPr id="11" name="Segnaposto piè di pagina 10"/>
          <p:cNvSpPr>
            <a:spLocks noGrp="1"/>
          </p:cNvSpPr>
          <p:nvPr>
            <p:ph type="ftr" sz="quarter" idx="10"/>
          </p:nvPr>
        </p:nvSpPr>
        <p:spPr/>
        <p:txBody>
          <a:bodyPr/>
          <a:lstStyle>
            <a:lvl1pPr>
              <a:defRPr>
                <a:solidFill>
                  <a:schemeClr val="tx1"/>
                </a:solidFill>
              </a:defRPr>
            </a:lvl1pPr>
          </a:lstStyle>
          <a:p>
            <a:endParaRPr lang="it-IT" dirty="0"/>
          </a:p>
        </p:txBody>
      </p:sp>
    </p:spTree>
    <p:extLst>
      <p:ext uri="{BB962C8B-B14F-4D97-AF65-F5344CB8AC3E}">
        <p14:creationId xmlns:p14="http://schemas.microsoft.com/office/powerpoint/2010/main" val="32278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lvl1pPr>
              <a:defRPr sz="3200"/>
            </a:lvl1pPr>
          </a:lstStyle>
          <a:p>
            <a:r>
              <a:rPr lang="it-IT" dirty="0"/>
              <a:t>Fare clic per modificare lo stile del titolo</a:t>
            </a:r>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7C31548-3396-48E6-A4F0-B6B6C960F6EE}" type="slidenum">
              <a:rPr lang="it-IT" smtClean="0"/>
              <a:t>‹#›</a:t>
            </a:fld>
            <a:endParaRPr lang="it-IT" dirty="0"/>
          </a:p>
        </p:txBody>
      </p:sp>
      <p:sp>
        <p:nvSpPr>
          <p:cNvPr id="6" name="Text Placeholder 2"/>
          <p:cNvSpPr>
            <a:spLocks noGrp="1"/>
          </p:cNvSpPr>
          <p:nvPr>
            <p:ph idx="1"/>
          </p:nvPr>
        </p:nvSpPr>
        <p:spPr>
          <a:xfrm>
            <a:off x="628649" y="1022847"/>
            <a:ext cx="7886700" cy="4351338"/>
          </a:xfrm>
          <a:prstGeom prst="rect">
            <a:avLst/>
          </a:prstGeom>
        </p:spPr>
        <p:txBody>
          <a:bodyPr vert="horz" lIns="91440" tIns="45720" rIns="91440" bIns="45720" rtlCol="0">
            <a:normAutofit/>
          </a:bodyPr>
          <a:lstStyle>
            <a:lvl1pPr>
              <a:defRPr sz="2400"/>
            </a:lvl1pPr>
            <a:lvl2pPr>
              <a:defRPr sz="2000"/>
            </a:lvl2pPr>
            <a:lvl3pPr>
              <a:defRPr sz="1800"/>
            </a:lvl3pPr>
            <a:lvl4pPr>
              <a:defRPr sz="1600"/>
            </a:lvl4pPr>
            <a:lvl5pPr>
              <a:defRPr sz="1600"/>
            </a:lvl5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3757571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Shape 61"/>
          <p:cNvPicPr preferRelativeResize="0"/>
          <p:nvPr userDrawn="1"/>
        </p:nvPicPr>
        <p:blipFill>
          <a:blip r:embed="rId4">
            <a:alphaModFix/>
          </a:blip>
          <a:stretch>
            <a:fillRect/>
          </a:stretch>
        </p:blipFill>
        <p:spPr>
          <a:xfrm>
            <a:off x="-2" y="6571224"/>
            <a:ext cx="9144000" cy="286775"/>
          </a:xfrm>
          <a:prstGeom prst="rect">
            <a:avLst/>
          </a:prstGeom>
          <a:noFill/>
          <a:ln>
            <a:noFill/>
          </a:ln>
        </p:spPr>
      </p:pic>
      <p:sp>
        <p:nvSpPr>
          <p:cNvPr id="2" name="Title Placeholder 1"/>
          <p:cNvSpPr>
            <a:spLocks noGrp="1"/>
          </p:cNvSpPr>
          <p:nvPr>
            <p:ph type="title"/>
          </p:nvPr>
        </p:nvSpPr>
        <p:spPr>
          <a:xfrm>
            <a:off x="712732" y="133833"/>
            <a:ext cx="7886700" cy="362884"/>
          </a:xfrm>
          <a:prstGeom prst="rect">
            <a:avLst/>
          </a:prstGeom>
        </p:spPr>
        <p:txBody>
          <a:bodyPr vert="horz" lIns="91440" tIns="45720" rIns="91440" bIns="45720" rtlCol="0" anchor="ctr">
            <a:no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628649" y="961302"/>
            <a:ext cx="7886700" cy="4351338"/>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Footer Placeholder 4"/>
          <p:cNvSpPr>
            <a:spLocks noGrp="1"/>
          </p:cNvSpPr>
          <p:nvPr>
            <p:ph type="ftr" sz="quarter" idx="3"/>
          </p:nvPr>
        </p:nvSpPr>
        <p:spPr>
          <a:xfrm>
            <a:off x="628649" y="6571225"/>
            <a:ext cx="4027433" cy="286775"/>
          </a:xfrm>
          <a:prstGeom prst="rect">
            <a:avLst/>
          </a:prstGeom>
        </p:spPr>
        <p:txBody>
          <a:bodyPr vert="horz" lIns="91440" tIns="45720" rIns="91440" bIns="45720" rtlCol="0" anchor="ctr"/>
          <a:lstStyle>
            <a:lvl1pPr algn="ctr">
              <a:defRPr sz="1200">
                <a:solidFill>
                  <a:schemeClr val="tx1"/>
                </a:solidFill>
              </a:defRPr>
            </a:lvl1pPr>
          </a:lstStyle>
          <a:p>
            <a:endParaRPr lang="it-IT" dirty="0"/>
          </a:p>
        </p:txBody>
      </p:sp>
      <p:sp>
        <p:nvSpPr>
          <p:cNvPr id="6" name="Slide Number Placeholder 5"/>
          <p:cNvSpPr>
            <a:spLocks noGrp="1"/>
          </p:cNvSpPr>
          <p:nvPr>
            <p:ph type="sldNum" sz="quarter" idx="4"/>
          </p:nvPr>
        </p:nvSpPr>
        <p:spPr>
          <a:xfrm>
            <a:off x="0" y="6571225"/>
            <a:ext cx="420414" cy="286775"/>
          </a:xfrm>
          <a:prstGeom prst="rect">
            <a:avLst/>
          </a:prstGeom>
        </p:spPr>
        <p:txBody>
          <a:bodyPr vert="horz" lIns="91440" tIns="45720" rIns="91440" bIns="45720" rtlCol="0" anchor="ctr"/>
          <a:lstStyle>
            <a:lvl1pPr algn="r">
              <a:defRPr sz="1200">
                <a:solidFill>
                  <a:schemeClr val="tx1"/>
                </a:solidFill>
              </a:defRPr>
            </a:lvl1pPr>
          </a:lstStyle>
          <a:p>
            <a:fld id="{07C31548-3396-48E6-A4F0-B6B6C960F6EE}" type="slidenum">
              <a:rPr lang="it-IT" smtClean="0"/>
              <a:pPr/>
              <a:t>‹#›</a:t>
            </a:fld>
            <a:endParaRPr lang="it-IT" dirty="0"/>
          </a:p>
        </p:txBody>
      </p:sp>
      <p:pic>
        <p:nvPicPr>
          <p:cNvPr id="7" name="Shape 57"/>
          <p:cNvPicPr preferRelativeResize="0"/>
          <p:nvPr userDrawn="1"/>
        </p:nvPicPr>
        <p:blipFill>
          <a:blip r:embed="rId5">
            <a:alphaModFix/>
          </a:blip>
          <a:stretch>
            <a:fillRect/>
          </a:stretch>
        </p:blipFill>
        <p:spPr>
          <a:xfrm>
            <a:off x="82450" y="65950"/>
            <a:ext cx="464900" cy="498650"/>
          </a:xfrm>
          <a:prstGeom prst="rect">
            <a:avLst/>
          </a:prstGeom>
          <a:noFill/>
          <a:ln>
            <a:noFill/>
          </a:ln>
        </p:spPr>
      </p:pic>
      <p:pic>
        <p:nvPicPr>
          <p:cNvPr id="8" name="Shape 58"/>
          <p:cNvPicPr preferRelativeResize="0"/>
          <p:nvPr userDrawn="1"/>
        </p:nvPicPr>
        <p:blipFill>
          <a:blip r:embed="rId6">
            <a:alphaModFix/>
          </a:blip>
          <a:stretch>
            <a:fillRect/>
          </a:stretch>
        </p:blipFill>
        <p:spPr>
          <a:xfrm>
            <a:off x="0" y="630539"/>
            <a:ext cx="9143998" cy="97471"/>
          </a:xfrm>
          <a:prstGeom prst="rect">
            <a:avLst/>
          </a:prstGeom>
          <a:noFill/>
          <a:ln>
            <a:noFill/>
          </a:ln>
        </p:spPr>
      </p:pic>
    </p:spTree>
    <p:extLst>
      <p:ext uri="{BB962C8B-B14F-4D97-AF65-F5344CB8AC3E}">
        <p14:creationId xmlns:p14="http://schemas.microsoft.com/office/powerpoint/2010/main" val="668707814"/>
      </p:ext>
    </p:extLst>
  </p:cSld>
  <p:clrMap bg1="lt1" tx1="dk1" bg2="lt2" tx2="dk2" accent1="accent1" accent2="accent2" accent3="accent3" accent4="accent4" accent5="accent5" accent6="accent6" hlink="hlink" folHlink="folHlink"/>
  <p:sldLayoutIdLst>
    <p:sldLayoutId id="2147483672" r:id="rId1"/>
    <p:sldLayoutId id="2147483673" r:id="rId2"/>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44E4655-1AD7-41FF-A44A-56D6FE756DF1}"/>
              </a:ext>
            </a:extLst>
          </p:cNvPr>
          <p:cNvSpPr txBox="1"/>
          <p:nvPr/>
        </p:nvSpPr>
        <p:spPr>
          <a:xfrm>
            <a:off x="2840853" y="4292757"/>
            <a:ext cx="5788241" cy="1138773"/>
          </a:xfrm>
          <a:prstGeom prst="rect">
            <a:avLst/>
          </a:prstGeom>
          <a:noFill/>
        </p:spPr>
        <p:txBody>
          <a:bodyPr wrap="square" rtlCol="0">
            <a:spAutoFit/>
          </a:bodyPr>
          <a:lstStyle/>
          <a:p>
            <a:r>
              <a:rPr lang="en-GB" sz="2800" b="1" dirty="0"/>
              <a:t>Project </a:t>
            </a:r>
            <a:r>
              <a:rPr lang="tr-TR" sz="2800" b="1" dirty="0"/>
              <a:t>Presentation</a:t>
            </a:r>
          </a:p>
          <a:p>
            <a:r>
              <a:rPr lang="it-IT" sz="2000" dirty="0"/>
              <a:t>Ali </a:t>
            </a:r>
            <a:r>
              <a:rPr lang="it-IT" sz="2000" dirty="0" err="1"/>
              <a:t>Calis</a:t>
            </a:r>
            <a:r>
              <a:rPr lang="it-IT" sz="2000" dirty="0"/>
              <a:t> (10709277)</a:t>
            </a:r>
          </a:p>
          <a:p>
            <a:r>
              <a:rPr lang="it-IT" sz="2000" dirty="0"/>
              <a:t>Matteo Conci (10488896)</a:t>
            </a:r>
            <a:endParaRPr lang="tr-TR" sz="2000" dirty="0"/>
          </a:p>
        </p:txBody>
      </p:sp>
      <p:sp>
        <p:nvSpPr>
          <p:cNvPr id="4" name="CasellaDiTesto 3">
            <a:extLst>
              <a:ext uri="{FF2B5EF4-FFF2-40B4-BE49-F238E27FC236}">
                <a16:creationId xmlns:a16="http://schemas.microsoft.com/office/drawing/2014/main" id="{39E2923C-BD70-41D6-AD78-E67FC31C1AF4}"/>
              </a:ext>
            </a:extLst>
          </p:cNvPr>
          <p:cNvSpPr txBox="1"/>
          <p:nvPr/>
        </p:nvSpPr>
        <p:spPr>
          <a:xfrm>
            <a:off x="2947386" y="221229"/>
            <a:ext cx="6196614" cy="1384995"/>
          </a:xfrm>
          <a:prstGeom prst="rect">
            <a:avLst/>
          </a:prstGeom>
          <a:noFill/>
        </p:spPr>
        <p:txBody>
          <a:bodyPr wrap="square" rtlCol="0">
            <a:spAutoFit/>
          </a:bodyPr>
          <a:lstStyle/>
          <a:p>
            <a:r>
              <a:rPr lang="it-IT" sz="2800" b="1" dirty="0"/>
              <a:t>Switching and Routing</a:t>
            </a:r>
            <a:endParaRPr lang="tr-TR" sz="2800" b="1" dirty="0"/>
          </a:p>
          <a:p>
            <a:r>
              <a:rPr lang="en-US" sz="2800" b="1" dirty="0"/>
              <a:t>IP Lookup – Binary and Multibit </a:t>
            </a:r>
            <a:r>
              <a:rPr lang="en-US" sz="2800" b="1" dirty="0" err="1"/>
              <a:t>Trie</a:t>
            </a:r>
            <a:r>
              <a:rPr lang="en-US" sz="2800" b="1" dirty="0"/>
              <a:t> Algorithms (NFV)</a:t>
            </a:r>
            <a:endParaRPr lang="it-IT" sz="2800" b="1" dirty="0"/>
          </a:p>
        </p:txBody>
      </p:sp>
    </p:spTree>
    <p:extLst>
      <p:ext uri="{BB962C8B-B14F-4D97-AF65-F5344CB8AC3E}">
        <p14:creationId xmlns:p14="http://schemas.microsoft.com/office/powerpoint/2010/main" val="343379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D9BED1-DC91-4567-80B2-6C1AF02CF93D}"/>
              </a:ext>
            </a:extLst>
          </p:cNvPr>
          <p:cNvSpPr>
            <a:spLocks noGrp="1"/>
          </p:cNvSpPr>
          <p:nvPr>
            <p:ph type="title"/>
          </p:nvPr>
        </p:nvSpPr>
        <p:spPr>
          <a:xfrm>
            <a:off x="712731" y="133833"/>
            <a:ext cx="8191571" cy="362884"/>
          </a:xfrm>
        </p:spPr>
        <p:txBody>
          <a:bodyPr/>
          <a:lstStyle/>
          <a:p>
            <a:r>
              <a:rPr lang="it-IT" dirty="0" err="1"/>
              <a:t>Multibit</a:t>
            </a:r>
            <a:r>
              <a:rPr lang="it-IT" dirty="0"/>
              <a:t> Trie </a:t>
            </a:r>
            <a:r>
              <a:rPr lang="it-IT" dirty="0" err="1"/>
              <a:t>Algorithm</a:t>
            </a:r>
            <a:r>
              <a:rPr lang="it-IT" dirty="0"/>
              <a:t>: </a:t>
            </a:r>
            <a:r>
              <a:rPr lang="it-IT" dirty="0" err="1"/>
              <a:t>Route</a:t>
            </a:r>
            <a:r>
              <a:rPr lang="it-IT" dirty="0"/>
              <a:t> </a:t>
            </a:r>
            <a:r>
              <a:rPr lang="it-IT" dirty="0" err="1"/>
              <a:t>Lookup</a:t>
            </a:r>
            <a:r>
              <a:rPr lang="it-IT" dirty="0"/>
              <a:t> (code) </a:t>
            </a:r>
            <a:r>
              <a:rPr lang="it-IT" sz="1800" dirty="0"/>
              <a:t>(</a:t>
            </a:r>
            <a:r>
              <a:rPr lang="it-IT" sz="1800" dirty="0" err="1"/>
              <a:t>cont</a:t>
            </a:r>
            <a:r>
              <a:rPr lang="it-IT" sz="1800" dirty="0"/>
              <a:t>)</a:t>
            </a:r>
            <a:endParaRPr lang="en-US" dirty="0"/>
          </a:p>
        </p:txBody>
      </p:sp>
      <p:sp>
        <p:nvSpPr>
          <p:cNvPr id="3" name="Segnaposto numero diapositiva 2">
            <a:extLst>
              <a:ext uri="{FF2B5EF4-FFF2-40B4-BE49-F238E27FC236}">
                <a16:creationId xmlns:a16="http://schemas.microsoft.com/office/drawing/2014/main" id="{F8EDCC85-F7F1-4FFE-AA86-035AA443A036}"/>
              </a:ext>
            </a:extLst>
          </p:cNvPr>
          <p:cNvSpPr>
            <a:spLocks noGrp="1"/>
          </p:cNvSpPr>
          <p:nvPr>
            <p:ph type="sldNum" sz="quarter" idx="12"/>
          </p:nvPr>
        </p:nvSpPr>
        <p:spPr/>
        <p:txBody>
          <a:bodyPr/>
          <a:lstStyle/>
          <a:p>
            <a:fld id="{07C31548-3396-48E6-A4F0-B6B6C960F6EE}" type="slidenum">
              <a:rPr lang="it-IT" smtClean="0"/>
              <a:t>10</a:t>
            </a:fld>
            <a:endParaRPr lang="it-IT" dirty="0"/>
          </a:p>
        </p:txBody>
      </p:sp>
      <p:sp>
        <p:nvSpPr>
          <p:cNvPr id="17" name="Segnaposto contenuto 3">
            <a:extLst>
              <a:ext uri="{FF2B5EF4-FFF2-40B4-BE49-F238E27FC236}">
                <a16:creationId xmlns:a16="http://schemas.microsoft.com/office/drawing/2014/main" id="{590A39B3-D35D-4065-B68E-1F3FDABEA69F}"/>
              </a:ext>
            </a:extLst>
          </p:cNvPr>
          <p:cNvSpPr>
            <a:spLocks noGrp="1"/>
          </p:cNvSpPr>
          <p:nvPr>
            <p:ph idx="1"/>
          </p:nvPr>
        </p:nvSpPr>
        <p:spPr>
          <a:xfrm>
            <a:off x="628648" y="1022847"/>
            <a:ext cx="8293409" cy="4351338"/>
          </a:xfrm>
        </p:spPr>
        <p:txBody>
          <a:bodyPr>
            <a:normAutofit/>
          </a:bodyPr>
          <a:lstStyle/>
          <a:p>
            <a:r>
              <a:rPr lang="en-US" sz="2000" dirty="0"/>
              <a:t>Route Lookup on </a:t>
            </a:r>
            <a:r>
              <a:rPr lang="en-US" sz="2000" dirty="0" err="1"/>
              <a:t>Vm</a:t>
            </a:r>
            <a:r>
              <a:rPr lang="en-US" sz="2000" dirty="0"/>
              <a:t> or Testbed reading IP addresses from file (CLIENT SIDE)</a:t>
            </a:r>
          </a:p>
        </p:txBody>
      </p:sp>
      <p:sp>
        <p:nvSpPr>
          <p:cNvPr id="18" name="CasellaDiTesto 17">
            <a:extLst>
              <a:ext uri="{FF2B5EF4-FFF2-40B4-BE49-F238E27FC236}">
                <a16:creationId xmlns:a16="http://schemas.microsoft.com/office/drawing/2014/main" id="{6B26025A-DA86-4196-8EC6-8494742F0596}"/>
              </a:ext>
            </a:extLst>
          </p:cNvPr>
          <p:cNvSpPr txBox="1"/>
          <p:nvPr/>
        </p:nvSpPr>
        <p:spPr>
          <a:xfrm flipH="1">
            <a:off x="5901633" y="3920911"/>
            <a:ext cx="1942730" cy="369332"/>
          </a:xfrm>
          <a:prstGeom prst="rect">
            <a:avLst/>
          </a:prstGeom>
          <a:noFill/>
        </p:spPr>
        <p:txBody>
          <a:bodyPr wrap="square" rtlCol="0">
            <a:spAutoFit/>
          </a:bodyPr>
          <a:lstStyle/>
          <a:p>
            <a:r>
              <a:rPr lang="en-US" dirty="0"/>
              <a:t>Main for Testbed</a:t>
            </a:r>
          </a:p>
        </p:txBody>
      </p:sp>
      <p:sp>
        <p:nvSpPr>
          <p:cNvPr id="19" name="CasellaDiTesto 18">
            <a:extLst>
              <a:ext uri="{FF2B5EF4-FFF2-40B4-BE49-F238E27FC236}">
                <a16:creationId xmlns:a16="http://schemas.microsoft.com/office/drawing/2014/main" id="{4A409848-D3B3-4479-8507-F4AC73C91FE4}"/>
              </a:ext>
            </a:extLst>
          </p:cNvPr>
          <p:cNvSpPr txBox="1"/>
          <p:nvPr/>
        </p:nvSpPr>
        <p:spPr>
          <a:xfrm flipH="1">
            <a:off x="5990088" y="1328977"/>
            <a:ext cx="1942730" cy="369332"/>
          </a:xfrm>
          <a:prstGeom prst="rect">
            <a:avLst/>
          </a:prstGeom>
          <a:noFill/>
        </p:spPr>
        <p:txBody>
          <a:bodyPr wrap="square" rtlCol="0">
            <a:spAutoFit/>
          </a:bodyPr>
          <a:lstStyle/>
          <a:p>
            <a:r>
              <a:rPr lang="en-US" dirty="0"/>
              <a:t>Main for VM</a:t>
            </a:r>
          </a:p>
        </p:txBody>
      </p:sp>
      <p:pic>
        <p:nvPicPr>
          <p:cNvPr id="20" name="Immagine 19">
            <a:extLst>
              <a:ext uri="{FF2B5EF4-FFF2-40B4-BE49-F238E27FC236}">
                <a16:creationId xmlns:a16="http://schemas.microsoft.com/office/drawing/2014/main" id="{58FC7C94-2770-47D4-9B8E-523B248A8748}"/>
              </a:ext>
            </a:extLst>
          </p:cNvPr>
          <p:cNvPicPr>
            <a:picLocks noChangeAspect="1"/>
          </p:cNvPicPr>
          <p:nvPr/>
        </p:nvPicPr>
        <p:blipFill rotWithShape="1">
          <a:blip r:embed="rId2"/>
          <a:srcRect l="31457" t="14947" r="29029" b="21247"/>
          <a:stretch/>
        </p:blipFill>
        <p:spPr>
          <a:xfrm>
            <a:off x="754773" y="1698309"/>
            <a:ext cx="4336770" cy="3939011"/>
          </a:xfrm>
          <a:prstGeom prst="rect">
            <a:avLst/>
          </a:prstGeom>
        </p:spPr>
      </p:pic>
      <p:pic>
        <p:nvPicPr>
          <p:cNvPr id="21" name="Immagine 20">
            <a:extLst>
              <a:ext uri="{FF2B5EF4-FFF2-40B4-BE49-F238E27FC236}">
                <a16:creationId xmlns:a16="http://schemas.microsoft.com/office/drawing/2014/main" id="{BF8B3AEA-E4D8-4050-8EC6-C5060FC7C770}"/>
              </a:ext>
            </a:extLst>
          </p:cNvPr>
          <p:cNvPicPr>
            <a:picLocks noChangeAspect="1"/>
          </p:cNvPicPr>
          <p:nvPr/>
        </p:nvPicPr>
        <p:blipFill rotWithShape="1">
          <a:blip r:embed="rId3"/>
          <a:srcRect l="31359" t="38738" r="35459" b="27777"/>
          <a:stretch/>
        </p:blipFill>
        <p:spPr>
          <a:xfrm>
            <a:off x="5413260" y="1772650"/>
            <a:ext cx="3335524" cy="1893338"/>
          </a:xfrm>
          <a:prstGeom prst="rect">
            <a:avLst/>
          </a:prstGeom>
        </p:spPr>
      </p:pic>
      <p:pic>
        <p:nvPicPr>
          <p:cNvPr id="22" name="Immagine 21">
            <a:extLst>
              <a:ext uri="{FF2B5EF4-FFF2-40B4-BE49-F238E27FC236}">
                <a16:creationId xmlns:a16="http://schemas.microsoft.com/office/drawing/2014/main" id="{CCE686E3-5151-4471-ACFF-EA22255F0ACF}"/>
              </a:ext>
            </a:extLst>
          </p:cNvPr>
          <p:cNvPicPr>
            <a:picLocks noChangeAspect="1"/>
          </p:cNvPicPr>
          <p:nvPr/>
        </p:nvPicPr>
        <p:blipFill rotWithShape="1">
          <a:blip r:embed="rId4"/>
          <a:srcRect l="31359" t="40981" r="33398" b="27433"/>
          <a:stretch/>
        </p:blipFill>
        <p:spPr>
          <a:xfrm>
            <a:off x="5413261" y="4488235"/>
            <a:ext cx="3335524" cy="1681544"/>
          </a:xfrm>
          <a:prstGeom prst="rect">
            <a:avLst/>
          </a:prstGeom>
        </p:spPr>
      </p:pic>
    </p:spTree>
    <p:extLst>
      <p:ext uri="{BB962C8B-B14F-4D97-AF65-F5344CB8AC3E}">
        <p14:creationId xmlns:p14="http://schemas.microsoft.com/office/powerpoint/2010/main" val="348976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8E9B6-0487-4872-8056-4CEC12097C63}"/>
              </a:ext>
            </a:extLst>
          </p:cNvPr>
          <p:cNvSpPr>
            <a:spLocks noGrp="1"/>
          </p:cNvSpPr>
          <p:nvPr>
            <p:ph type="title"/>
          </p:nvPr>
        </p:nvSpPr>
        <p:spPr/>
        <p:txBody>
          <a:bodyPr/>
          <a:lstStyle/>
          <a:p>
            <a:r>
              <a:rPr lang="it-IT" dirty="0" err="1"/>
              <a:t>Multibit</a:t>
            </a:r>
            <a:r>
              <a:rPr lang="it-IT" dirty="0"/>
              <a:t> Trie </a:t>
            </a:r>
            <a:r>
              <a:rPr lang="it-IT" dirty="0" err="1"/>
              <a:t>Algorithm</a:t>
            </a:r>
            <a:r>
              <a:rPr lang="it-IT" dirty="0"/>
              <a:t>: Performance </a:t>
            </a:r>
            <a:r>
              <a:rPr lang="it-IT" dirty="0" err="1"/>
              <a:t>Results</a:t>
            </a:r>
            <a:endParaRPr lang="en-US" dirty="0"/>
          </a:p>
        </p:txBody>
      </p:sp>
      <p:sp>
        <p:nvSpPr>
          <p:cNvPr id="3" name="Segnaposto numero diapositiva 2">
            <a:extLst>
              <a:ext uri="{FF2B5EF4-FFF2-40B4-BE49-F238E27FC236}">
                <a16:creationId xmlns:a16="http://schemas.microsoft.com/office/drawing/2014/main" id="{6B330589-3074-4EB3-84C6-8F5944B62686}"/>
              </a:ext>
            </a:extLst>
          </p:cNvPr>
          <p:cNvSpPr>
            <a:spLocks noGrp="1"/>
          </p:cNvSpPr>
          <p:nvPr>
            <p:ph type="sldNum" sz="quarter" idx="12"/>
          </p:nvPr>
        </p:nvSpPr>
        <p:spPr/>
        <p:txBody>
          <a:bodyPr/>
          <a:lstStyle/>
          <a:p>
            <a:fld id="{07C31548-3396-48E6-A4F0-B6B6C960F6EE}" type="slidenum">
              <a:rPr lang="it-IT" smtClean="0"/>
              <a:t>11</a:t>
            </a:fld>
            <a:endParaRPr lang="it-IT" dirty="0"/>
          </a:p>
        </p:txBody>
      </p:sp>
      <p:sp>
        <p:nvSpPr>
          <p:cNvPr id="4" name="Segnaposto contenuto 3">
            <a:extLst>
              <a:ext uri="{FF2B5EF4-FFF2-40B4-BE49-F238E27FC236}">
                <a16:creationId xmlns:a16="http://schemas.microsoft.com/office/drawing/2014/main" id="{BE476394-F73D-4A51-8ABB-4E52832CD2C5}"/>
              </a:ext>
            </a:extLst>
          </p:cNvPr>
          <p:cNvSpPr>
            <a:spLocks noGrp="1"/>
          </p:cNvSpPr>
          <p:nvPr>
            <p:ph idx="1"/>
          </p:nvPr>
        </p:nvSpPr>
        <p:spPr>
          <a:xfrm>
            <a:off x="628649" y="1022847"/>
            <a:ext cx="7886700" cy="5076112"/>
          </a:xfrm>
        </p:spPr>
        <p:txBody>
          <a:bodyPr>
            <a:normAutofit/>
          </a:bodyPr>
          <a:lstStyle/>
          <a:p>
            <a:r>
              <a:rPr lang="en-US" sz="2000" dirty="0"/>
              <a:t>The Multibit </a:t>
            </a:r>
            <a:r>
              <a:rPr lang="en-US" sz="2000" dirty="0" err="1"/>
              <a:t>Trie</a:t>
            </a:r>
            <a:r>
              <a:rPr lang="en-US" sz="2000" dirty="0"/>
              <a:t> Algorithm performance evaluation on the Virtual Machine is based on the average time spent by the server to solve the list of 100 IP addresses sent by the client. This is the result obtained:</a:t>
            </a:r>
          </a:p>
          <a:p>
            <a:endParaRPr lang="en-US" sz="2000" dirty="0"/>
          </a:p>
          <a:p>
            <a:endParaRPr lang="en-US" dirty="0"/>
          </a:p>
          <a:p>
            <a:pPr marL="0" indent="0">
              <a:buNone/>
            </a:pPr>
            <a:endParaRPr lang="en-US" dirty="0"/>
          </a:p>
          <a:p>
            <a:pPr marL="0" indent="0">
              <a:buNone/>
            </a:pPr>
            <a:endParaRPr lang="en-US" dirty="0"/>
          </a:p>
          <a:p>
            <a:r>
              <a:rPr lang="en-US" sz="2000" dirty="0"/>
              <a:t>The Multibit </a:t>
            </a:r>
            <a:r>
              <a:rPr lang="en-US" sz="2000" dirty="0" err="1"/>
              <a:t>Trie</a:t>
            </a:r>
            <a:r>
              <a:rPr lang="en-US" sz="2000" dirty="0"/>
              <a:t> Algorithm performance evaluation on the testbed is based on the average time spent by the server to solve all the 400 IP lookup (100 from each of the 4 client). This is the result obtained:</a:t>
            </a:r>
          </a:p>
          <a:p>
            <a:endParaRPr lang="en-US" sz="2000" dirty="0"/>
          </a:p>
          <a:p>
            <a:endParaRPr lang="en-US" dirty="0"/>
          </a:p>
        </p:txBody>
      </p:sp>
      <p:pic>
        <p:nvPicPr>
          <p:cNvPr id="6" name="Immagine 5">
            <a:extLst>
              <a:ext uri="{FF2B5EF4-FFF2-40B4-BE49-F238E27FC236}">
                <a16:creationId xmlns:a16="http://schemas.microsoft.com/office/drawing/2014/main" id="{DCE45D68-80CF-4915-A2F7-9E1CF1D216ED}"/>
              </a:ext>
            </a:extLst>
          </p:cNvPr>
          <p:cNvPicPr>
            <a:picLocks noChangeAspect="1"/>
          </p:cNvPicPr>
          <p:nvPr/>
        </p:nvPicPr>
        <p:blipFill rotWithShape="1">
          <a:blip r:embed="rId2"/>
          <a:srcRect t="70841" r="32616" b="7065"/>
          <a:stretch/>
        </p:blipFill>
        <p:spPr>
          <a:xfrm>
            <a:off x="1081863" y="2110666"/>
            <a:ext cx="7148438" cy="1318334"/>
          </a:xfrm>
          <a:prstGeom prst="rect">
            <a:avLst/>
          </a:prstGeom>
        </p:spPr>
      </p:pic>
      <p:pic>
        <p:nvPicPr>
          <p:cNvPr id="8" name="Immagine 7">
            <a:extLst>
              <a:ext uri="{FF2B5EF4-FFF2-40B4-BE49-F238E27FC236}">
                <a16:creationId xmlns:a16="http://schemas.microsoft.com/office/drawing/2014/main" id="{53B68060-B794-4FC7-AA70-EE4206A8D1A7}"/>
              </a:ext>
            </a:extLst>
          </p:cNvPr>
          <p:cNvPicPr>
            <a:picLocks noChangeAspect="1"/>
          </p:cNvPicPr>
          <p:nvPr/>
        </p:nvPicPr>
        <p:blipFill rotWithShape="1">
          <a:blip r:embed="rId3"/>
          <a:srcRect l="21824" t="60229" r="54660" b="15523"/>
          <a:stretch/>
        </p:blipFill>
        <p:spPr>
          <a:xfrm>
            <a:off x="3025370" y="4718609"/>
            <a:ext cx="2686031" cy="1557903"/>
          </a:xfrm>
          <a:prstGeom prst="rect">
            <a:avLst/>
          </a:prstGeom>
        </p:spPr>
      </p:pic>
    </p:spTree>
    <p:extLst>
      <p:ext uri="{BB962C8B-B14F-4D97-AF65-F5344CB8AC3E}">
        <p14:creationId xmlns:p14="http://schemas.microsoft.com/office/powerpoint/2010/main" val="149839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BDD34-3C71-4956-A3A2-F91D864A0F69}"/>
              </a:ext>
            </a:extLst>
          </p:cNvPr>
          <p:cNvSpPr>
            <a:spLocks noGrp="1"/>
          </p:cNvSpPr>
          <p:nvPr>
            <p:ph type="title"/>
          </p:nvPr>
        </p:nvSpPr>
        <p:spPr>
          <a:xfrm>
            <a:off x="712731" y="133833"/>
            <a:ext cx="8129427" cy="362884"/>
          </a:xfrm>
        </p:spPr>
        <p:txBody>
          <a:bodyPr/>
          <a:lstStyle/>
          <a:p>
            <a:br>
              <a:rPr lang="it-IT" sz="2800" dirty="0"/>
            </a:br>
            <a:r>
              <a:rPr lang="it-IT" sz="2800" dirty="0" err="1"/>
              <a:t>Binary</a:t>
            </a:r>
            <a:r>
              <a:rPr lang="it-IT" sz="2800" dirty="0"/>
              <a:t> Trie vs </a:t>
            </a:r>
            <a:r>
              <a:rPr lang="it-IT" sz="2800" dirty="0" err="1"/>
              <a:t>Multibit</a:t>
            </a:r>
            <a:r>
              <a:rPr lang="it-IT" sz="2800" dirty="0"/>
              <a:t> Trie: </a:t>
            </a:r>
            <a:r>
              <a:rPr lang="it-IT" sz="2800" dirty="0" err="1"/>
              <a:t>Performace</a:t>
            </a:r>
            <a:r>
              <a:rPr lang="it-IT" sz="2800" dirty="0"/>
              <a:t> </a:t>
            </a:r>
            <a:r>
              <a:rPr lang="it-IT" sz="2800" dirty="0" err="1"/>
              <a:t>Comparison</a:t>
            </a:r>
            <a:br>
              <a:rPr lang="tr-TR" sz="2800" dirty="0"/>
            </a:br>
            <a:endParaRPr lang="en-US" sz="2800" dirty="0"/>
          </a:p>
        </p:txBody>
      </p:sp>
      <p:sp>
        <p:nvSpPr>
          <p:cNvPr id="3" name="Segnaposto numero diapositiva 2">
            <a:extLst>
              <a:ext uri="{FF2B5EF4-FFF2-40B4-BE49-F238E27FC236}">
                <a16:creationId xmlns:a16="http://schemas.microsoft.com/office/drawing/2014/main" id="{DDE69F2A-48D6-4A93-A28B-E8677392461C}"/>
              </a:ext>
            </a:extLst>
          </p:cNvPr>
          <p:cNvSpPr>
            <a:spLocks noGrp="1"/>
          </p:cNvSpPr>
          <p:nvPr>
            <p:ph type="sldNum" sz="quarter" idx="12"/>
          </p:nvPr>
        </p:nvSpPr>
        <p:spPr/>
        <p:txBody>
          <a:bodyPr/>
          <a:lstStyle/>
          <a:p>
            <a:fld id="{07C31548-3396-48E6-A4F0-B6B6C960F6EE}" type="slidenum">
              <a:rPr lang="it-IT" smtClean="0"/>
              <a:t>12</a:t>
            </a:fld>
            <a:endParaRPr lang="it-IT" dirty="0"/>
          </a:p>
        </p:txBody>
      </p:sp>
      <p:graphicFrame>
        <p:nvGraphicFramePr>
          <p:cNvPr id="8" name="Tabella 8">
            <a:extLst>
              <a:ext uri="{FF2B5EF4-FFF2-40B4-BE49-F238E27FC236}">
                <a16:creationId xmlns:a16="http://schemas.microsoft.com/office/drawing/2014/main" id="{12D29209-8DEC-40C6-AC90-A46B4C0B3119}"/>
              </a:ext>
            </a:extLst>
          </p:cNvPr>
          <p:cNvGraphicFramePr>
            <a:graphicFrameLocks noGrp="1"/>
          </p:cNvGraphicFramePr>
          <p:nvPr>
            <p:ph idx="1"/>
            <p:extLst>
              <p:ext uri="{D42A27DB-BD31-4B8C-83A1-F6EECF244321}">
                <p14:modId xmlns:p14="http://schemas.microsoft.com/office/powerpoint/2010/main" val="1659843988"/>
              </p:ext>
            </p:extLst>
          </p:nvPr>
        </p:nvGraphicFramePr>
        <p:xfrm>
          <a:off x="712731" y="3429000"/>
          <a:ext cx="7886700" cy="1112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908066262"/>
                    </a:ext>
                  </a:extLst>
                </a:gridCol>
                <a:gridCol w="2628900">
                  <a:extLst>
                    <a:ext uri="{9D8B030D-6E8A-4147-A177-3AD203B41FA5}">
                      <a16:colId xmlns:a16="http://schemas.microsoft.com/office/drawing/2014/main" val="1641182908"/>
                    </a:ext>
                  </a:extLst>
                </a:gridCol>
                <a:gridCol w="2628900">
                  <a:extLst>
                    <a:ext uri="{9D8B030D-6E8A-4147-A177-3AD203B41FA5}">
                      <a16:colId xmlns:a16="http://schemas.microsoft.com/office/drawing/2014/main" val="3142023575"/>
                    </a:ext>
                  </a:extLst>
                </a:gridCol>
              </a:tblGrid>
              <a:tr h="370840">
                <a:tc>
                  <a:txBody>
                    <a:bodyPr/>
                    <a:lstStyle/>
                    <a:p>
                      <a:endParaRPr lang="en-US"/>
                    </a:p>
                  </a:txBody>
                  <a:tcPr/>
                </a:tc>
                <a:tc>
                  <a:txBody>
                    <a:bodyPr/>
                    <a:lstStyle/>
                    <a:p>
                      <a:pPr algn="ctr"/>
                      <a:r>
                        <a:rPr lang="en-US" dirty="0"/>
                        <a:t>VM</a:t>
                      </a:r>
                    </a:p>
                  </a:txBody>
                  <a:tcPr/>
                </a:tc>
                <a:tc>
                  <a:txBody>
                    <a:bodyPr/>
                    <a:lstStyle/>
                    <a:p>
                      <a:pPr algn="ctr"/>
                      <a:r>
                        <a:rPr lang="en-US" dirty="0"/>
                        <a:t>TESTBED</a:t>
                      </a:r>
                    </a:p>
                  </a:txBody>
                  <a:tcPr/>
                </a:tc>
                <a:extLst>
                  <a:ext uri="{0D108BD9-81ED-4DB2-BD59-A6C34878D82A}">
                    <a16:rowId xmlns:a16="http://schemas.microsoft.com/office/drawing/2014/main" val="4098540716"/>
                  </a:ext>
                </a:extLst>
              </a:tr>
              <a:tr h="370840">
                <a:tc>
                  <a:txBody>
                    <a:bodyPr/>
                    <a:lstStyle/>
                    <a:p>
                      <a:pPr algn="ctr"/>
                      <a:r>
                        <a:rPr lang="en-US" dirty="0"/>
                        <a:t>BINARY TRIE</a:t>
                      </a:r>
                    </a:p>
                  </a:txBody>
                  <a:tcPr/>
                </a:tc>
                <a:tc>
                  <a:txBody>
                    <a:bodyPr/>
                    <a:lstStyle/>
                    <a:p>
                      <a:pPr algn="ctr"/>
                      <a:r>
                        <a:rPr lang="en-US" dirty="0"/>
                        <a:t>5287 us</a:t>
                      </a:r>
                    </a:p>
                  </a:txBody>
                  <a:tcPr/>
                </a:tc>
                <a:tc>
                  <a:txBody>
                    <a:bodyPr/>
                    <a:lstStyle/>
                    <a:p>
                      <a:pPr algn="ctr"/>
                      <a:r>
                        <a:rPr lang="en-US" dirty="0"/>
                        <a:t>378 us</a:t>
                      </a:r>
                    </a:p>
                  </a:txBody>
                  <a:tcPr/>
                </a:tc>
                <a:extLst>
                  <a:ext uri="{0D108BD9-81ED-4DB2-BD59-A6C34878D82A}">
                    <a16:rowId xmlns:a16="http://schemas.microsoft.com/office/drawing/2014/main" val="1461615000"/>
                  </a:ext>
                </a:extLst>
              </a:tr>
              <a:tr h="370840">
                <a:tc>
                  <a:txBody>
                    <a:bodyPr/>
                    <a:lstStyle/>
                    <a:p>
                      <a:pPr algn="ctr"/>
                      <a:r>
                        <a:rPr lang="en-US" dirty="0"/>
                        <a:t>MULTIBIT TRIE</a:t>
                      </a:r>
                    </a:p>
                  </a:txBody>
                  <a:tcPr/>
                </a:tc>
                <a:tc>
                  <a:txBody>
                    <a:bodyPr/>
                    <a:lstStyle/>
                    <a:p>
                      <a:pPr algn="ctr"/>
                      <a:r>
                        <a:rPr lang="en-US" dirty="0"/>
                        <a:t>2564 us</a:t>
                      </a:r>
                    </a:p>
                  </a:txBody>
                  <a:tcPr/>
                </a:tc>
                <a:tc>
                  <a:txBody>
                    <a:bodyPr/>
                    <a:lstStyle/>
                    <a:p>
                      <a:pPr algn="ctr"/>
                      <a:r>
                        <a:rPr lang="en-US" dirty="0"/>
                        <a:t>358 us</a:t>
                      </a:r>
                    </a:p>
                  </a:txBody>
                  <a:tcPr/>
                </a:tc>
                <a:extLst>
                  <a:ext uri="{0D108BD9-81ED-4DB2-BD59-A6C34878D82A}">
                    <a16:rowId xmlns:a16="http://schemas.microsoft.com/office/drawing/2014/main" val="524316243"/>
                  </a:ext>
                </a:extLst>
              </a:tr>
            </a:tbl>
          </a:graphicData>
        </a:graphic>
      </p:graphicFrame>
      <p:sp>
        <p:nvSpPr>
          <p:cNvPr id="9" name="CasellaDiTesto 8">
            <a:extLst>
              <a:ext uri="{FF2B5EF4-FFF2-40B4-BE49-F238E27FC236}">
                <a16:creationId xmlns:a16="http://schemas.microsoft.com/office/drawing/2014/main" id="{465519FF-A11D-4F4D-BAAD-8C5691701787}"/>
              </a:ext>
            </a:extLst>
          </p:cNvPr>
          <p:cNvSpPr txBox="1"/>
          <p:nvPr/>
        </p:nvSpPr>
        <p:spPr>
          <a:xfrm>
            <a:off x="712731" y="1325308"/>
            <a:ext cx="769442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Comparing the two algorithms running on the same list of IP addresses, we have shown that the Multibit </a:t>
            </a:r>
            <a:r>
              <a:rPr lang="en-US" sz="2000" dirty="0" err="1"/>
              <a:t>Trie</a:t>
            </a:r>
            <a:r>
              <a:rPr lang="en-US" sz="2000" dirty="0"/>
              <a:t> is faster than the Binary </a:t>
            </a:r>
            <a:r>
              <a:rPr lang="en-US" sz="2000" dirty="0" err="1"/>
              <a:t>Trie</a:t>
            </a:r>
            <a:r>
              <a:rPr lang="en-US" sz="2000" dirty="0"/>
              <a:t>, on the VM and on the Testbed. In the table there is a recap of  the average time taken by the two algorithms running on the VM and on the Testbed.</a:t>
            </a:r>
          </a:p>
        </p:txBody>
      </p:sp>
    </p:spTree>
    <p:extLst>
      <p:ext uri="{BB962C8B-B14F-4D97-AF65-F5344CB8AC3E}">
        <p14:creationId xmlns:p14="http://schemas.microsoft.com/office/powerpoint/2010/main" val="99269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12F8E-D921-4C89-8325-C6F2A8E22DE5}"/>
              </a:ext>
            </a:extLst>
          </p:cNvPr>
          <p:cNvSpPr>
            <a:spLocks noGrp="1"/>
          </p:cNvSpPr>
          <p:nvPr>
            <p:ph type="title"/>
          </p:nvPr>
        </p:nvSpPr>
        <p:spPr/>
        <p:txBody>
          <a:bodyPr/>
          <a:lstStyle/>
          <a:p>
            <a:r>
              <a:rPr lang="en-GB" dirty="0"/>
              <a:t>Agenda</a:t>
            </a:r>
          </a:p>
        </p:txBody>
      </p:sp>
      <p:sp>
        <p:nvSpPr>
          <p:cNvPr id="3" name="Segnaposto numero diapositiva 2">
            <a:extLst>
              <a:ext uri="{FF2B5EF4-FFF2-40B4-BE49-F238E27FC236}">
                <a16:creationId xmlns:a16="http://schemas.microsoft.com/office/drawing/2014/main" id="{C8CF5024-7CA6-44E1-95A6-4332867B987E}"/>
              </a:ext>
            </a:extLst>
          </p:cNvPr>
          <p:cNvSpPr>
            <a:spLocks noGrp="1"/>
          </p:cNvSpPr>
          <p:nvPr>
            <p:ph type="sldNum" sz="quarter" idx="12"/>
          </p:nvPr>
        </p:nvSpPr>
        <p:spPr/>
        <p:txBody>
          <a:bodyPr/>
          <a:lstStyle/>
          <a:p>
            <a:fld id="{07C31548-3396-48E6-A4F0-B6B6C960F6EE}" type="slidenum">
              <a:rPr lang="it-IT" smtClean="0"/>
              <a:t>2</a:t>
            </a:fld>
            <a:endParaRPr lang="it-IT" dirty="0"/>
          </a:p>
        </p:txBody>
      </p:sp>
      <p:sp>
        <p:nvSpPr>
          <p:cNvPr id="4" name="Segnaposto contenuto 3">
            <a:extLst>
              <a:ext uri="{FF2B5EF4-FFF2-40B4-BE49-F238E27FC236}">
                <a16:creationId xmlns:a16="http://schemas.microsoft.com/office/drawing/2014/main" id="{2D6DED76-B6D0-4602-8B93-FE8043360CF2}"/>
              </a:ext>
            </a:extLst>
          </p:cNvPr>
          <p:cNvSpPr>
            <a:spLocks noGrp="1"/>
          </p:cNvSpPr>
          <p:nvPr>
            <p:ph idx="1"/>
          </p:nvPr>
        </p:nvSpPr>
        <p:spPr/>
        <p:txBody>
          <a:bodyPr>
            <a:normAutofit/>
          </a:bodyPr>
          <a:lstStyle/>
          <a:p>
            <a:r>
              <a:rPr lang="tr-TR" dirty="0"/>
              <a:t>Project Description and Goals</a:t>
            </a:r>
            <a:endParaRPr lang="it-IT" dirty="0"/>
          </a:p>
          <a:p>
            <a:r>
              <a:rPr lang="it-IT" dirty="0"/>
              <a:t>IP </a:t>
            </a:r>
            <a:r>
              <a:rPr lang="it-IT" dirty="0" err="1"/>
              <a:t>lookup</a:t>
            </a:r>
            <a:r>
              <a:rPr lang="it-IT" dirty="0"/>
              <a:t>: </a:t>
            </a:r>
            <a:r>
              <a:rPr lang="it-IT" dirty="0" err="1"/>
              <a:t>Binary</a:t>
            </a:r>
            <a:r>
              <a:rPr lang="it-IT" dirty="0"/>
              <a:t> Trie and </a:t>
            </a:r>
            <a:r>
              <a:rPr lang="it-IT" dirty="0" err="1"/>
              <a:t>Multibit</a:t>
            </a:r>
            <a:r>
              <a:rPr lang="it-IT" dirty="0"/>
              <a:t> Trie</a:t>
            </a:r>
            <a:endParaRPr lang="tr-TR" dirty="0"/>
          </a:p>
          <a:p>
            <a:r>
              <a:rPr lang="it-IT" dirty="0" err="1"/>
              <a:t>Binary</a:t>
            </a:r>
            <a:r>
              <a:rPr lang="it-IT" dirty="0"/>
              <a:t> Trie </a:t>
            </a:r>
            <a:r>
              <a:rPr lang="it-IT" dirty="0" err="1"/>
              <a:t>Algorithm</a:t>
            </a:r>
            <a:r>
              <a:rPr lang="it-IT" dirty="0"/>
              <a:t>: Trie Construction </a:t>
            </a:r>
          </a:p>
          <a:p>
            <a:r>
              <a:rPr lang="it-IT" dirty="0" err="1"/>
              <a:t>Binary</a:t>
            </a:r>
            <a:r>
              <a:rPr lang="it-IT" dirty="0"/>
              <a:t> Trie </a:t>
            </a:r>
            <a:r>
              <a:rPr lang="it-IT" dirty="0" err="1"/>
              <a:t>Algorithm</a:t>
            </a:r>
            <a:r>
              <a:rPr lang="it-IT" dirty="0"/>
              <a:t>: </a:t>
            </a:r>
            <a:r>
              <a:rPr lang="it-IT" dirty="0" err="1"/>
              <a:t>Prefix</a:t>
            </a:r>
            <a:r>
              <a:rPr lang="it-IT" dirty="0"/>
              <a:t> </a:t>
            </a:r>
            <a:r>
              <a:rPr lang="it-IT" dirty="0" err="1"/>
              <a:t>Search</a:t>
            </a:r>
            <a:endParaRPr lang="it-IT" dirty="0"/>
          </a:p>
          <a:p>
            <a:r>
              <a:rPr lang="it-IT" dirty="0" err="1"/>
              <a:t>Binary</a:t>
            </a:r>
            <a:r>
              <a:rPr lang="it-IT" dirty="0"/>
              <a:t> Trie </a:t>
            </a:r>
            <a:r>
              <a:rPr lang="it-IT" dirty="0" err="1"/>
              <a:t>Algorithm</a:t>
            </a:r>
            <a:r>
              <a:rPr lang="it-IT" dirty="0"/>
              <a:t>: Performance </a:t>
            </a:r>
            <a:r>
              <a:rPr lang="it-IT" dirty="0" err="1"/>
              <a:t>Results</a:t>
            </a:r>
            <a:endParaRPr lang="it-IT" dirty="0"/>
          </a:p>
          <a:p>
            <a:r>
              <a:rPr lang="it-IT" dirty="0" err="1"/>
              <a:t>Multibit</a:t>
            </a:r>
            <a:r>
              <a:rPr lang="it-IT" dirty="0"/>
              <a:t> Trie </a:t>
            </a:r>
            <a:r>
              <a:rPr lang="it-IT" dirty="0" err="1"/>
              <a:t>Algorithm</a:t>
            </a:r>
            <a:r>
              <a:rPr lang="it-IT" dirty="0"/>
              <a:t>: Trie Construction </a:t>
            </a:r>
          </a:p>
          <a:p>
            <a:r>
              <a:rPr lang="it-IT" dirty="0" err="1"/>
              <a:t>Multibit</a:t>
            </a:r>
            <a:r>
              <a:rPr lang="it-IT" dirty="0"/>
              <a:t> Trie </a:t>
            </a:r>
            <a:r>
              <a:rPr lang="it-IT" dirty="0" err="1"/>
              <a:t>Algorithm</a:t>
            </a:r>
            <a:r>
              <a:rPr lang="it-IT" dirty="0"/>
              <a:t>: </a:t>
            </a:r>
            <a:r>
              <a:rPr lang="it-IT" dirty="0" err="1"/>
              <a:t>Prefix</a:t>
            </a:r>
            <a:r>
              <a:rPr lang="it-IT" dirty="0"/>
              <a:t> </a:t>
            </a:r>
            <a:r>
              <a:rPr lang="it-IT" dirty="0" err="1"/>
              <a:t>Search</a:t>
            </a:r>
            <a:endParaRPr lang="it-IT" dirty="0"/>
          </a:p>
          <a:p>
            <a:r>
              <a:rPr lang="it-IT" dirty="0" err="1"/>
              <a:t>Multibit</a:t>
            </a:r>
            <a:r>
              <a:rPr lang="it-IT" dirty="0"/>
              <a:t> Trie </a:t>
            </a:r>
            <a:r>
              <a:rPr lang="it-IT" dirty="0" err="1"/>
              <a:t>Algorithm</a:t>
            </a:r>
            <a:r>
              <a:rPr lang="it-IT" dirty="0"/>
              <a:t>: Performance </a:t>
            </a:r>
            <a:r>
              <a:rPr lang="it-IT" dirty="0" err="1"/>
              <a:t>Results</a:t>
            </a:r>
            <a:endParaRPr lang="it-IT" dirty="0"/>
          </a:p>
          <a:p>
            <a:r>
              <a:rPr lang="it-IT" dirty="0" err="1"/>
              <a:t>Binary</a:t>
            </a:r>
            <a:r>
              <a:rPr lang="it-IT" dirty="0"/>
              <a:t> Trie vs </a:t>
            </a:r>
            <a:r>
              <a:rPr lang="it-IT" dirty="0" err="1"/>
              <a:t>Multibit</a:t>
            </a:r>
            <a:r>
              <a:rPr lang="it-IT" dirty="0"/>
              <a:t> Trie: </a:t>
            </a:r>
            <a:r>
              <a:rPr lang="it-IT" dirty="0" err="1"/>
              <a:t>Performace</a:t>
            </a:r>
            <a:r>
              <a:rPr lang="it-IT" dirty="0"/>
              <a:t> </a:t>
            </a:r>
            <a:r>
              <a:rPr lang="it-IT" dirty="0" err="1"/>
              <a:t>Comparison</a:t>
            </a:r>
            <a:endParaRPr lang="tr-TR" dirty="0"/>
          </a:p>
          <a:p>
            <a:endParaRPr lang="en-GB" dirty="0"/>
          </a:p>
          <a:p>
            <a:endParaRPr lang="en-GB" dirty="0"/>
          </a:p>
          <a:p>
            <a:endParaRPr lang="en-GB" dirty="0"/>
          </a:p>
        </p:txBody>
      </p:sp>
    </p:spTree>
    <p:extLst>
      <p:ext uri="{BB962C8B-B14F-4D97-AF65-F5344CB8AC3E}">
        <p14:creationId xmlns:p14="http://schemas.microsoft.com/office/powerpoint/2010/main" val="419962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tr-TR" dirty="0"/>
              <a:t>Project </a:t>
            </a:r>
            <a:r>
              <a:rPr lang="tr-TR" dirty="0" err="1"/>
              <a:t>Description</a:t>
            </a:r>
            <a:r>
              <a:rPr lang="tr-TR" dirty="0"/>
              <a:t> &amp; </a:t>
            </a:r>
            <a:r>
              <a:rPr lang="tr-TR" dirty="0" err="1"/>
              <a:t>Goals</a:t>
            </a:r>
            <a:endParaRPr lang="en-GB" dirty="0"/>
          </a:p>
        </p:txBody>
      </p:sp>
      <p:sp>
        <p:nvSpPr>
          <p:cNvPr id="3" name="Segnaposto numero diapositiva 2"/>
          <p:cNvSpPr>
            <a:spLocks noGrp="1"/>
          </p:cNvSpPr>
          <p:nvPr>
            <p:ph type="sldNum" sz="quarter" idx="12"/>
          </p:nvPr>
        </p:nvSpPr>
        <p:spPr/>
        <p:txBody>
          <a:bodyPr/>
          <a:lstStyle/>
          <a:p>
            <a:fld id="{07C31548-3396-48E6-A4F0-B6B6C960F6EE}" type="slidenum">
              <a:rPr lang="it-IT" smtClean="0"/>
              <a:t>3</a:t>
            </a:fld>
            <a:endParaRPr lang="it-IT" dirty="0"/>
          </a:p>
        </p:txBody>
      </p:sp>
      <p:sp>
        <p:nvSpPr>
          <p:cNvPr id="4" name="Segnaposto contenuto 3"/>
          <p:cNvSpPr>
            <a:spLocks noGrp="1"/>
          </p:cNvSpPr>
          <p:nvPr>
            <p:ph idx="1"/>
          </p:nvPr>
        </p:nvSpPr>
        <p:spPr/>
        <p:txBody>
          <a:bodyPr>
            <a:normAutofit/>
          </a:bodyPr>
          <a:lstStyle/>
          <a:p>
            <a:r>
              <a:rPr lang="en-US" altLang="it-IT" sz="2000" kern="0" dirty="0"/>
              <a:t>The goal of this project is to develop</a:t>
            </a:r>
            <a:r>
              <a:rPr lang="tr-TR" altLang="it-IT" sz="2000" kern="0" dirty="0"/>
              <a:t> a</a:t>
            </a:r>
            <a:r>
              <a:rPr lang="en-US" altLang="it-IT" sz="2000" kern="0" dirty="0"/>
              <a:t> </a:t>
            </a:r>
            <a:r>
              <a:rPr lang="en-US" altLang="it-IT" sz="2000" b="1" kern="0" dirty="0"/>
              <a:t>Virtual Network Function </a:t>
            </a:r>
            <a:r>
              <a:rPr lang="en-US" altLang="it-IT" sz="2000" kern="0" dirty="0"/>
              <a:t>in Python code that can </a:t>
            </a:r>
            <a:r>
              <a:rPr lang="en-US" altLang="it-IT" sz="2000" kern="0" dirty="0">
                <a:solidFill>
                  <a:srgbClr val="000000"/>
                </a:solidFill>
                <a:latin typeface="Calibri" panose="020F0502020204030204" pitchFamily="34" charset="0"/>
              </a:rPr>
              <a:t>i</a:t>
            </a:r>
            <a:r>
              <a:rPr lang="en-US" sz="2000" b="0" i="0" u="none" strike="noStrike" baseline="0" dirty="0">
                <a:solidFill>
                  <a:srgbClr val="000000"/>
                </a:solidFill>
                <a:latin typeface="Calibri" panose="020F0502020204030204" pitchFamily="34" charset="0"/>
              </a:rPr>
              <a:t>mplement th</a:t>
            </a:r>
            <a:r>
              <a:rPr lang="en-US" sz="2000" dirty="0">
                <a:solidFill>
                  <a:srgbClr val="000000"/>
                </a:solidFill>
                <a:latin typeface="Calibri" panose="020F0502020204030204" pitchFamily="34" charset="0"/>
              </a:rPr>
              <a:t>e </a:t>
            </a:r>
            <a:r>
              <a:rPr lang="en-US" sz="2000" b="1" i="0" u="none" strike="noStrike" baseline="0" dirty="0">
                <a:solidFill>
                  <a:srgbClr val="000000"/>
                </a:solidFill>
                <a:latin typeface="Calibri" panose="020F0502020204030204" pitchFamily="34" charset="0"/>
              </a:rPr>
              <a:t>IP lookup Binary </a:t>
            </a:r>
            <a:r>
              <a:rPr lang="en-US" sz="2000" b="1" dirty="0" err="1">
                <a:solidFill>
                  <a:srgbClr val="000000"/>
                </a:solidFill>
                <a:latin typeface="Calibri" panose="020F0502020204030204" pitchFamily="34" charset="0"/>
              </a:rPr>
              <a:t>T</a:t>
            </a:r>
            <a:r>
              <a:rPr lang="en-US" sz="2000" b="1" i="0" u="none" strike="noStrike" baseline="0" dirty="0" err="1">
                <a:solidFill>
                  <a:srgbClr val="000000"/>
                </a:solidFill>
                <a:latin typeface="Calibri" panose="020F0502020204030204" pitchFamily="34" charset="0"/>
              </a:rPr>
              <a:t>rie</a:t>
            </a:r>
            <a:r>
              <a:rPr lang="en-US" sz="2000" b="1" i="0" u="none" strike="noStrike" baseline="0" dirty="0">
                <a:solidFill>
                  <a:srgbClr val="000000"/>
                </a:solidFill>
                <a:latin typeface="Calibri" panose="020F0502020204030204" pitchFamily="34" charset="0"/>
              </a:rPr>
              <a:t> and Multibit </a:t>
            </a:r>
            <a:r>
              <a:rPr lang="en-US" sz="2000" b="1" dirty="0" err="1">
                <a:solidFill>
                  <a:srgbClr val="000000"/>
                </a:solidFill>
                <a:latin typeface="Calibri" panose="020F0502020204030204" pitchFamily="34" charset="0"/>
              </a:rPr>
              <a:t>T</a:t>
            </a:r>
            <a:r>
              <a:rPr lang="en-US" sz="2000" b="1" i="0" u="none" strike="noStrike" baseline="0" dirty="0" err="1">
                <a:solidFill>
                  <a:srgbClr val="000000"/>
                </a:solidFill>
                <a:latin typeface="Calibri" panose="020F0502020204030204" pitchFamily="34" charset="0"/>
              </a:rPr>
              <a:t>rie</a:t>
            </a:r>
            <a:r>
              <a:rPr lang="en-US" sz="2000" b="1" i="0" u="none" strike="noStrike" baseline="0" dirty="0">
                <a:solidFill>
                  <a:srgbClr val="000000"/>
                </a:solidFill>
                <a:latin typeface="Calibri" panose="020F0502020204030204" pitchFamily="34" charset="0"/>
              </a:rPr>
              <a:t> </a:t>
            </a:r>
            <a:r>
              <a:rPr lang="en-US" sz="2000" b="1" dirty="0">
                <a:solidFill>
                  <a:srgbClr val="000000"/>
                </a:solidFill>
                <a:latin typeface="Calibri" panose="020F0502020204030204" pitchFamily="34" charset="0"/>
              </a:rPr>
              <a:t>A</a:t>
            </a:r>
            <a:r>
              <a:rPr lang="en-US" sz="2000" b="1" i="0" u="none" strike="noStrike" baseline="0" dirty="0">
                <a:solidFill>
                  <a:srgbClr val="000000"/>
                </a:solidFill>
                <a:latin typeface="Calibri" panose="020F0502020204030204" pitchFamily="34" charset="0"/>
              </a:rPr>
              <a:t>lgorithms</a:t>
            </a:r>
            <a:r>
              <a:rPr lang="en-US" sz="2000" b="0" i="0" u="none" strike="noStrike" baseline="0" dirty="0">
                <a:solidFill>
                  <a:srgbClr val="000000"/>
                </a:solidFill>
                <a:latin typeface="Calibri" panose="020F0502020204030204" pitchFamily="34" charset="0"/>
              </a:rPr>
              <a:t> inside an NFV environment provided by ADVA.</a:t>
            </a:r>
          </a:p>
          <a:p>
            <a:r>
              <a:rPr lang="it-IT" sz="2000" kern="0" dirty="0"/>
              <a:t>In brief, the </a:t>
            </a:r>
            <a:r>
              <a:rPr lang="it-IT" sz="2000" b="1" kern="0" dirty="0"/>
              <a:t>client </a:t>
            </a:r>
            <a:r>
              <a:rPr lang="it-IT" sz="2000" b="1" kern="0" dirty="0" err="1"/>
              <a:t>generates</a:t>
            </a:r>
            <a:r>
              <a:rPr lang="it-IT" sz="2000" b="1" kern="0" dirty="0"/>
              <a:t> a loop of </a:t>
            </a:r>
            <a:r>
              <a:rPr lang="it-IT" sz="2000" b="1" kern="0" dirty="0" err="1"/>
              <a:t>packets</a:t>
            </a:r>
            <a:r>
              <a:rPr lang="it-IT" sz="2000" b="1" kern="0" dirty="0"/>
              <a:t> </a:t>
            </a:r>
            <a:r>
              <a:rPr lang="it-IT" sz="2000" kern="0" dirty="0" err="1"/>
              <a:t>towards</a:t>
            </a:r>
            <a:r>
              <a:rPr lang="tr-TR" sz="2000" kern="0" dirty="0"/>
              <a:t> </a:t>
            </a:r>
            <a:r>
              <a:rPr lang="it-IT" sz="2000" kern="0" dirty="0"/>
              <a:t>the server </a:t>
            </a:r>
            <a:r>
              <a:rPr lang="it-IT" sz="2000" kern="0" dirty="0" err="1"/>
              <a:t>at</a:t>
            </a:r>
            <a:r>
              <a:rPr lang="it-IT" sz="2000" kern="0" dirty="0"/>
              <a:t> frequency rate of 1 </a:t>
            </a:r>
            <a:r>
              <a:rPr lang="it-IT" sz="2000" kern="0" dirty="0" err="1"/>
              <a:t>pkt</a:t>
            </a:r>
            <a:r>
              <a:rPr lang="it-IT" sz="2000" kern="0" dirty="0"/>
              <a:t>/s. At the </a:t>
            </a:r>
            <a:r>
              <a:rPr lang="it-IT" sz="2000" b="1" kern="0" dirty="0"/>
              <a:t>server side</a:t>
            </a:r>
            <a:r>
              <a:rPr lang="it-IT" sz="2000" kern="0" dirty="0"/>
              <a:t>, the </a:t>
            </a:r>
            <a:r>
              <a:rPr lang="en-US" sz="2000" kern="0" dirty="0"/>
              <a:t>IP </a:t>
            </a:r>
            <a:r>
              <a:rPr lang="tr-TR" sz="2000" kern="0" dirty="0"/>
              <a:t>address</a:t>
            </a:r>
            <a:r>
              <a:rPr lang="en-US" sz="2000" kern="0" dirty="0"/>
              <a:t>es</a:t>
            </a:r>
            <a:r>
              <a:rPr lang="tr-TR" sz="2000" kern="0" dirty="0"/>
              <a:t> </a:t>
            </a:r>
            <a:r>
              <a:rPr lang="en-US" sz="2000" kern="0" dirty="0"/>
              <a:t>are subjected to </a:t>
            </a:r>
            <a:r>
              <a:rPr lang="en-US" sz="2000" b="1" kern="0" dirty="0"/>
              <a:t>Binary </a:t>
            </a:r>
            <a:r>
              <a:rPr lang="en-US" sz="2000" b="1" kern="0" dirty="0" err="1"/>
              <a:t>Trie</a:t>
            </a:r>
            <a:r>
              <a:rPr lang="en-US" sz="2000" b="1" kern="0" dirty="0"/>
              <a:t> </a:t>
            </a:r>
            <a:r>
              <a:rPr lang="en-US" sz="2000" kern="0" dirty="0"/>
              <a:t>lookup algorithm or </a:t>
            </a:r>
            <a:r>
              <a:rPr lang="en-US" sz="2000" b="1" kern="0" dirty="0"/>
              <a:t>Multibit </a:t>
            </a:r>
            <a:r>
              <a:rPr lang="en-US" sz="2000" b="1" kern="0" dirty="0" err="1"/>
              <a:t>Trie</a:t>
            </a:r>
            <a:r>
              <a:rPr lang="en-US" sz="2000" b="1" kern="0" dirty="0"/>
              <a:t> </a:t>
            </a:r>
            <a:r>
              <a:rPr lang="en-US" sz="2000" kern="0" dirty="0"/>
              <a:t>lookup algorithm </a:t>
            </a:r>
            <a:r>
              <a:rPr lang="it-IT" sz="2000" kern="0" dirty="0"/>
              <a:t>,in </a:t>
            </a:r>
            <a:r>
              <a:rPr lang="it-IT" sz="2000" kern="0" dirty="0" err="1"/>
              <a:t>order</a:t>
            </a:r>
            <a:r>
              <a:rPr lang="it-IT" sz="2000" kern="0" dirty="0"/>
              <a:t> to </a:t>
            </a:r>
            <a:r>
              <a:rPr lang="it-IT" sz="2000" kern="0" dirty="0" err="1"/>
              <a:t>find</a:t>
            </a:r>
            <a:r>
              <a:rPr lang="it-IT" sz="2000" kern="0" dirty="0"/>
              <a:t> the </a:t>
            </a:r>
            <a:r>
              <a:rPr lang="it-IT" sz="2000" kern="0" dirty="0" err="1"/>
              <a:t>longest</a:t>
            </a:r>
            <a:r>
              <a:rPr lang="it-IT" sz="2000" kern="0" dirty="0"/>
              <a:t> </a:t>
            </a:r>
            <a:r>
              <a:rPr lang="it-IT" sz="2000" kern="0" dirty="0" err="1"/>
              <a:t>prefix</a:t>
            </a:r>
            <a:r>
              <a:rPr lang="it-IT" sz="2000" kern="0" dirty="0"/>
              <a:t> match</a:t>
            </a:r>
            <a:r>
              <a:rPr lang="en-US" sz="2000" kern="0" dirty="0"/>
              <a:t>.</a:t>
            </a:r>
            <a:r>
              <a:rPr lang="tr-TR" sz="2000" kern="0" dirty="0"/>
              <a:t> </a:t>
            </a:r>
            <a:endParaRPr lang="it-IT" sz="2000" kern="0" dirty="0"/>
          </a:p>
          <a:p>
            <a:r>
              <a:rPr lang="en-US" sz="2000" dirty="0">
                <a:solidFill>
                  <a:srgbClr val="000000"/>
                </a:solidFill>
                <a:latin typeface="Calibri" panose="020F0502020204030204" pitchFamily="34" charset="0"/>
              </a:rPr>
              <a:t>To reach this scope, the project has been firstly developed and tested locally on our laptop, then it has been tested on two Ubuntu VMs to simulate the client and server behavior, and finally it has been tested inside ADVA testbed.</a:t>
            </a:r>
          </a:p>
          <a:p>
            <a:r>
              <a:rPr lang="en-US" sz="2000" kern="0" dirty="0"/>
              <a:t>Before</a:t>
            </a:r>
            <a:r>
              <a:rPr lang="it-IT" sz="2000" kern="0" dirty="0"/>
              <a:t> </a:t>
            </a:r>
            <a:r>
              <a:rPr lang="it-IT" sz="2000" kern="0" dirty="0" err="1"/>
              <a:t>going</a:t>
            </a:r>
            <a:r>
              <a:rPr lang="it-IT" sz="2000" kern="0" dirty="0"/>
              <a:t> </a:t>
            </a:r>
            <a:r>
              <a:rPr lang="it-IT" sz="2000" kern="0" dirty="0" err="1"/>
              <a:t>into</a:t>
            </a:r>
            <a:r>
              <a:rPr lang="it-IT" sz="2000" kern="0" dirty="0"/>
              <a:t> project </a:t>
            </a:r>
            <a:r>
              <a:rPr lang="it-IT" sz="2000" kern="0" dirty="0" err="1"/>
              <a:t>details</a:t>
            </a:r>
            <a:r>
              <a:rPr lang="it-IT" sz="2000" kern="0" dirty="0"/>
              <a:t>, </a:t>
            </a:r>
            <a:r>
              <a:rPr lang="it-IT" sz="2000" kern="0" dirty="0" err="1"/>
              <a:t>let's</a:t>
            </a:r>
            <a:r>
              <a:rPr lang="it-IT" sz="2000" kern="0" dirty="0"/>
              <a:t> </a:t>
            </a:r>
            <a:r>
              <a:rPr lang="it-IT" sz="2000" kern="0" dirty="0" err="1"/>
              <a:t>summarize</a:t>
            </a:r>
            <a:r>
              <a:rPr lang="it-IT" sz="2000" kern="0" dirty="0"/>
              <a:t> </a:t>
            </a:r>
            <a:r>
              <a:rPr lang="it-IT" sz="2000" kern="0" dirty="0" err="1"/>
              <a:t>briefly</a:t>
            </a:r>
            <a:r>
              <a:rPr lang="it-IT" sz="2000" kern="0" dirty="0"/>
              <a:t> </a:t>
            </a:r>
            <a:r>
              <a:rPr lang="it-IT" sz="2000" kern="0" dirty="0" err="1"/>
              <a:t>how</a:t>
            </a:r>
            <a:r>
              <a:rPr lang="it-IT" sz="2000" kern="0" dirty="0"/>
              <a:t> the </a:t>
            </a:r>
            <a:r>
              <a:rPr lang="en-US" sz="2000" i="0" u="none" strike="noStrike" baseline="0" dirty="0">
                <a:solidFill>
                  <a:srgbClr val="000000"/>
                </a:solidFill>
                <a:latin typeface="Calibri" panose="020F0502020204030204" pitchFamily="34" charset="0"/>
              </a:rPr>
              <a:t>Binary </a:t>
            </a:r>
            <a:r>
              <a:rPr lang="en-US" sz="2000" dirty="0" err="1">
                <a:solidFill>
                  <a:srgbClr val="000000"/>
                </a:solidFill>
                <a:latin typeface="Calibri" panose="020F0502020204030204" pitchFamily="34" charset="0"/>
              </a:rPr>
              <a:t>T</a:t>
            </a:r>
            <a:r>
              <a:rPr lang="en-US" sz="2000" i="0" u="none" strike="noStrike" baseline="0" dirty="0" err="1">
                <a:solidFill>
                  <a:srgbClr val="000000"/>
                </a:solidFill>
                <a:latin typeface="Calibri" panose="020F0502020204030204" pitchFamily="34" charset="0"/>
              </a:rPr>
              <a:t>rie</a:t>
            </a:r>
            <a:r>
              <a:rPr lang="en-US" sz="2000" i="0" u="none" strike="noStrike" baseline="0" dirty="0">
                <a:solidFill>
                  <a:srgbClr val="000000"/>
                </a:solidFill>
                <a:latin typeface="Calibri" panose="020F0502020204030204" pitchFamily="34" charset="0"/>
              </a:rPr>
              <a:t> and Multibit </a:t>
            </a:r>
            <a:r>
              <a:rPr lang="en-US" sz="2000" dirty="0" err="1">
                <a:solidFill>
                  <a:srgbClr val="000000"/>
                </a:solidFill>
                <a:latin typeface="Calibri" panose="020F0502020204030204" pitchFamily="34" charset="0"/>
              </a:rPr>
              <a:t>T</a:t>
            </a:r>
            <a:r>
              <a:rPr lang="en-US" sz="2000" i="0" u="none" strike="noStrike" baseline="0" dirty="0" err="1">
                <a:solidFill>
                  <a:srgbClr val="000000"/>
                </a:solidFill>
                <a:latin typeface="Calibri" panose="020F0502020204030204" pitchFamily="34" charset="0"/>
              </a:rPr>
              <a:t>rie</a:t>
            </a:r>
            <a:r>
              <a:rPr lang="en-US" sz="2000" i="0" u="none" strike="noStrike" baseline="0" dirty="0">
                <a:solidFill>
                  <a:srgbClr val="000000"/>
                </a:solidFill>
                <a:latin typeface="Calibri" panose="020F0502020204030204" pitchFamily="34" charset="0"/>
              </a:rPr>
              <a:t> </a:t>
            </a:r>
            <a:r>
              <a:rPr lang="en-US" sz="2000" dirty="0">
                <a:solidFill>
                  <a:srgbClr val="000000"/>
                </a:solidFill>
                <a:latin typeface="Calibri" panose="020F0502020204030204" pitchFamily="34" charset="0"/>
              </a:rPr>
              <a:t>A</a:t>
            </a:r>
            <a:r>
              <a:rPr lang="en-US" sz="2000" i="0" u="none" strike="noStrike" baseline="0" dirty="0">
                <a:solidFill>
                  <a:srgbClr val="000000"/>
                </a:solidFill>
                <a:latin typeface="Calibri" panose="020F0502020204030204" pitchFamily="34" charset="0"/>
              </a:rPr>
              <a:t>lgorithms work.</a:t>
            </a:r>
            <a:endParaRPr lang="en-US" sz="2000" kern="0" dirty="0"/>
          </a:p>
        </p:txBody>
      </p:sp>
    </p:spTree>
    <p:extLst>
      <p:ext uri="{BB962C8B-B14F-4D97-AF65-F5344CB8AC3E}">
        <p14:creationId xmlns:p14="http://schemas.microsoft.com/office/powerpoint/2010/main" val="412817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IP </a:t>
            </a:r>
            <a:r>
              <a:rPr lang="it-IT" dirty="0" err="1"/>
              <a:t>lookup</a:t>
            </a:r>
            <a:r>
              <a:rPr lang="it-IT" dirty="0"/>
              <a:t>: </a:t>
            </a:r>
            <a:r>
              <a:rPr lang="it-IT" dirty="0" err="1"/>
              <a:t>Binary</a:t>
            </a:r>
            <a:r>
              <a:rPr lang="it-IT" dirty="0"/>
              <a:t> Trie and </a:t>
            </a:r>
            <a:r>
              <a:rPr lang="it-IT" dirty="0" err="1"/>
              <a:t>Multibit</a:t>
            </a:r>
            <a:r>
              <a:rPr lang="it-IT" dirty="0"/>
              <a:t> Trie</a:t>
            </a:r>
            <a:endParaRPr lang="tr-TR" dirty="0"/>
          </a:p>
        </p:txBody>
      </p:sp>
      <p:sp>
        <p:nvSpPr>
          <p:cNvPr id="3" name="Segnaposto numero diapositiva 2"/>
          <p:cNvSpPr>
            <a:spLocks noGrp="1"/>
          </p:cNvSpPr>
          <p:nvPr>
            <p:ph type="sldNum" sz="quarter" idx="12"/>
          </p:nvPr>
        </p:nvSpPr>
        <p:spPr/>
        <p:txBody>
          <a:bodyPr/>
          <a:lstStyle/>
          <a:p>
            <a:fld id="{07C31548-3396-48E6-A4F0-B6B6C960F6EE}" type="slidenum">
              <a:rPr lang="it-IT" smtClean="0"/>
              <a:t>4</a:t>
            </a:fld>
            <a:endParaRPr lang="it-IT" dirty="0"/>
          </a:p>
        </p:txBody>
      </p:sp>
      <p:sp>
        <p:nvSpPr>
          <p:cNvPr id="4" name="Segnaposto contenuto 3"/>
          <p:cNvSpPr>
            <a:spLocks noGrp="1"/>
          </p:cNvSpPr>
          <p:nvPr>
            <p:ph idx="1"/>
          </p:nvPr>
        </p:nvSpPr>
        <p:spPr>
          <a:xfrm>
            <a:off x="628649" y="1022847"/>
            <a:ext cx="7886700" cy="5424712"/>
          </a:xfrm>
        </p:spPr>
        <p:txBody>
          <a:bodyPr>
            <a:normAutofit lnSpcReduction="10000"/>
          </a:bodyPr>
          <a:lstStyle/>
          <a:p>
            <a:r>
              <a:rPr lang="en-US" sz="2000" kern="0" dirty="0"/>
              <a:t>What is IP Lookup? It is a </a:t>
            </a:r>
            <a:r>
              <a:rPr lang="en-US" sz="2000" b="1" kern="0" dirty="0"/>
              <a:t>Routing Function </a:t>
            </a:r>
            <a:r>
              <a:rPr lang="en-US" sz="2000" kern="0" dirty="0"/>
              <a:t>carried out by the Network Processor (NP) of a Router with the goal of forward an incoming packets to the right destination. </a:t>
            </a:r>
          </a:p>
          <a:p>
            <a:r>
              <a:rPr lang="en-US" sz="2000" kern="0" dirty="0"/>
              <a:t>In order to understand which is the right destination of a packet, the router performs the IP lookup that can be done through different lookup algorithms, two of these are the </a:t>
            </a:r>
            <a:r>
              <a:rPr lang="en-US" sz="2000" b="1" kern="0" dirty="0"/>
              <a:t>Binary </a:t>
            </a:r>
            <a:r>
              <a:rPr lang="en-US" sz="2000" b="1" kern="0" dirty="0" err="1"/>
              <a:t>Trie</a:t>
            </a:r>
            <a:r>
              <a:rPr lang="en-US" sz="2000" b="1" kern="0" dirty="0"/>
              <a:t> </a:t>
            </a:r>
            <a:r>
              <a:rPr lang="en-US" sz="2000" kern="0" dirty="0"/>
              <a:t>(aka </a:t>
            </a:r>
            <a:r>
              <a:rPr lang="en-US" sz="2000" kern="0" dirty="0" err="1"/>
              <a:t>Unibit</a:t>
            </a:r>
            <a:r>
              <a:rPr lang="en-US" sz="2000" kern="0" dirty="0"/>
              <a:t> </a:t>
            </a:r>
            <a:r>
              <a:rPr lang="en-US" sz="2000" kern="0" dirty="0" err="1"/>
              <a:t>Trie</a:t>
            </a:r>
            <a:r>
              <a:rPr lang="en-US" sz="2000" kern="0" dirty="0"/>
              <a:t>)  and the </a:t>
            </a:r>
            <a:r>
              <a:rPr lang="en-US" sz="2000" b="1" kern="0" dirty="0" err="1"/>
              <a:t>MultiBit</a:t>
            </a:r>
            <a:r>
              <a:rPr lang="en-US" sz="2000" b="1" kern="0" dirty="0"/>
              <a:t> </a:t>
            </a:r>
            <a:r>
              <a:rPr lang="en-US" sz="2000" b="1" kern="0" dirty="0" err="1"/>
              <a:t>Trie</a:t>
            </a:r>
            <a:r>
              <a:rPr lang="en-US" sz="2000" kern="0" dirty="0"/>
              <a:t>.</a:t>
            </a:r>
          </a:p>
          <a:p>
            <a:r>
              <a:rPr lang="it-IT" sz="2000" dirty="0"/>
              <a:t>The </a:t>
            </a:r>
            <a:r>
              <a:rPr lang="en-GB" sz="2000" dirty="0"/>
              <a:t>starting point for IP address lookup is the </a:t>
            </a:r>
            <a:r>
              <a:rPr lang="en-GB" sz="2000" b="1" dirty="0"/>
              <a:t>Routing Table</a:t>
            </a:r>
            <a:r>
              <a:rPr lang="en-GB" sz="2000" dirty="0"/>
              <a:t>, a table inside the router that is made of entries. Each entry is a line composed by fields that appears in columns: destination address prefix, next-hop and output interface. When a packet enters the router, its destination IP address is extracted from the IP header and then the router starts the lookup operation: </a:t>
            </a:r>
          </a:p>
          <a:p>
            <a:pPr lvl="1">
              <a:buFontTx/>
              <a:buChar char="-"/>
            </a:pPr>
            <a:r>
              <a:rPr lang="en-GB" dirty="0"/>
              <a:t>identify all the entries of the routing table in which the network prefix is matching with the destination IP address</a:t>
            </a:r>
          </a:p>
          <a:p>
            <a:pPr lvl="1">
              <a:buFontTx/>
              <a:buChar char="-"/>
            </a:pPr>
            <a:r>
              <a:rPr lang="en-GB" dirty="0"/>
              <a:t>choose between all the matching entries the one with the longest prefix match</a:t>
            </a:r>
          </a:p>
          <a:p>
            <a:pPr marL="0" indent="0">
              <a:buNone/>
            </a:pPr>
            <a:r>
              <a:rPr lang="it-IT" sz="1900" kern="0" dirty="0"/>
              <a:t>    At the end of the </a:t>
            </a:r>
            <a:r>
              <a:rPr lang="it-IT" sz="1900" kern="0" dirty="0" err="1"/>
              <a:t>lookup</a:t>
            </a:r>
            <a:r>
              <a:rPr lang="it-IT" sz="1900" kern="0" dirty="0"/>
              <a:t> </a:t>
            </a:r>
            <a:r>
              <a:rPr lang="it-IT" sz="1900" kern="0" dirty="0" err="1"/>
              <a:t>operation</a:t>
            </a:r>
            <a:r>
              <a:rPr lang="it-IT" sz="1900" kern="0" dirty="0"/>
              <a:t> the </a:t>
            </a:r>
            <a:r>
              <a:rPr lang="it-IT" sz="1900" kern="0" dirty="0" err="1"/>
              <a:t>packets</a:t>
            </a:r>
            <a:r>
              <a:rPr lang="it-IT" sz="1900" kern="0" dirty="0"/>
              <a:t> </a:t>
            </a:r>
            <a:r>
              <a:rPr lang="it-IT" sz="1900" kern="0" dirty="0" err="1"/>
              <a:t>is</a:t>
            </a:r>
            <a:r>
              <a:rPr lang="it-IT" sz="1900" kern="0" dirty="0"/>
              <a:t> </a:t>
            </a:r>
            <a:r>
              <a:rPr lang="it-IT" sz="1900" kern="0" dirty="0" err="1"/>
              <a:t>fowarded</a:t>
            </a:r>
            <a:r>
              <a:rPr lang="it-IT" sz="1900" kern="0" dirty="0"/>
              <a:t> </a:t>
            </a:r>
            <a:r>
              <a:rPr lang="it-IT" sz="1900" kern="0" dirty="0" err="1"/>
              <a:t>along</a:t>
            </a:r>
            <a:r>
              <a:rPr lang="it-IT" sz="1900" kern="0" dirty="0"/>
              <a:t> the </a:t>
            </a:r>
            <a:r>
              <a:rPr lang="it-IT" sz="1900" kern="0" dirty="0" err="1"/>
              <a:t>right</a:t>
            </a:r>
            <a:r>
              <a:rPr lang="it-IT" sz="1900" kern="0" dirty="0"/>
              <a:t>     </a:t>
            </a:r>
            <a:r>
              <a:rPr lang="it-IT" sz="1900" kern="0" dirty="0" err="1"/>
              <a:t>destination</a:t>
            </a:r>
            <a:r>
              <a:rPr lang="it-IT" sz="1900" kern="0" dirty="0"/>
              <a:t>.</a:t>
            </a:r>
          </a:p>
          <a:p>
            <a:pPr marL="457200" lvl="1" indent="0">
              <a:buNone/>
            </a:pPr>
            <a:endParaRPr lang="it-IT" sz="2000" kern="0" dirty="0"/>
          </a:p>
          <a:p>
            <a:pPr lvl="1">
              <a:buFontTx/>
              <a:buChar char="-"/>
            </a:pPr>
            <a:endParaRPr lang="en-GB" dirty="0"/>
          </a:p>
        </p:txBody>
      </p:sp>
    </p:spTree>
    <p:extLst>
      <p:ext uri="{BB962C8B-B14F-4D97-AF65-F5344CB8AC3E}">
        <p14:creationId xmlns:p14="http://schemas.microsoft.com/office/powerpoint/2010/main" val="18301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Binary</a:t>
            </a:r>
            <a:r>
              <a:rPr lang="it-IT" dirty="0"/>
              <a:t> Trie </a:t>
            </a:r>
            <a:r>
              <a:rPr lang="it-IT" dirty="0" err="1"/>
              <a:t>Algorithm</a:t>
            </a:r>
            <a:r>
              <a:rPr lang="it-IT" dirty="0"/>
              <a:t>: Trie Construction</a:t>
            </a:r>
            <a:endParaRPr lang="en-GB" sz="1800" dirty="0"/>
          </a:p>
        </p:txBody>
      </p:sp>
      <p:sp>
        <p:nvSpPr>
          <p:cNvPr id="3" name="Segnaposto numero diapositiva 2"/>
          <p:cNvSpPr>
            <a:spLocks noGrp="1"/>
          </p:cNvSpPr>
          <p:nvPr>
            <p:ph type="sldNum" sz="quarter" idx="12"/>
          </p:nvPr>
        </p:nvSpPr>
        <p:spPr/>
        <p:txBody>
          <a:bodyPr/>
          <a:lstStyle/>
          <a:p>
            <a:fld id="{07C31548-3396-48E6-A4F0-B6B6C960F6EE}" type="slidenum">
              <a:rPr lang="it-IT" smtClean="0"/>
              <a:t>5</a:t>
            </a:fld>
            <a:endParaRPr lang="it-IT" dirty="0"/>
          </a:p>
        </p:txBody>
      </p:sp>
      <p:sp>
        <p:nvSpPr>
          <p:cNvPr id="4" name="Segnaposto contenuto 3"/>
          <p:cNvSpPr>
            <a:spLocks noGrp="1"/>
          </p:cNvSpPr>
          <p:nvPr>
            <p:ph idx="1"/>
          </p:nvPr>
        </p:nvSpPr>
        <p:spPr>
          <a:xfrm>
            <a:off x="628649" y="1022847"/>
            <a:ext cx="7886700" cy="5424712"/>
          </a:xfrm>
        </p:spPr>
        <p:txBody>
          <a:bodyPr>
            <a:normAutofit/>
          </a:bodyPr>
          <a:lstStyle/>
          <a:p>
            <a:r>
              <a:rPr lang="it-IT" sz="2000" kern="0" dirty="0" err="1"/>
              <a:t>Before</a:t>
            </a:r>
            <a:r>
              <a:rPr lang="it-IT" sz="2000" kern="0" dirty="0"/>
              <a:t> </a:t>
            </a:r>
            <a:r>
              <a:rPr lang="it-IT" sz="2000" kern="0" dirty="0" err="1"/>
              <a:t>being</a:t>
            </a:r>
            <a:r>
              <a:rPr lang="it-IT" sz="2000" kern="0" dirty="0"/>
              <a:t> </a:t>
            </a:r>
            <a:r>
              <a:rPr lang="it-IT" sz="2000" kern="0" dirty="0" err="1"/>
              <a:t>able</a:t>
            </a:r>
            <a:r>
              <a:rPr lang="it-IT" sz="2000" kern="0" dirty="0"/>
              <a:t> to </a:t>
            </a:r>
            <a:r>
              <a:rPr lang="it-IT" sz="2000" kern="0" dirty="0" err="1"/>
              <a:t>perform</a:t>
            </a:r>
            <a:r>
              <a:rPr lang="it-IT" sz="2000" kern="0" dirty="0"/>
              <a:t> the </a:t>
            </a:r>
            <a:r>
              <a:rPr lang="it-IT" sz="2000" kern="0" dirty="0" err="1"/>
              <a:t>lookup</a:t>
            </a:r>
            <a:r>
              <a:rPr lang="it-IT" sz="2000" kern="0" dirty="0"/>
              <a:t> </a:t>
            </a:r>
            <a:r>
              <a:rPr lang="it-IT" sz="2000" kern="0" dirty="0" err="1"/>
              <a:t>operation</a:t>
            </a:r>
            <a:r>
              <a:rPr lang="it-IT" sz="2000" kern="0" dirty="0"/>
              <a:t> of an incoming </a:t>
            </a:r>
            <a:r>
              <a:rPr lang="it-IT" sz="2000" kern="0" dirty="0" err="1"/>
              <a:t>packets</a:t>
            </a:r>
            <a:r>
              <a:rPr lang="it-IT" sz="2000" kern="0" dirty="0"/>
              <a:t>, </a:t>
            </a:r>
            <a:r>
              <a:rPr lang="it-IT" sz="2000" kern="0" dirty="0" err="1"/>
              <a:t>we</a:t>
            </a:r>
            <a:r>
              <a:rPr lang="it-IT" sz="2000" kern="0" dirty="0"/>
              <a:t> first </a:t>
            </a:r>
            <a:r>
              <a:rPr lang="it-IT" sz="2000" kern="0" dirty="0" err="1"/>
              <a:t>need</a:t>
            </a:r>
            <a:r>
              <a:rPr lang="it-IT" sz="2000" kern="0" dirty="0"/>
              <a:t> to build a data </a:t>
            </a:r>
            <a:r>
              <a:rPr lang="it-IT" sz="2000" kern="0" dirty="0" err="1"/>
              <a:t>structure</a:t>
            </a:r>
            <a:r>
              <a:rPr lang="it-IT" sz="2000" kern="0" dirty="0"/>
              <a:t> on </a:t>
            </a:r>
            <a:r>
              <a:rPr lang="it-IT" sz="2000" kern="0" dirty="0" err="1"/>
              <a:t>which</a:t>
            </a:r>
            <a:r>
              <a:rPr lang="it-IT" sz="2000" kern="0" dirty="0"/>
              <a:t> </a:t>
            </a:r>
            <a:r>
              <a:rPr lang="it-IT" sz="2000" kern="0" dirty="0" err="1"/>
              <a:t>process</a:t>
            </a:r>
            <a:r>
              <a:rPr lang="it-IT" sz="2000" kern="0" dirty="0"/>
              <a:t> the </a:t>
            </a:r>
            <a:r>
              <a:rPr lang="it-IT" sz="2000" kern="0" dirty="0" err="1"/>
              <a:t>packets</a:t>
            </a:r>
            <a:r>
              <a:rPr lang="it-IT" sz="2000" kern="0" dirty="0"/>
              <a:t> : the </a:t>
            </a:r>
            <a:r>
              <a:rPr lang="it-IT" sz="2000" b="1" kern="0" dirty="0"/>
              <a:t>trie</a:t>
            </a:r>
            <a:r>
              <a:rPr lang="it-IT" sz="2000" kern="0" dirty="0"/>
              <a:t>. A trie </a:t>
            </a:r>
            <a:r>
              <a:rPr lang="it-IT" sz="2000" kern="0" dirty="0" err="1"/>
              <a:t>is</a:t>
            </a:r>
            <a:r>
              <a:rPr lang="it-IT" sz="2000" kern="0" dirty="0"/>
              <a:t> a data </a:t>
            </a:r>
            <a:r>
              <a:rPr lang="it-IT" sz="2000" kern="0" dirty="0" err="1"/>
              <a:t>structure</a:t>
            </a:r>
            <a:r>
              <a:rPr lang="it-IT" sz="2000" kern="0" dirty="0"/>
              <a:t> </a:t>
            </a:r>
            <a:r>
              <a:rPr lang="it-IT" sz="2000" kern="0" dirty="0" err="1"/>
              <a:t>based</a:t>
            </a:r>
            <a:r>
              <a:rPr lang="it-IT" sz="2000" kern="0" dirty="0"/>
              <a:t> on the </a:t>
            </a:r>
            <a:r>
              <a:rPr lang="it-IT" sz="2000" kern="0" dirty="0" err="1"/>
              <a:t>tree</a:t>
            </a:r>
            <a:r>
              <a:rPr lang="it-IT" sz="2000" kern="0" dirty="0"/>
              <a:t> </a:t>
            </a:r>
            <a:r>
              <a:rPr lang="it-IT" sz="2000" kern="0" dirty="0" err="1"/>
              <a:t>topology</a:t>
            </a:r>
            <a:r>
              <a:rPr lang="it-IT" sz="2000" kern="0" dirty="0"/>
              <a:t>, </a:t>
            </a:r>
            <a:r>
              <a:rPr lang="it-IT" sz="2000" kern="0" dirty="0" err="1"/>
              <a:t>but</a:t>
            </a:r>
            <a:r>
              <a:rPr lang="it-IT" sz="2000" kern="0" dirty="0"/>
              <a:t> </a:t>
            </a:r>
            <a:r>
              <a:rPr lang="it-IT" sz="2000" kern="0" dirty="0" err="1"/>
              <a:t>specific</a:t>
            </a:r>
            <a:r>
              <a:rPr lang="it-IT" sz="2000" kern="0" dirty="0"/>
              <a:t> </a:t>
            </a:r>
            <a:r>
              <a:rPr lang="en-US" sz="2000" kern="0" dirty="0"/>
              <a:t>oriented</a:t>
            </a:r>
            <a:r>
              <a:rPr lang="it-IT" sz="2000" kern="0" dirty="0"/>
              <a:t> to the </a:t>
            </a:r>
            <a:r>
              <a:rPr lang="it-IT" sz="2000" kern="0" dirty="0" err="1"/>
              <a:t>retrivial</a:t>
            </a:r>
            <a:r>
              <a:rPr lang="it-IT" sz="2000" kern="0" dirty="0"/>
              <a:t> </a:t>
            </a:r>
            <a:r>
              <a:rPr lang="it-IT" sz="2000" kern="0" dirty="0" err="1"/>
              <a:t>operations</a:t>
            </a:r>
            <a:r>
              <a:rPr lang="it-IT" sz="2000" kern="0" dirty="0"/>
              <a:t>. In </a:t>
            </a:r>
            <a:r>
              <a:rPr lang="it-IT" sz="2000" kern="0" dirty="0" err="1"/>
              <a:t>particular</a:t>
            </a:r>
            <a:r>
              <a:rPr lang="it-IT" sz="2000" kern="0" dirty="0"/>
              <a:t>, </a:t>
            </a:r>
            <a:r>
              <a:rPr lang="it-IT" sz="2000" kern="0" dirty="0" err="1"/>
              <a:t>it</a:t>
            </a:r>
            <a:r>
              <a:rPr lang="it-IT" sz="2000" kern="0" dirty="0"/>
              <a:t> </a:t>
            </a:r>
            <a:r>
              <a:rPr lang="it-IT" sz="2000" kern="0" dirty="0" err="1"/>
              <a:t>is</a:t>
            </a:r>
            <a:r>
              <a:rPr lang="it-IT" sz="2000" kern="0" dirty="0"/>
              <a:t> a multi-way </a:t>
            </a:r>
            <a:r>
              <a:rPr lang="it-IT" sz="2000" kern="0" dirty="0" err="1"/>
              <a:t>tree</a:t>
            </a:r>
            <a:r>
              <a:rPr lang="it-IT" sz="2000" kern="0" dirty="0"/>
              <a:t> with </a:t>
            </a:r>
            <a:r>
              <a:rPr lang="it-IT" sz="2000" kern="0" dirty="0" err="1"/>
              <a:t>each</a:t>
            </a:r>
            <a:r>
              <a:rPr lang="it-IT" sz="2000" kern="0" dirty="0"/>
              <a:t> </a:t>
            </a:r>
            <a:r>
              <a:rPr lang="it-IT" sz="2000" kern="0" dirty="0" err="1"/>
              <a:t>node</a:t>
            </a:r>
            <a:r>
              <a:rPr lang="it-IT" sz="2000" kern="0" dirty="0"/>
              <a:t> </a:t>
            </a:r>
            <a:r>
              <a:rPr lang="it-IT" sz="2000" kern="0" dirty="0" err="1"/>
              <a:t>containing</a:t>
            </a:r>
            <a:r>
              <a:rPr lang="it-IT" sz="2000" kern="0" dirty="0"/>
              <a:t> </a:t>
            </a:r>
            <a:r>
              <a:rPr lang="it-IT" sz="2000" kern="0" dirty="0" err="1"/>
              <a:t>next</a:t>
            </a:r>
            <a:r>
              <a:rPr lang="it-IT" sz="2000" kern="0" dirty="0"/>
              <a:t>-hop info and 0/1/2 pointers to </a:t>
            </a:r>
            <a:r>
              <a:rPr lang="it-IT" sz="2000" kern="0" dirty="0" err="1"/>
              <a:t>child</a:t>
            </a:r>
            <a:r>
              <a:rPr lang="it-IT" sz="2000" kern="0" dirty="0"/>
              <a:t> </a:t>
            </a:r>
            <a:r>
              <a:rPr lang="it-IT" sz="2000" kern="0" dirty="0" err="1"/>
              <a:t>node</a:t>
            </a:r>
            <a:r>
              <a:rPr lang="it-IT" sz="2000" kern="0" dirty="0"/>
              <a:t>(s).</a:t>
            </a:r>
          </a:p>
          <a:p>
            <a:r>
              <a:rPr lang="it-IT" sz="2000" kern="0" dirty="0" err="1"/>
              <a:t>Let’s</a:t>
            </a:r>
            <a:r>
              <a:rPr lang="it-IT" sz="2000" kern="0" dirty="0"/>
              <a:t> </a:t>
            </a:r>
            <a:r>
              <a:rPr lang="it-IT" sz="2000" kern="0" dirty="0" err="1"/>
              <a:t>now</a:t>
            </a:r>
            <a:r>
              <a:rPr lang="it-IT" sz="2000" kern="0" dirty="0"/>
              <a:t> </a:t>
            </a:r>
            <a:r>
              <a:rPr lang="it-IT" sz="2000" kern="0" dirty="0" err="1"/>
              <a:t>see</a:t>
            </a:r>
            <a:r>
              <a:rPr lang="it-IT" sz="2000" kern="0" dirty="0"/>
              <a:t> </a:t>
            </a:r>
            <a:r>
              <a:rPr lang="it-IT" sz="2000" kern="0" dirty="0" err="1"/>
              <a:t>how</a:t>
            </a:r>
            <a:r>
              <a:rPr lang="it-IT" sz="2000" kern="0" dirty="0"/>
              <a:t> to build the </a:t>
            </a:r>
            <a:r>
              <a:rPr lang="it-IT" sz="2000" kern="0" dirty="0" err="1"/>
              <a:t>Binary</a:t>
            </a:r>
            <a:r>
              <a:rPr lang="it-IT" sz="2000" kern="0" dirty="0"/>
              <a:t> trie. </a:t>
            </a:r>
            <a:r>
              <a:rPr lang="it-IT" sz="2000" kern="0" dirty="0" err="1"/>
              <a:t>Starting</a:t>
            </a:r>
            <a:r>
              <a:rPr lang="it-IT" sz="2000" kern="0" dirty="0"/>
              <a:t> from the root </a:t>
            </a:r>
            <a:r>
              <a:rPr lang="it-IT" sz="2000" kern="0" dirty="0" err="1"/>
              <a:t>node</a:t>
            </a:r>
            <a:r>
              <a:rPr lang="it-IT" sz="2000" kern="0" dirty="0"/>
              <a:t> </a:t>
            </a:r>
            <a:r>
              <a:rPr lang="it-IT" sz="2000" kern="0" dirty="0" err="1"/>
              <a:t>that</a:t>
            </a:r>
            <a:r>
              <a:rPr lang="it-IT" sz="2000" kern="0" dirty="0"/>
              <a:t> </a:t>
            </a:r>
            <a:r>
              <a:rPr lang="it-IT" sz="2000" kern="0" dirty="0" err="1"/>
              <a:t>corresponds</a:t>
            </a:r>
            <a:r>
              <a:rPr lang="it-IT" sz="2000" kern="0" dirty="0"/>
              <a:t> to the </a:t>
            </a:r>
            <a:r>
              <a:rPr lang="it-IT" sz="2000" kern="0" dirty="0" err="1"/>
              <a:t>shortest</a:t>
            </a:r>
            <a:r>
              <a:rPr lang="it-IT" sz="2000" kern="0" dirty="0"/>
              <a:t> </a:t>
            </a:r>
            <a:r>
              <a:rPr lang="it-IT" sz="2000" kern="0" dirty="0" err="1"/>
              <a:t>prefix</a:t>
            </a:r>
            <a:r>
              <a:rPr lang="it-IT" sz="2000" kern="0" dirty="0"/>
              <a:t> in the DB (</a:t>
            </a:r>
            <a:r>
              <a:rPr lang="it-IT" sz="2000" kern="0" dirty="0" err="1"/>
              <a:t>usually</a:t>
            </a:r>
            <a:r>
              <a:rPr lang="it-IT" sz="2000" kern="0" dirty="0"/>
              <a:t> the default </a:t>
            </a:r>
            <a:r>
              <a:rPr lang="it-IT" sz="2000" kern="0" dirty="0" err="1"/>
              <a:t>route</a:t>
            </a:r>
            <a:r>
              <a:rPr lang="it-IT" sz="2000" kern="0" dirty="0"/>
              <a:t>), </a:t>
            </a:r>
            <a:r>
              <a:rPr lang="it-IT" sz="2000" kern="0" dirty="0" err="1"/>
              <a:t>we</a:t>
            </a:r>
            <a:r>
              <a:rPr lang="it-IT" sz="2000" kern="0" dirty="0"/>
              <a:t> </a:t>
            </a:r>
            <a:r>
              <a:rPr lang="it-IT" sz="2000" kern="0" dirty="0" err="1"/>
              <a:t>moving</a:t>
            </a:r>
            <a:r>
              <a:rPr lang="it-IT" sz="2000" kern="0" dirty="0"/>
              <a:t> down to the </a:t>
            </a:r>
            <a:r>
              <a:rPr lang="it-IT" sz="2000" kern="0" dirty="0" err="1"/>
              <a:t>next</a:t>
            </a:r>
            <a:r>
              <a:rPr lang="it-IT" sz="2000" kern="0" dirty="0"/>
              <a:t> </a:t>
            </a:r>
            <a:r>
              <a:rPr lang="it-IT" sz="2000" kern="0" dirty="0" err="1"/>
              <a:t>level</a:t>
            </a:r>
            <a:r>
              <a:rPr lang="it-IT" sz="2000" kern="0" dirty="0"/>
              <a:t> of the trie </a:t>
            </a:r>
            <a:r>
              <a:rPr lang="it-IT" sz="2000" kern="0" dirty="0" err="1"/>
              <a:t>inspecting</a:t>
            </a:r>
            <a:r>
              <a:rPr lang="it-IT" sz="2000" kern="0" dirty="0"/>
              <a:t> </a:t>
            </a:r>
            <a:r>
              <a:rPr lang="it-IT" sz="2000" kern="0" dirty="0" err="1"/>
              <a:t>all</a:t>
            </a:r>
            <a:r>
              <a:rPr lang="it-IT" sz="2000" kern="0" dirty="0"/>
              <a:t> the </a:t>
            </a:r>
            <a:r>
              <a:rPr lang="it-IT" sz="2000" kern="0" dirty="0" err="1"/>
              <a:t>possible</a:t>
            </a:r>
            <a:r>
              <a:rPr lang="it-IT" sz="2000" kern="0" dirty="0"/>
              <a:t> </a:t>
            </a:r>
            <a:r>
              <a:rPr lang="it-IT" sz="2000" kern="0" dirty="0" err="1"/>
              <a:t>values</a:t>
            </a:r>
            <a:r>
              <a:rPr lang="it-IT" sz="2000" kern="0" dirty="0"/>
              <a:t> of the </a:t>
            </a:r>
            <a:r>
              <a:rPr lang="it-IT" sz="2000" kern="0" dirty="0" err="1"/>
              <a:t>next</a:t>
            </a:r>
            <a:r>
              <a:rPr lang="it-IT" sz="2000" kern="0" dirty="0"/>
              <a:t> bit. A convention </a:t>
            </a:r>
            <a:r>
              <a:rPr lang="it-IT" sz="2000" kern="0" dirty="0" err="1"/>
              <a:t>is</a:t>
            </a:r>
            <a:r>
              <a:rPr lang="it-IT" sz="2000" kern="0" dirty="0"/>
              <a:t> </a:t>
            </a:r>
            <a:r>
              <a:rPr lang="it-IT" sz="2000" kern="0" dirty="0" err="1"/>
              <a:t>decided</a:t>
            </a:r>
            <a:r>
              <a:rPr lang="it-IT" sz="2000" kern="0" dirty="0"/>
              <a:t> for the </a:t>
            </a:r>
            <a:r>
              <a:rPr lang="it-IT" sz="2000" kern="0" dirty="0" err="1"/>
              <a:t>whole</a:t>
            </a:r>
            <a:r>
              <a:rPr lang="it-IT" sz="2000" kern="0" dirty="0"/>
              <a:t> trie, e.g. 0 bit </a:t>
            </a:r>
            <a:r>
              <a:rPr lang="it-IT" sz="2000" kern="0" dirty="0" err="1"/>
              <a:t>corresponds</a:t>
            </a:r>
            <a:r>
              <a:rPr lang="it-IT" sz="2000" kern="0" dirty="0"/>
              <a:t> to a </a:t>
            </a:r>
            <a:r>
              <a:rPr lang="it-IT" sz="2000" kern="0" dirty="0" err="1"/>
              <a:t>left</a:t>
            </a:r>
            <a:r>
              <a:rPr lang="it-IT" sz="2000" kern="0" dirty="0"/>
              <a:t> </a:t>
            </a:r>
            <a:r>
              <a:rPr lang="it-IT" sz="2000" kern="0" dirty="0" err="1"/>
              <a:t>arc</a:t>
            </a:r>
            <a:r>
              <a:rPr lang="it-IT" sz="2000" kern="0" dirty="0"/>
              <a:t> and 1 bit </a:t>
            </a:r>
            <a:r>
              <a:rPr lang="it-IT" sz="2000" kern="0" dirty="0" err="1"/>
              <a:t>corresponds</a:t>
            </a:r>
            <a:r>
              <a:rPr lang="it-IT" sz="2000" kern="0" dirty="0"/>
              <a:t> to a </a:t>
            </a:r>
            <a:r>
              <a:rPr lang="it-IT" sz="2000" kern="0" dirty="0" err="1"/>
              <a:t>right</a:t>
            </a:r>
            <a:r>
              <a:rPr lang="it-IT" sz="2000" kern="0" dirty="0"/>
              <a:t> </a:t>
            </a:r>
            <a:r>
              <a:rPr lang="it-IT" sz="2000" kern="0" dirty="0" err="1"/>
              <a:t>arc</a:t>
            </a:r>
            <a:r>
              <a:rPr lang="it-IT" sz="2000" kern="0" dirty="0"/>
              <a:t>. </a:t>
            </a:r>
            <a:r>
              <a:rPr lang="it-IT" sz="2000" kern="0" dirty="0" err="1"/>
              <a:t>Each</a:t>
            </a:r>
            <a:r>
              <a:rPr lang="it-IT" sz="2000" kern="0" dirty="0"/>
              <a:t> </a:t>
            </a:r>
            <a:r>
              <a:rPr lang="it-IT" sz="2000" kern="0" dirty="0" err="1"/>
              <a:t>arc</a:t>
            </a:r>
            <a:r>
              <a:rPr lang="it-IT" sz="2000" kern="0" dirty="0"/>
              <a:t> </a:t>
            </a:r>
            <a:r>
              <a:rPr lang="it-IT" sz="2000" kern="0" dirty="0" err="1"/>
              <a:t>is</a:t>
            </a:r>
            <a:r>
              <a:rPr lang="it-IT" sz="2000" kern="0" dirty="0"/>
              <a:t> </a:t>
            </a:r>
            <a:r>
              <a:rPr lang="it-IT" sz="2000" kern="0" dirty="0" err="1"/>
              <a:t>terminated</a:t>
            </a:r>
            <a:r>
              <a:rPr lang="it-IT" sz="2000" kern="0" dirty="0"/>
              <a:t> by a new </a:t>
            </a:r>
            <a:r>
              <a:rPr lang="it-IT" sz="2000" kern="0" dirty="0" err="1"/>
              <a:t>node</a:t>
            </a:r>
            <a:r>
              <a:rPr lang="it-IT" sz="2000" kern="0" dirty="0"/>
              <a:t>, </a:t>
            </a:r>
            <a:r>
              <a:rPr lang="it-IT" sz="2000" kern="0" dirty="0" err="1"/>
              <a:t>that</a:t>
            </a:r>
            <a:r>
              <a:rPr lang="it-IT" sz="2000" kern="0" dirty="0"/>
              <a:t> can be</a:t>
            </a:r>
          </a:p>
          <a:p>
            <a:pPr marL="0" indent="0">
              <a:lnSpc>
                <a:spcPct val="50000"/>
              </a:lnSpc>
              <a:buNone/>
            </a:pPr>
            <a:r>
              <a:rPr lang="it-IT" sz="2000" kern="0" dirty="0"/>
              <a:t>    </a:t>
            </a:r>
            <a:r>
              <a:rPr lang="it-IT" sz="2000" kern="0" dirty="0" err="1"/>
              <a:t>grey</a:t>
            </a:r>
            <a:r>
              <a:rPr lang="it-IT" sz="2000" kern="0" dirty="0"/>
              <a:t>, </a:t>
            </a:r>
            <a:r>
              <a:rPr lang="it-IT" sz="2000" kern="0" dirty="0" err="1"/>
              <a:t>if</a:t>
            </a:r>
            <a:r>
              <a:rPr lang="it-IT" sz="2000" kern="0" dirty="0"/>
              <a:t> </a:t>
            </a:r>
            <a:r>
              <a:rPr lang="it-IT" sz="2000" kern="0" dirty="0" err="1"/>
              <a:t>it</a:t>
            </a:r>
            <a:r>
              <a:rPr lang="it-IT" sz="2000" kern="0" dirty="0"/>
              <a:t> </a:t>
            </a:r>
            <a:r>
              <a:rPr lang="it-IT" sz="2000" kern="0" dirty="0" err="1"/>
              <a:t>corresponds</a:t>
            </a:r>
            <a:r>
              <a:rPr lang="it-IT" sz="2000" kern="0" dirty="0"/>
              <a:t>  to an entry in the </a:t>
            </a:r>
            <a:r>
              <a:rPr lang="it-IT" sz="2000" kern="0" dirty="0" err="1"/>
              <a:t>routing</a:t>
            </a:r>
            <a:r>
              <a:rPr lang="it-IT" sz="2000" kern="0" dirty="0"/>
              <a:t> </a:t>
            </a:r>
          </a:p>
          <a:p>
            <a:pPr marL="0" indent="0">
              <a:lnSpc>
                <a:spcPct val="50000"/>
              </a:lnSpc>
              <a:buNone/>
            </a:pPr>
            <a:r>
              <a:rPr lang="it-IT" sz="2000" kern="0" dirty="0"/>
              <a:t>    </a:t>
            </a:r>
            <a:r>
              <a:rPr lang="it-IT" sz="2000" kern="0" dirty="0" err="1"/>
              <a:t>table</a:t>
            </a:r>
            <a:r>
              <a:rPr lang="it-IT" sz="2000" kern="0" dirty="0"/>
              <a:t>, or white, </a:t>
            </a:r>
            <a:r>
              <a:rPr lang="it-IT" sz="2000" kern="0" dirty="0" err="1"/>
              <a:t>otherwise</a:t>
            </a:r>
            <a:r>
              <a:rPr lang="it-IT" sz="2000" kern="0" dirty="0"/>
              <a:t>. </a:t>
            </a:r>
            <a:r>
              <a:rPr lang="it-IT" sz="2000" kern="0" dirty="0" err="1"/>
              <a:t>This</a:t>
            </a:r>
            <a:r>
              <a:rPr lang="it-IT" sz="2000" kern="0" dirty="0"/>
              <a:t> procedure </a:t>
            </a:r>
            <a:r>
              <a:rPr lang="it-IT" sz="2000" kern="0" dirty="0" err="1"/>
              <a:t>is</a:t>
            </a:r>
            <a:r>
              <a:rPr lang="it-IT" sz="2000" kern="0" dirty="0"/>
              <a:t> </a:t>
            </a:r>
          </a:p>
          <a:p>
            <a:pPr marL="0" indent="0">
              <a:lnSpc>
                <a:spcPct val="50000"/>
              </a:lnSpc>
              <a:buNone/>
            </a:pPr>
            <a:r>
              <a:rPr lang="it-IT" sz="2000" kern="0" dirty="0"/>
              <a:t>    </a:t>
            </a:r>
            <a:r>
              <a:rPr lang="it-IT" sz="2000" kern="0" dirty="0" err="1"/>
              <a:t>iterated</a:t>
            </a:r>
            <a:r>
              <a:rPr lang="it-IT" sz="2000" kern="0" dirty="0"/>
              <a:t> </a:t>
            </a:r>
            <a:r>
              <a:rPr lang="it-IT" sz="2000" kern="0" dirty="0" err="1"/>
              <a:t>until</a:t>
            </a:r>
            <a:r>
              <a:rPr lang="it-IT" sz="2000" kern="0" dirty="0"/>
              <a:t> the </a:t>
            </a:r>
            <a:r>
              <a:rPr lang="it-IT" sz="2000" kern="0" dirty="0" err="1"/>
              <a:t>final</a:t>
            </a:r>
            <a:r>
              <a:rPr lang="it-IT" sz="2000" kern="0" dirty="0"/>
              <a:t> </a:t>
            </a:r>
            <a:r>
              <a:rPr lang="it-IT" sz="2000" kern="0" dirty="0" err="1"/>
              <a:t>number</a:t>
            </a:r>
            <a:r>
              <a:rPr lang="it-IT" sz="2000" kern="0" dirty="0"/>
              <a:t> of trie </a:t>
            </a:r>
            <a:r>
              <a:rPr lang="it-IT" sz="2000" kern="0" dirty="0" err="1"/>
              <a:t>levels</a:t>
            </a:r>
            <a:r>
              <a:rPr lang="it-IT" sz="2000" kern="0" dirty="0"/>
              <a:t> </a:t>
            </a:r>
            <a:r>
              <a:rPr lang="it-IT" sz="2000" kern="0" dirty="0" err="1"/>
              <a:t>is</a:t>
            </a:r>
            <a:r>
              <a:rPr lang="it-IT" sz="2000" kern="0" dirty="0"/>
              <a:t> </a:t>
            </a:r>
          </a:p>
          <a:p>
            <a:pPr marL="0" indent="0">
              <a:lnSpc>
                <a:spcPct val="50000"/>
              </a:lnSpc>
              <a:buNone/>
            </a:pPr>
            <a:r>
              <a:rPr lang="it-IT" sz="2000" kern="0" dirty="0"/>
              <a:t>    </a:t>
            </a:r>
            <a:r>
              <a:rPr lang="it-IT" sz="2000" kern="0" dirty="0" err="1"/>
              <a:t>equal</a:t>
            </a:r>
            <a:r>
              <a:rPr lang="it-IT" sz="2000" kern="0" dirty="0"/>
              <a:t> to the </a:t>
            </a:r>
            <a:r>
              <a:rPr lang="it-IT" sz="2000" kern="0" dirty="0" err="1"/>
              <a:t>lenght</a:t>
            </a:r>
            <a:r>
              <a:rPr lang="it-IT" sz="2000" kern="0" dirty="0"/>
              <a:t> of the </a:t>
            </a:r>
            <a:r>
              <a:rPr lang="it-IT" sz="2000" kern="0" dirty="0" err="1"/>
              <a:t>longest</a:t>
            </a:r>
            <a:r>
              <a:rPr lang="it-IT" sz="2000" kern="0" dirty="0"/>
              <a:t> </a:t>
            </a:r>
            <a:r>
              <a:rPr lang="it-IT" sz="2000" kern="0" dirty="0" err="1"/>
              <a:t>prefix</a:t>
            </a:r>
            <a:r>
              <a:rPr lang="it-IT" sz="2000" kern="0" dirty="0"/>
              <a:t>.</a:t>
            </a:r>
          </a:p>
          <a:p>
            <a:pPr marL="0" indent="0">
              <a:buNone/>
            </a:pPr>
            <a:endParaRPr lang="it-IT" sz="2000" kern="0" dirty="0"/>
          </a:p>
        </p:txBody>
      </p:sp>
      <p:pic>
        <p:nvPicPr>
          <p:cNvPr id="10" name="Immagine 9">
            <a:extLst>
              <a:ext uri="{FF2B5EF4-FFF2-40B4-BE49-F238E27FC236}">
                <a16:creationId xmlns:a16="http://schemas.microsoft.com/office/drawing/2014/main" id="{C64DE94B-BB79-4C0A-A5AE-601C9618C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598" y="4465466"/>
            <a:ext cx="2789162" cy="1981372"/>
          </a:xfrm>
          <a:prstGeom prst="rect">
            <a:avLst/>
          </a:prstGeom>
        </p:spPr>
      </p:pic>
    </p:spTree>
    <p:extLst>
      <p:ext uri="{BB962C8B-B14F-4D97-AF65-F5344CB8AC3E}">
        <p14:creationId xmlns:p14="http://schemas.microsoft.com/office/powerpoint/2010/main" val="358356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A3627-9EC6-4D0C-B0A7-1D6E2B3A3C45}"/>
              </a:ext>
            </a:extLst>
          </p:cNvPr>
          <p:cNvSpPr>
            <a:spLocks noGrp="1"/>
          </p:cNvSpPr>
          <p:nvPr>
            <p:ph type="title"/>
          </p:nvPr>
        </p:nvSpPr>
        <p:spPr/>
        <p:txBody>
          <a:bodyPr/>
          <a:lstStyle/>
          <a:p>
            <a:r>
              <a:rPr lang="it-IT" dirty="0" err="1"/>
              <a:t>Binary</a:t>
            </a:r>
            <a:r>
              <a:rPr lang="it-IT" dirty="0"/>
              <a:t> Trie </a:t>
            </a:r>
            <a:r>
              <a:rPr lang="it-IT" dirty="0" err="1"/>
              <a:t>Algorithm</a:t>
            </a:r>
            <a:r>
              <a:rPr lang="it-IT" dirty="0"/>
              <a:t>: </a:t>
            </a:r>
            <a:r>
              <a:rPr lang="it-IT" dirty="0" err="1"/>
              <a:t>Route</a:t>
            </a:r>
            <a:r>
              <a:rPr lang="it-IT" dirty="0"/>
              <a:t> </a:t>
            </a:r>
            <a:r>
              <a:rPr lang="it-IT" dirty="0" err="1"/>
              <a:t>Lookup</a:t>
            </a:r>
            <a:endParaRPr lang="en-US" dirty="0"/>
          </a:p>
        </p:txBody>
      </p:sp>
      <p:sp>
        <p:nvSpPr>
          <p:cNvPr id="3" name="Segnaposto numero diapositiva 2">
            <a:extLst>
              <a:ext uri="{FF2B5EF4-FFF2-40B4-BE49-F238E27FC236}">
                <a16:creationId xmlns:a16="http://schemas.microsoft.com/office/drawing/2014/main" id="{094AFB6F-8923-4AD1-B2ED-1DBCDAC7CB67}"/>
              </a:ext>
            </a:extLst>
          </p:cNvPr>
          <p:cNvSpPr>
            <a:spLocks noGrp="1"/>
          </p:cNvSpPr>
          <p:nvPr>
            <p:ph type="sldNum" sz="quarter" idx="12"/>
          </p:nvPr>
        </p:nvSpPr>
        <p:spPr/>
        <p:txBody>
          <a:bodyPr/>
          <a:lstStyle/>
          <a:p>
            <a:fld id="{07C31548-3396-48E6-A4F0-B6B6C960F6EE}" type="slidenum">
              <a:rPr lang="it-IT" smtClean="0"/>
              <a:t>6</a:t>
            </a:fld>
            <a:endParaRPr lang="it-IT" dirty="0"/>
          </a:p>
        </p:txBody>
      </p:sp>
      <p:sp>
        <p:nvSpPr>
          <p:cNvPr id="4" name="Segnaposto contenuto 3">
            <a:extLst>
              <a:ext uri="{FF2B5EF4-FFF2-40B4-BE49-F238E27FC236}">
                <a16:creationId xmlns:a16="http://schemas.microsoft.com/office/drawing/2014/main" id="{EF283C2D-F5B5-451D-BC6C-B210E6260FC7}"/>
              </a:ext>
            </a:extLst>
          </p:cNvPr>
          <p:cNvSpPr>
            <a:spLocks noGrp="1"/>
          </p:cNvSpPr>
          <p:nvPr>
            <p:ph idx="1"/>
          </p:nvPr>
        </p:nvSpPr>
        <p:spPr/>
        <p:txBody>
          <a:bodyPr/>
          <a:lstStyle/>
          <a:p>
            <a:r>
              <a:rPr lang="it-IT" sz="2400" kern="0" dirty="0"/>
              <a:t>Once the </a:t>
            </a:r>
            <a:r>
              <a:rPr lang="it-IT" sz="2400" kern="0" dirty="0" err="1"/>
              <a:t>Binary</a:t>
            </a:r>
            <a:r>
              <a:rPr lang="it-IT" sz="2400" kern="0" dirty="0"/>
              <a:t> </a:t>
            </a:r>
            <a:r>
              <a:rPr lang="it-IT" kern="0" dirty="0"/>
              <a:t>Trie </a:t>
            </a:r>
            <a:r>
              <a:rPr lang="it-IT" kern="0" dirty="0" err="1"/>
              <a:t>has</a:t>
            </a:r>
            <a:r>
              <a:rPr lang="it-IT" kern="0" dirty="0"/>
              <a:t> </a:t>
            </a:r>
            <a:r>
              <a:rPr lang="it-IT" kern="0" dirty="0" err="1"/>
              <a:t>been</a:t>
            </a:r>
            <a:r>
              <a:rPr lang="it-IT" kern="0" dirty="0"/>
              <a:t> </a:t>
            </a:r>
            <a:r>
              <a:rPr lang="it-IT" kern="0" dirty="0" err="1"/>
              <a:t>built</a:t>
            </a:r>
            <a:r>
              <a:rPr lang="it-IT" kern="0" dirty="0"/>
              <a:t>, </a:t>
            </a:r>
            <a:r>
              <a:rPr lang="it-IT" kern="0" dirty="0" err="1"/>
              <a:t>it</a:t>
            </a:r>
            <a:r>
              <a:rPr lang="it-IT" kern="0" dirty="0"/>
              <a:t> </a:t>
            </a:r>
            <a:r>
              <a:rPr lang="it-IT" kern="0" dirty="0" err="1"/>
              <a:t>is</a:t>
            </a:r>
            <a:r>
              <a:rPr lang="it-IT" kern="0" dirty="0"/>
              <a:t> </a:t>
            </a:r>
            <a:r>
              <a:rPr lang="it-IT" kern="0" dirty="0" err="1"/>
              <a:t>possible</a:t>
            </a:r>
            <a:r>
              <a:rPr lang="it-IT" kern="0" dirty="0"/>
              <a:t> to</a:t>
            </a:r>
            <a:r>
              <a:rPr lang="it-IT" sz="2400" kern="0" dirty="0"/>
              <a:t> </a:t>
            </a:r>
            <a:r>
              <a:rPr lang="it-IT" sz="2400" kern="0" dirty="0" err="1"/>
              <a:t>perform</a:t>
            </a:r>
            <a:r>
              <a:rPr lang="it-IT" sz="2400" kern="0" dirty="0"/>
              <a:t> the </a:t>
            </a:r>
            <a:r>
              <a:rPr lang="it-IT" sz="2400" kern="0" dirty="0" err="1"/>
              <a:t>route</a:t>
            </a:r>
            <a:r>
              <a:rPr lang="it-IT" sz="2400" kern="0" dirty="0"/>
              <a:t> </a:t>
            </a:r>
            <a:r>
              <a:rPr lang="it-IT" sz="2400" kern="0" dirty="0" err="1"/>
              <a:t>lookup</a:t>
            </a:r>
            <a:r>
              <a:rPr lang="it-IT" kern="0" dirty="0"/>
              <a:t>. How to </a:t>
            </a:r>
            <a:r>
              <a:rPr lang="it-IT" kern="0" dirty="0" err="1"/>
              <a:t>perform</a:t>
            </a:r>
            <a:r>
              <a:rPr lang="it-IT" kern="0" dirty="0"/>
              <a:t> </a:t>
            </a:r>
            <a:r>
              <a:rPr lang="it-IT" kern="0" dirty="0" err="1"/>
              <a:t>it</a:t>
            </a:r>
            <a:r>
              <a:rPr lang="it-IT" kern="0" dirty="0"/>
              <a:t> ? </a:t>
            </a:r>
            <a:r>
              <a:rPr lang="it-IT" kern="0" dirty="0" err="1"/>
              <a:t>Starting</a:t>
            </a:r>
            <a:r>
              <a:rPr lang="it-IT" kern="0" dirty="0"/>
              <a:t> from the trie </a:t>
            </a:r>
            <a:r>
              <a:rPr lang="it-IT" kern="0" dirty="0" err="1"/>
              <a:t>route</a:t>
            </a:r>
            <a:r>
              <a:rPr lang="it-IT" kern="0" dirty="0"/>
              <a:t> </a:t>
            </a:r>
            <a:r>
              <a:rPr lang="it-IT" kern="0" dirty="0" err="1"/>
              <a:t>node</a:t>
            </a:r>
            <a:r>
              <a:rPr lang="it-IT" kern="0" dirty="0"/>
              <a:t>, for </a:t>
            </a:r>
            <a:r>
              <a:rPr lang="it-IT" kern="0" dirty="0" err="1"/>
              <a:t>each</a:t>
            </a:r>
            <a:r>
              <a:rPr lang="it-IT" kern="0" dirty="0"/>
              <a:t> bit in the </a:t>
            </a:r>
            <a:r>
              <a:rPr lang="en-US" kern="0" noProof="1"/>
              <a:t>destination</a:t>
            </a:r>
            <a:r>
              <a:rPr lang="it-IT" kern="0" dirty="0"/>
              <a:t> </a:t>
            </a:r>
            <a:r>
              <a:rPr lang="it-IT" kern="0" dirty="0" err="1"/>
              <a:t>address</a:t>
            </a:r>
            <a:r>
              <a:rPr lang="it-IT" kern="0" dirty="0"/>
              <a:t>, </a:t>
            </a:r>
            <a:r>
              <a:rPr lang="it-IT" kern="0" dirty="0" err="1"/>
              <a:t>we</a:t>
            </a:r>
            <a:r>
              <a:rPr lang="it-IT" kern="0" dirty="0"/>
              <a:t> </a:t>
            </a:r>
            <a:r>
              <a:rPr lang="it-IT" kern="0" dirty="0" err="1"/>
              <a:t>move</a:t>
            </a:r>
            <a:r>
              <a:rPr lang="it-IT" kern="0" dirty="0"/>
              <a:t> to the </a:t>
            </a:r>
            <a:r>
              <a:rPr lang="it-IT" kern="0" dirty="0" err="1"/>
              <a:t>left</a:t>
            </a:r>
            <a:r>
              <a:rPr lang="it-IT" kern="0" dirty="0"/>
              <a:t> </a:t>
            </a:r>
            <a:r>
              <a:rPr lang="it-IT" kern="0" dirty="0" err="1"/>
              <a:t>child</a:t>
            </a:r>
            <a:r>
              <a:rPr lang="it-IT" kern="0" dirty="0"/>
              <a:t> </a:t>
            </a:r>
            <a:r>
              <a:rPr lang="it-IT" kern="0" dirty="0" err="1"/>
              <a:t>if</a:t>
            </a:r>
            <a:r>
              <a:rPr lang="it-IT" kern="0" dirty="0"/>
              <a:t> the bit </a:t>
            </a:r>
            <a:r>
              <a:rPr lang="it-IT" kern="0" dirty="0" err="1"/>
              <a:t>is</a:t>
            </a:r>
            <a:r>
              <a:rPr lang="it-IT" kern="0" dirty="0"/>
              <a:t> a 0, or </a:t>
            </a:r>
            <a:r>
              <a:rPr lang="it-IT" kern="0" dirty="0" err="1"/>
              <a:t>we</a:t>
            </a:r>
            <a:r>
              <a:rPr lang="it-IT" kern="0" dirty="0"/>
              <a:t> </a:t>
            </a:r>
            <a:r>
              <a:rPr lang="it-IT" kern="0" dirty="0" err="1"/>
              <a:t>move</a:t>
            </a:r>
            <a:r>
              <a:rPr lang="it-IT" kern="0" dirty="0"/>
              <a:t> to the </a:t>
            </a:r>
            <a:r>
              <a:rPr lang="it-IT" kern="0" dirty="0" err="1"/>
              <a:t>right</a:t>
            </a:r>
            <a:r>
              <a:rPr lang="it-IT" kern="0" dirty="0"/>
              <a:t> </a:t>
            </a:r>
            <a:r>
              <a:rPr lang="it-IT" kern="0" dirty="0" err="1"/>
              <a:t>child</a:t>
            </a:r>
            <a:r>
              <a:rPr lang="it-IT" kern="0" dirty="0"/>
              <a:t> </a:t>
            </a:r>
            <a:r>
              <a:rPr lang="it-IT" kern="0" dirty="0" err="1"/>
              <a:t>if</a:t>
            </a:r>
            <a:r>
              <a:rPr lang="it-IT" kern="0" dirty="0"/>
              <a:t> the bit </a:t>
            </a:r>
            <a:r>
              <a:rPr lang="it-IT" kern="0" dirty="0" err="1"/>
              <a:t>is</a:t>
            </a:r>
            <a:r>
              <a:rPr lang="it-IT" kern="0" dirty="0"/>
              <a:t> a 1. </a:t>
            </a:r>
            <a:r>
              <a:rPr lang="it-IT" kern="0" dirty="0" err="1"/>
              <a:t>While</a:t>
            </a:r>
            <a:r>
              <a:rPr lang="it-IT" kern="0" dirty="0"/>
              <a:t> crossing the trie, </a:t>
            </a:r>
            <a:r>
              <a:rPr lang="it-IT" kern="0" dirty="0" err="1"/>
              <a:t>if</a:t>
            </a:r>
            <a:r>
              <a:rPr lang="it-IT" kern="0" dirty="0"/>
              <a:t> a </a:t>
            </a:r>
            <a:r>
              <a:rPr lang="it-IT" kern="0" dirty="0" err="1"/>
              <a:t>grey</a:t>
            </a:r>
            <a:r>
              <a:rPr lang="it-IT" kern="0" dirty="0"/>
              <a:t> </a:t>
            </a:r>
            <a:r>
              <a:rPr lang="it-IT" kern="0" dirty="0" err="1"/>
              <a:t>node</a:t>
            </a:r>
            <a:r>
              <a:rPr lang="it-IT" kern="0" dirty="0"/>
              <a:t> </a:t>
            </a:r>
            <a:r>
              <a:rPr lang="it-IT" kern="0" dirty="0" err="1"/>
              <a:t>is</a:t>
            </a:r>
            <a:r>
              <a:rPr lang="it-IT" kern="0" dirty="0"/>
              <a:t> </a:t>
            </a:r>
            <a:r>
              <a:rPr lang="it-IT" kern="0" dirty="0" err="1"/>
              <a:t>met</a:t>
            </a:r>
            <a:r>
              <a:rPr lang="it-IT" kern="0" dirty="0"/>
              <a:t> </a:t>
            </a:r>
            <a:r>
              <a:rPr lang="it-IT" kern="0" dirty="0" err="1"/>
              <a:t>his</a:t>
            </a:r>
            <a:r>
              <a:rPr lang="it-IT" kern="0" dirty="0"/>
              <a:t> </a:t>
            </a:r>
            <a:r>
              <a:rPr lang="it-IT" kern="0" dirty="0" err="1"/>
              <a:t>prefix</a:t>
            </a:r>
            <a:r>
              <a:rPr lang="it-IT" kern="0" dirty="0"/>
              <a:t> </a:t>
            </a:r>
            <a:r>
              <a:rPr lang="it-IT" kern="0" dirty="0" err="1"/>
              <a:t>is</a:t>
            </a:r>
            <a:r>
              <a:rPr lang="it-IT" kern="0" dirty="0"/>
              <a:t> </a:t>
            </a:r>
            <a:r>
              <a:rPr lang="it-IT" kern="0" dirty="0" err="1"/>
              <a:t>stored</a:t>
            </a:r>
            <a:r>
              <a:rPr lang="it-IT" kern="0" dirty="0"/>
              <a:t> in a </a:t>
            </a:r>
            <a:r>
              <a:rPr lang="it-IT" kern="0" dirty="0" err="1"/>
              <a:t>variable</a:t>
            </a:r>
            <a:r>
              <a:rPr lang="it-IT" kern="0" dirty="0"/>
              <a:t>. At the end, the </a:t>
            </a:r>
            <a:r>
              <a:rPr lang="it-IT" kern="0" dirty="0" err="1"/>
              <a:t>longest</a:t>
            </a:r>
            <a:r>
              <a:rPr lang="it-IT" kern="0" dirty="0"/>
              <a:t> </a:t>
            </a:r>
            <a:r>
              <a:rPr lang="it-IT" kern="0" dirty="0" err="1"/>
              <a:t>prefix</a:t>
            </a:r>
            <a:r>
              <a:rPr lang="it-IT" kern="0" dirty="0"/>
              <a:t> match for the </a:t>
            </a:r>
            <a:r>
              <a:rPr lang="it-IT" kern="0" dirty="0" err="1"/>
              <a:t>destination</a:t>
            </a:r>
            <a:r>
              <a:rPr lang="it-IT" kern="0" dirty="0"/>
              <a:t> IP </a:t>
            </a:r>
            <a:r>
              <a:rPr lang="it-IT" kern="0" dirty="0" err="1"/>
              <a:t>is</a:t>
            </a:r>
            <a:r>
              <a:rPr lang="it-IT" kern="0" dirty="0"/>
              <a:t> the one </a:t>
            </a:r>
            <a:r>
              <a:rPr lang="it-IT" kern="0" dirty="0" err="1"/>
              <a:t>stored</a:t>
            </a:r>
            <a:r>
              <a:rPr lang="it-IT" kern="0" dirty="0"/>
              <a:t> in the </a:t>
            </a:r>
            <a:r>
              <a:rPr lang="it-IT" kern="0" dirty="0" err="1"/>
              <a:t>variable</a:t>
            </a:r>
            <a:r>
              <a:rPr lang="it-IT" kern="0" dirty="0"/>
              <a:t>.</a:t>
            </a:r>
          </a:p>
          <a:p>
            <a:endParaRPr lang="it-IT" kern="0" dirty="0"/>
          </a:p>
          <a:p>
            <a:pPr>
              <a:lnSpc>
                <a:spcPct val="50000"/>
              </a:lnSpc>
            </a:pPr>
            <a:r>
              <a:rPr lang="it-IT" kern="0" dirty="0" err="1"/>
              <a:t>Let’s</a:t>
            </a:r>
            <a:r>
              <a:rPr lang="it-IT" kern="0" dirty="0"/>
              <a:t> </a:t>
            </a:r>
            <a:r>
              <a:rPr lang="it-IT" kern="0" dirty="0" err="1"/>
              <a:t>see</a:t>
            </a:r>
            <a:r>
              <a:rPr lang="it-IT" kern="0" dirty="0"/>
              <a:t> </a:t>
            </a:r>
            <a:r>
              <a:rPr lang="it-IT" kern="0" dirty="0" err="1"/>
              <a:t>how</a:t>
            </a:r>
            <a:r>
              <a:rPr lang="it-IT" kern="0" dirty="0"/>
              <a:t> </a:t>
            </a:r>
            <a:r>
              <a:rPr lang="it-IT" kern="0" dirty="0" err="1"/>
              <a:t>this</a:t>
            </a:r>
            <a:r>
              <a:rPr lang="it-IT" kern="0" dirty="0"/>
              <a:t> procedure </a:t>
            </a:r>
            <a:r>
              <a:rPr lang="it-IT" kern="0" dirty="0" err="1"/>
              <a:t>is</a:t>
            </a:r>
            <a:r>
              <a:rPr lang="it-IT" kern="0" dirty="0"/>
              <a:t> </a:t>
            </a:r>
          </a:p>
          <a:p>
            <a:pPr marL="0" indent="0">
              <a:lnSpc>
                <a:spcPct val="50000"/>
              </a:lnSpc>
              <a:buNone/>
            </a:pPr>
            <a:r>
              <a:rPr lang="it-IT" kern="0" dirty="0"/>
              <a:t>   </a:t>
            </a:r>
            <a:r>
              <a:rPr lang="it-IT" kern="0" dirty="0" err="1"/>
              <a:t>implemented</a:t>
            </a:r>
            <a:r>
              <a:rPr lang="it-IT" kern="0" dirty="0"/>
              <a:t>. </a:t>
            </a:r>
            <a:endParaRPr lang="it-IT" sz="2400" kern="0" dirty="0"/>
          </a:p>
          <a:p>
            <a:endParaRPr lang="en-US" dirty="0"/>
          </a:p>
        </p:txBody>
      </p:sp>
      <p:pic>
        <p:nvPicPr>
          <p:cNvPr id="6" name="Immagine 5">
            <a:extLst>
              <a:ext uri="{FF2B5EF4-FFF2-40B4-BE49-F238E27FC236}">
                <a16:creationId xmlns:a16="http://schemas.microsoft.com/office/drawing/2014/main" id="{C61B32F1-C28D-4427-9E0F-080B1AC0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169" y="3551361"/>
            <a:ext cx="3269263" cy="2613887"/>
          </a:xfrm>
          <a:prstGeom prst="rect">
            <a:avLst/>
          </a:prstGeom>
        </p:spPr>
      </p:pic>
    </p:spTree>
    <p:extLst>
      <p:ext uri="{BB962C8B-B14F-4D97-AF65-F5344CB8AC3E}">
        <p14:creationId xmlns:p14="http://schemas.microsoft.com/office/powerpoint/2010/main" val="129967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C5BCD9-473D-4FC0-8030-34923264C541}"/>
              </a:ext>
            </a:extLst>
          </p:cNvPr>
          <p:cNvSpPr>
            <a:spLocks noGrp="1"/>
          </p:cNvSpPr>
          <p:nvPr>
            <p:ph type="title"/>
          </p:nvPr>
        </p:nvSpPr>
        <p:spPr/>
        <p:txBody>
          <a:bodyPr/>
          <a:lstStyle/>
          <a:p>
            <a:r>
              <a:rPr lang="it-IT" dirty="0" err="1"/>
              <a:t>Binary</a:t>
            </a:r>
            <a:r>
              <a:rPr lang="it-IT" dirty="0"/>
              <a:t> Trie </a:t>
            </a:r>
            <a:r>
              <a:rPr lang="it-IT" dirty="0" err="1"/>
              <a:t>Algorithm</a:t>
            </a:r>
            <a:r>
              <a:rPr lang="it-IT" dirty="0"/>
              <a:t>: Performance </a:t>
            </a:r>
            <a:r>
              <a:rPr lang="it-IT" dirty="0" err="1"/>
              <a:t>Results</a:t>
            </a:r>
            <a:endParaRPr lang="en-US" dirty="0"/>
          </a:p>
        </p:txBody>
      </p:sp>
      <p:sp>
        <p:nvSpPr>
          <p:cNvPr id="3" name="Segnaposto numero diapositiva 2">
            <a:extLst>
              <a:ext uri="{FF2B5EF4-FFF2-40B4-BE49-F238E27FC236}">
                <a16:creationId xmlns:a16="http://schemas.microsoft.com/office/drawing/2014/main" id="{5C5BBB49-2AB0-4108-B59E-C62440CDF037}"/>
              </a:ext>
            </a:extLst>
          </p:cNvPr>
          <p:cNvSpPr>
            <a:spLocks noGrp="1"/>
          </p:cNvSpPr>
          <p:nvPr>
            <p:ph type="sldNum" sz="quarter" idx="12"/>
          </p:nvPr>
        </p:nvSpPr>
        <p:spPr/>
        <p:txBody>
          <a:bodyPr/>
          <a:lstStyle/>
          <a:p>
            <a:fld id="{07C31548-3396-48E6-A4F0-B6B6C960F6EE}" type="slidenum">
              <a:rPr lang="it-IT" smtClean="0"/>
              <a:t>7</a:t>
            </a:fld>
            <a:endParaRPr lang="it-IT" dirty="0"/>
          </a:p>
        </p:txBody>
      </p:sp>
      <p:sp>
        <p:nvSpPr>
          <p:cNvPr id="4" name="Segnaposto contenuto 3">
            <a:extLst>
              <a:ext uri="{FF2B5EF4-FFF2-40B4-BE49-F238E27FC236}">
                <a16:creationId xmlns:a16="http://schemas.microsoft.com/office/drawing/2014/main" id="{A8299022-B3F0-4D1C-9EEB-E3FEAA6AB99A}"/>
              </a:ext>
            </a:extLst>
          </p:cNvPr>
          <p:cNvSpPr>
            <a:spLocks noGrp="1"/>
          </p:cNvSpPr>
          <p:nvPr>
            <p:ph idx="1"/>
          </p:nvPr>
        </p:nvSpPr>
        <p:spPr>
          <a:xfrm>
            <a:off x="628649" y="1022847"/>
            <a:ext cx="7886700" cy="5031724"/>
          </a:xfrm>
        </p:spPr>
        <p:txBody>
          <a:bodyPr>
            <a:normAutofit/>
          </a:bodyPr>
          <a:lstStyle/>
          <a:p>
            <a:r>
              <a:rPr lang="en-US" sz="2000" dirty="0"/>
              <a:t>The Binary </a:t>
            </a:r>
            <a:r>
              <a:rPr lang="en-US" sz="2000" dirty="0" err="1"/>
              <a:t>Trie</a:t>
            </a:r>
            <a:r>
              <a:rPr lang="en-US" sz="2000" dirty="0"/>
              <a:t> Algorithm performance evaluation on the Virtual machine is based on the average time spent by the server to solve the list of 100 IP addresses sent by the client. This is the result obtained:</a:t>
            </a:r>
          </a:p>
          <a:p>
            <a:endParaRPr lang="en-US" dirty="0"/>
          </a:p>
          <a:p>
            <a:pPr marL="0" indent="0">
              <a:buNone/>
            </a:pPr>
            <a:endParaRPr lang="en-US" dirty="0"/>
          </a:p>
          <a:p>
            <a:pPr marL="0" indent="0">
              <a:buNone/>
            </a:pPr>
            <a:endParaRPr lang="en-US" dirty="0"/>
          </a:p>
          <a:p>
            <a:endParaRPr lang="en-US" sz="2000" dirty="0"/>
          </a:p>
          <a:p>
            <a:r>
              <a:rPr lang="en-US" sz="2000" dirty="0"/>
              <a:t>The Binary </a:t>
            </a:r>
            <a:r>
              <a:rPr lang="en-US" sz="2000" dirty="0" err="1"/>
              <a:t>Trie</a:t>
            </a:r>
            <a:r>
              <a:rPr lang="en-US" sz="2000" dirty="0"/>
              <a:t> Algorithm performance evaluation on the testbed is based on the average time spent by the server to solve all the 400 IP lookup (100 from each of the 4 client). This is the result obtained:</a:t>
            </a:r>
          </a:p>
          <a:p>
            <a:endParaRPr lang="en-US" dirty="0"/>
          </a:p>
          <a:p>
            <a:endParaRPr lang="en-US" dirty="0"/>
          </a:p>
          <a:p>
            <a:pPr marL="0" indent="0">
              <a:buNone/>
            </a:pPr>
            <a:endParaRPr lang="en-US" dirty="0"/>
          </a:p>
        </p:txBody>
      </p:sp>
      <p:pic>
        <p:nvPicPr>
          <p:cNvPr id="12" name="Immagine 11">
            <a:extLst>
              <a:ext uri="{FF2B5EF4-FFF2-40B4-BE49-F238E27FC236}">
                <a16:creationId xmlns:a16="http://schemas.microsoft.com/office/drawing/2014/main" id="{61877FD6-58A7-4F8B-877B-B55A2FC6B5E1}"/>
              </a:ext>
            </a:extLst>
          </p:cNvPr>
          <p:cNvPicPr>
            <a:picLocks noChangeAspect="1"/>
          </p:cNvPicPr>
          <p:nvPr/>
        </p:nvPicPr>
        <p:blipFill rotWithShape="1">
          <a:blip r:embed="rId2"/>
          <a:srcRect t="67043" r="32719" b="7066"/>
          <a:stretch/>
        </p:blipFill>
        <p:spPr>
          <a:xfrm>
            <a:off x="1246722" y="1953087"/>
            <a:ext cx="6818720" cy="1475913"/>
          </a:xfrm>
          <a:prstGeom prst="rect">
            <a:avLst/>
          </a:prstGeom>
        </p:spPr>
      </p:pic>
      <p:pic>
        <p:nvPicPr>
          <p:cNvPr id="14" name="Immagine 13">
            <a:extLst>
              <a:ext uri="{FF2B5EF4-FFF2-40B4-BE49-F238E27FC236}">
                <a16:creationId xmlns:a16="http://schemas.microsoft.com/office/drawing/2014/main" id="{CAFDEBF1-3322-45EF-9ECD-91E406B353F8}"/>
              </a:ext>
            </a:extLst>
          </p:cNvPr>
          <p:cNvPicPr>
            <a:picLocks noChangeAspect="1"/>
          </p:cNvPicPr>
          <p:nvPr/>
        </p:nvPicPr>
        <p:blipFill rotWithShape="1">
          <a:blip r:embed="rId3"/>
          <a:srcRect l="21748" t="55307" r="44272" b="15998"/>
          <a:stretch/>
        </p:blipFill>
        <p:spPr>
          <a:xfrm>
            <a:off x="2889892" y="4740676"/>
            <a:ext cx="3532379" cy="1677880"/>
          </a:xfrm>
          <a:prstGeom prst="rect">
            <a:avLst/>
          </a:prstGeom>
        </p:spPr>
      </p:pic>
    </p:spTree>
    <p:extLst>
      <p:ext uri="{BB962C8B-B14F-4D97-AF65-F5344CB8AC3E}">
        <p14:creationId xmlns:p14="http://schemas.microsoft.com/office/powerpoint/2010/main" val="213035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B1FEF0-4E11-491E-9FC8-FBF0AAFF39D6}"/>
              </a:ext>
            </a:extLst>
          </p:cNvPr>
          <p:cNvSpPr>
            <a:spLocks noGrp="1"/>
          </p:cNvSpPr>
          <p:nvPr>
            <p:ph type="title"/>
          </p:nvPr>
        </p:nvSpPr>
        <p:spPr/>
        <p:txBody>
          <a:bodyPr/>
          <a:lstStyle/>
          <a:p>
            <a:r>
              <a:rPr lang="it-IT" dirty="0" err="1"/>
              <a:t>Multibit</a:t>
            </a:r>
            <a:r>
              <a:rPr lang="it-IT" dirty="0"/>
              <a:t> Trie </a:t>
            </a:r>
            <a:r>
              <a:rPr lang="it-IT" dirty="0" err="1"/>
              <a:t>Algorithm</a:t>
            </a:r>
            <a:r>
              <a:rPr lang="it-IT" dirty="0"/>
              <a:t>: Trie Construction </a:t>
            </a:r>
            <a:endParaRPr lang="en-US" dirty="0"/>
          </a:p>
        </p:txBody>
      </p:sp>
      <p:sp>
        <p:nvSpPr>
          <p:cNvPr id="3" name="Segnaposto numero diapositiva 2">
            <a:extLst>
              <a:ext uri="{FF2B5EF4-FFF2-40B4-BE49-F238E27FC236}">
                <a16:creationId xmlns:a16="http://schemas.microsoft.com/office/drawing/2014/main" id="{1A8E3FD0-5A3B-405F-B04B-D370BBD40CE7}"/>
              </a:ext>
            </a:extLst>
          </p:cNvPr>
          <p:cNvSpPr>
            <a:spLocks noGrp="1"/>
          </p:cNvSpPr>
          <p:nvPr>
            <p:ph type="sldNum" sz="quarter" idx="12"/>
          </p:nvPr>
        </p:nvSpPr>
        <p:spPr/>
        <p:txBody>
          <a:bodyPr/>
          <a:lstStyle/>
          <a:p>
            <a:fld id="{07C31548-3396-48E6-A4F0-B6B6C960F6EE}" type="slidenum">
              <a:rPr lang="it-IT" smtClean="0"/>
              <a:t>8</a:t>
            </a:fld>
            <a:endParaRPr lang="it-IT" dirty="0"/>
          </a:p>
        </p:txBody>
      </p:sp>
      <p:sp>
        <p:nvSpPr>
          <p:cNvPr id="4" name="Segnaposto contenuto 3">
            <a:extLst>
              <a:ext uri="{FF2B5EF4-FFF2-40B4-BE49-F238E27FC236}">
                <a16:creationId xmlns:a16="http://schemas.microsoft.com/office/drawing/2014/main" id="{12D8BC47-A506-463D-8F58-0E06623A1051}"/>
              </a:ext>
            </a:extLst>
          </p:cNvPr>
          <p:cNvSpPr>
            <a:spLocks noGrp="1"/>
          </p:cNvSpPr>
          <p:nvPr>
            <p:ph idx="1"/>
          </p:nvPr>
        </p:nvSpPr>
        <p:spPr/>
        <p:txBody>
          <a:bodyPr>
            <a:normAutofit fontScale="85000" lnSpcReduction="20000"/>
          </a:bodyPr>
          <a:lstStyle/>
          <a:p>
            <a:r>
              <a:rPr lang="it-IT" sz="2400" kern="0" dirty="0"/>
              <a:t>A </a:t>
            </a:r>
            <a:r>
              <a:rPr lang="it-IT" sz="2400" kern="0" dirty="0" err="1"/>
              <a:t>Multibit</a:t>
            </a:r>
            <a:r>
              <a:rPr lang="it-IT" sz="2400" kern="0" dirty="0"/>
              <a:t> trie </a:t>
            </a:r>
            <a:r>
              <a:rPr lang="it-IT" sz="2400" kern="0" dirty="0" err="1"/>
              <a:t>is</a:t>
            </a:r>
            <a:r>
              <a:rPr lang="it-IT" sz="2400" kern="0" dirty="0"/>
              <a:t> a trie </a:t>
            </a:r>
            <a:r>
              <a:rPr lang="it-IT" sz="2400" kern="0" dirty="0" err="1"/>
              <a:t>structure</a:t>
            </a:r>
            <a:r>
              <a:rPr lang="it-IT" sz="2400" kern="0" dirty="0"/>
              <a:t> </a:t>
            </a:r>
            <a:r>
              <a:rPr lang="it-IT" sz="2400" kern="0" dirty="0" err="1"/>
              <a:t>that</a:t>
            </a:r>
            <a:r>
              <a:rPr lang="it-IT" sz="2400" kern="0" dirty="0"/>
              <a:t> </a:t>
            </a:r>
            <a:r>
              <a:rPr lang="it-IT" sz="2400" kern="0" dirty="0" err="1"/>
              <a:t>allows</a:t>
            </a:r>
            <a:r>
              <a:rPr lang="it-IT" sz="2400" kern="0" dirty="0"/>
              <a:t> with a </a:t>
            </a:r>
            <a:r>
              <a:rPr lang="it-IT" sz="2400" kern="0" dirty="0" err="1"/>
              <a:t>memory</a:t>
            </a:r>
            <a:r>
              <a:rPr lang="it-IT" sz="2400" kern="0" dirty="0"/>
              <a:t> access to </a:t>
            </a:r>
            <a:r>
              <a:rPr lang="it-IT" sz="2400" kern="0" dirty="0" err="1"/>
              <a:t>inspect</a:t>
            </a:r>
            <a:r>
              <a:rPr lang="it-IT" sz="2400" kern="0" dirty="0"/>
              <a:t> a </a:t>
            </a:r>
            <a:r>
              <a:rPr lang="it-IT" sz="2400" kern="0" dirty="0" err="1"/>
              <a:t>segment</a:t>
            </a:r>
            <a:r>
              <a:rPr lang="it-IT" sz="2400" kern="0" dirty="0"/>
              <a:t> of the </a:t>
            </a:r>
            <a:r>
              <a:rPr lang="it-IT" sz="2400" kern="0" dirty="0" err="1"/>
              <a:t>path</a:t>
            </a:r>
            <a:r>
              <a:rPr lang="it-IT" sz="2400" kern="0" dirty="0"/>
              <a:t> </a:t>
            </a:r>
            <a:r>
              <a:rPr lang="it-IT" sz="2400" kern="0" dirty="0" err="1"/>
              <a:t>composed</a:t>
            </a:r>
            <a:r>
              <a:rPr lang="it-IT" sz="2400" kern="0" dirty="0"/>
              <a:t> of a </a:t>
            </a:r>
            <a:r>
              <a:rPr lang="it-IT" sz="2400" kern="0" dirty="0" err="1"/>
              <a:t>number</a:t>
            </a:r>
            <a:r>
              <a:rPr lang="it-IT" sz="2400" kern="0" dirty="0"/>
              <a:t> of bits </a:t>
            </a:r>
            <a:r>
              <a:rPr lang="it-IT" sz="2400" kern="0" dirty="0" err="1"/>
              <a:t>define</a:t>
            </a:r>
            <a:r>
              <a:rPr lang="it-IT" kern="0" dirty="0" err="1"/>
              <a:t>d</a:t>
            </a:r>
            <a:r>
              <a:rPr lang="it-IT" kern="0" dirty="0"/>
              <a:t> by the so </a:t>
            </a:r>
            <a:r>
              <a:rPr lang="it-IT" kern="0" dirty="0" err="1"/>
              <a:t>called</a:t>
            </a:r>
            <a:r>
              <a:rPr lang="it-IT" kern="0" dirty="0"/>
              <a:t> </a:t>
            </a:r>
            <a:r>
              <a:rPr lang="it-IT" kern="0" dirty="0" err="1"/>
              <a:t>Lookup</a:t>
            </a:r>
            <a:r>
              <a:rPr lang="it-IT" kern="0" dirty="0"/>
              <a:t> Stride. For </a:t>
            </a:r>
            <a:r>
              <a:rPr lang="it-IT" kern="0" dirty="0" err="1"/>
              <a:t>istance</a:t>
            </a:r>
            <a:r>
              <a:rPr lang="it-IT" kern="0" dirty="0"/>
              <a:t>, </a:t>
            </a:r>
            <a:r>
              <a:rPr lang="it-IT" kern="0" dirty="0" err="1"/>
              <a:t>if</a:t>
            </a:r>
            <a:r>
              <a:rPr lang="it-IT" kern="0" dirty="0"/>
              <a:t> the </a:t>
            </a:r>
            <a:r>
              <a:rPr lang="it-IT" kern="0" dirty="0" err="1"/>
              <a:t>Lookup</a:t>
            </a:r>
            <a:r>
              <a:rPr lang="it-IT" kern="0" dirty="0"/>
              <a:t> Stride </a:t>
            </a:r>
            <a:r>
              <a:rPr lang="it-IT" kern="0" dirty="0" err="1"/>
              <a:t>is</a:t>
            </a:r>
            <a:r>
              <a:rPr lang="it-IT" kern="0" dirty="0"/>
              <a:t> </a:t>
            </a:r>
            <a:r>
              <a:rPr lang="it-IT" kern="0" dirty="0" err="1"/>
              <a:t>equal</a:t>
            </a:r>
            <a:r>
              <a:rPr lang="it-IT" kern="0" dirty="0"/>
              <a:t> to k </a:t>
            </a:r>
            <a:r>
              <a:rPr lang="it-IT" kern="0" dirty="0" err="1"/>
              <a:t>each</a:t>
            </a:r>
            <a:r>
              <a:rPr lang="it-IT" kern="0" dirty="0"/>
              <a:t> trie </a:t>
            </a:r>
            <a:r>
              <a:rPr lang="it-IT" kern="0" dirty="0" err="1"/>
              <a:t>node</a:t>
            </a:r>
            <a:r>
              <a:rPr lang="it-IT" kern="0" dirty="0"/>
              <a:t> </a:t>
            </a:r>
            <a:r>
              <a:rPr lang="it-IT" kern="0" dirty="0" err="1"/>
              <a:t>has</a:t>
            </a:r>
            <a:r>
              <a:rPr lang="it-IT" kern="0" dirty="0"/>
              <a:t> a record of 2</a:t>
            </a:r>
            <a:r>
              <a:rPr lang="it-IT" kern="0" baseline="30000" dirty="0"/>
              <a:t>k</a:t>
            </a:r>
            <a:r>
              <a:rPr lang="it-IT" kern="0" dirty="0"/>
              <a:t>  entries and </a:t>
            </a:r>
            <a:r>
              <a:rPr lang="it-IT" kern="0" dirty="0" err="1"/>
              <a:t>each</a:t>
            </a:r>
            <a:r>
              <a:rPr lang="it-IT" kern="0" dirty="0"/>
              <a:t> entry </a:t>
            </a:r>
            <a:r>
              <a:rPr lang="it-IT" kern="0" dirty="0" err="1"/>
              <a:t>has</a:t>
            </a:r>
            <a:r>
              <a:rPr lang="it-IT" kern="0" dirty="0"/>
              <a:t> </a:t>
            </a:r>
            <a:r>
              <a:rPr lang="it-IT" kern="0" dirty="0" err="1"/>
              <a:t>two</a:t>
            </a:r>
            <a:r>
              <a:rPr lang="it-IT" kern="0" dirty="0"/>
              <a:t> fields:</a:t>
            </a:r>
          </a:p>
          <a:p>
            <a:pPr marL="914400" lvl="1" indent="-457200">
              <a:buAutoNum type="arabicPeriod"/>
            </a:pPr>
            <a:r>
              <a:rPr lang="it-IT" sz="2400" kern="0" dirty="0"/>
              <a:t>The </a:t>
            </a:r>
            <a:r>
              <a:rPr lang="it-IT" sz="2400" kern="0" dirty="0" err="1"/>
              <a:t>stored</a:t>
            </a:r>
            <a:r>
              <a:rPr lang="it-IT" sz="2400" kern="0" dirty="0"/>
              <a:t> </a:t>
            </a:r>
            <a:r>
              <a:rPr lang="it-IT" sz="2400" kern="0" dirty="0" err="1"/>
              <a:t>prefix</a:t>
            </a:r>
            <a:endParaRPr lang="it-IT" sz="2400" kern="0" dirty="0"/>
          </a:p>
          <a:p>
            <a:pPr marL="914400" lvl="1" indent="-457200">
              <a:buAutoNum type="arabicPeriod"/>
            </a:pPr>
            <a:r>
              <a:rPr lang="it-IT" sz="2400" kern="0" dirty="0"/>
              <a:t>A pointer to the </a:t>
            </a:r>
            <a:r>
              <a:rPr lang="it-IT" sz="2400" kern="0" dirty="0" err="1"/>
              <a:t>next</a:t>
            </a:r>
            <a:r>
              <a:rPr lang="it-IT" sz="2400" kern="0" dirty="0"/>
              <a:t> </a:t>
            </a:r>
            <a:r>
              <a:rPr lang="it-IT" sz="2400" kern="0" dirty="0" err="1"/>
              <a:t>child</a:t>
            </a:r>
            <a:r>
              <a:rPr lang="it-IT" sz="2400" kern="0" dirty="0"/>
              <a:t> </a:t>
            </a:r>
            <a:r>
              <a:rPr lang="it-IT" sz="2400" kern="0" dirty="0" err="1"/>
              <a:t>node</a:t>
            </a:r>
            <a:endParaRPr lang="it-IT" sz="2400" kern="0" dirty="0"/>
          </a:p>
          <a:p>
            <a:r>
              <a:rPr lang="it-IT" kern="0" dirty="0"/>
              <a:t>With </a:t>
            </a:r>
            <a:r>
              <a:rPr lang="it-IT" kern="0" dirty="0" err="1"/>
              <a:t>this</a:t>
            </a:r>
            <a:r>
              <a:rPr lang="it-IT" kern="0" dirty="0"/>
              <a:t> </a:t>
            </a:r>
            <a:r>
              <a:rPr lang="it-IT" kern="0" dirty="0" err="1"/>
              <a:t>structure</a:t>
            </a:r>
            <a:r>
              <a:rPr lang="it-IT" kern="0" dirty="0"/>
              <a:t> the </a:t>
            </a:r>
            <a:r>
              <a:rPr lang="it-IT" kern="0" dirty="0" err="1"/>
              <a:t>lookup</a:t>
            </a:r>
            <a:r>
              <a:rPr lang="it-IT" kern="0" dirty="0"/>
              <a:t> performance </a:t>
            </a:r>
            <a:r>
              <a:rPr lang="it-IT" kern="0" dirty="0" err="1"/>
              <a:t>is</a:t>
            </a:r>
            <a:r>
              <a:rPr lang="it-IT" kern="0" dirty="0"/>
              <a:t> </a:t>
            </a:r>
            <a:r>
              <a:rPr lang="it-IT" kern="0" dirty="0" err="1"/>
              <a:t>improved</a:t>
            </a:r>
            <a:r>
              <a:rPr lang="it-IT" kern="0" dirty="0"/>
              <a:t> by k times, </a:t>
            </a:r>
            <a:r>
              <a:rPr lang="it-IT" kern="0" dirty="0" err="1"/>
              <a:t>but</a:t>
            </a:r>
            <a:r>
              <a:rPr lang="it-IT" kern="0" dirty="0"/>
              <a:t> the storage </a:t>
            </a:r>
            <a:r>
              <a:rPr lang="it-IT" kern="0" dirty="0" err="1"/>
              <a:t>complexity</a:t>
            </a:r>
            <a:r>
              <a:rPr lang="it-IT" kern="0" dirty="0"/>
              <a:t> </a:t>
            </a:r>
            <a:r>
              <a:rPr lang="it-IT" kern="0" dirty="0" err="1"/>
              <a:t>is</a:t>
            </a:r>
            <a:r>
              <a:rPr lang="it-IT" kern="0" dirty="0"/>
              <a:t> </a:t>
            </a:r>
            <a:r>
              <a:rPr lang="it-IT" kern="0" dirty="0" err="1"/>
              <a:t>increased</a:t>
            </a:r>
            <a:r>
              <a:rPr lang="it-IT" kern="0" dirty="0"/>
              <a:t>: </a:t>
            </a:r>
            <a:r>
              <a:rPr lang="it-IT" kern="0" dirty="0" err="1"/>
              <a:t>it</a:t>
            </a:r>
            <a:r>
              <a:rPr lang="it-IT" kern="0" dirty="0"/>
              <a:t> </a:t>
            </a:r>
            <a:r>
              <a:rPr lang="it-IT" kern="0" dirty="0" err="1"/>
              <a:t>is</a:t>
            </a:r>
            <a:r>
              <a:rPr lang="it-IT" kern="0" dirty="0"/>
              <a:t> O(N*2</a:t>
            </a:r>
            <a:r>
              <a:rPr lang="it-IT" kern="0" baseline="30000" dirty="0"/>
              <a:t>k </a:t>
            </a:r>
            <a:r>
              <a:rPr lang="it-IT" kern="0" dirty="0"/>
              <a:t>*W / K), </a:t>
            </a:r>
            <a:r>
              <a:rPr lang="it-IT" kern="0" dirty="0" err="1"/>
              <a:t>where</a:t>
            </a:r>
            <a:r>
              <a:rPr lang="it-IT" kern="0" dirty="0"/>
              <a:t> N </a:t>
            </a:r>
            <a:r>
              <a:rPr lang="it-IT" kern="0" dirty="0" err="1"/>
              <a:t>is</a:t>
            </a:r>
            <a:r>
              <a:rPr lang="it-IT" kern="0" dirty="0"/>
              <a:t> the </a:t>
            </a:r>
            <a:r>
              <a:rPr lang="it-IT" kern="0" dirty="0" err="1"/>
              <a:t>number</a:t>
            </a:r>
            <a:r>
              <a:rPr lang="it-IT" kern="0" dirty="0"/>
              <a:t> of </a:t>
            </a:r>
            <a:r>
              <a:rPr lang="it-IT" kern="0" dirty="0" err="1"/>
              <a:t>prefixes</a:t>
            </a:r>
            <a:r>
              <a:rPr lang="it-IT" kern="0" dirty="0"/>
              <a:t>, </a:t>
            </a:r>
            <a:r>
              <a:rPr lang="it-IT" kern="0" dirty="0" err="1"/>
              <a:t>each</a:t>
            </a:r>
            <a:r>
              <a:rPr lang="it-IT" kern="0" dirty="0"/>
              <a:t> </a:t>
            </a:r>
            <a:r>
              <a:rPr lang="it-IT" kern="0" dirty="0" err="1"/>
              <a:t>prefix</a:t>
            </a:r>
            <a:r>
              <a:rPr lang="it-IT" kern="0" dirty="0"/>
              <a:t> </a:t>
            </a:r>
            <a:r>
              <a:rPr lang="it-IT" kern="0" dirty="0" err="1"/>
              <a:t>needs</a:t>
            </a:r>
            <a:r>
              <a:rPr lang="it-IT" kern="0" dirty="0"/>
              <a:t> an </a:t>
            </a:r>
            <a:r>
              <a:rPr lang="it-IT" kern="0" dirty="0" err="1"/>
              <a:t>entire</a:t>
            </a:r>
            <a:r>
              <a:rPr lang="it-IT" kern="0" dirty="0"/>
              <a:t> </a:t>
            </a:r>
            <a:r>
              <a:rPr lang="it-IT" kern="0" dirty="0" err="1"/>
              <a:t>path</a:t>
            </a:r>
            <a:r>
              <a:rPr lang="it-IT" kern="0" dirty="0"/>
              <a:t> (W/K) and </a:t>
            </a:r>
            <a:r>
              <a:rPr lang="it-IT" kern="0" dirty="0" err="1"/>
              <a:t>each</a:t>
            </a:r>
            <a:r>
              <a:rPr lang="it-IT" kern="0" dirty="0"/>
              <a:t> </a:t>
            </a:r>
            <a:r>
              <a:rPr lang="it-IT" kern="0" dirty="0" err="1"/>
              <a:t>node</a:t>
            </a:r>
            <a:r>
              <a:rPr lang="it-IT" kern="0" dirty="0"/>
              <a:t> </a:t>
            </a:r>
            <a:r>
              <a:rPr lang="it-IT" kern="0" dirty="0" err="1"/>
              <a:t>has</a:t>
            </a:r>
            <a:r>
              <a:rPr lang="it-IT" kern="0" dirty="0"/>
              <a:t> 2</a:t>
            </a:r>
            <a:r>
              <a:rPr lang="it-IT" kern="0" baseline="30000" dirty="0"/>
              <a:t>k </a:t>
            </a:r>
            <a:r>
              <a:rPr lang="it-IT" kern="0" dirty="0"/>
              <a:t>entries.</a:t>
            </a:r>
          </a:p>
          <a:p>
            <a:r>
              <a:rPr lang="it-IT" kern="0" dirty="0"/>
              <a:t>To reduce the </a:t>
            </a:r>
            <a:r>
              <a:rPr lang="it-IT" kern="0" dirty="0" err="1"/>
              <a:t>memory</a:t>
            </a:r>
            <a:r>
              <a:rPr lang="it-IT" kern="0" dirty="0"/>
              <a:t> </a:t>
            </a:r>
            <a:r>
              <a:rPr lang="it-IT" kern="0" dirty="0" err="1"/>
              <a:t>complexity</a:t>
            </a:r>
            <a:r>
              <a:rPr lang="it-IT" kern="0" dirty="0"/>
              <a:t>, </a:t>
            </a:r>
            <a:r>
              <a:rPr lang="it-IT" kern="0" dirty="0" err="1"/>
              <a:t>leaf</a:t>
            </a:r>
            <a:r>
              <a:rPr lang="it-IT" kern="0" dirty="0"/>
              <a:t> </a:t>
            </a:r>
            <a:r>
              <a:rPr lang="it-IT" kern="0" dirty="0" err="1"/>
              <a:t>pushing</a:t>
            </a:r>
            <a:r>
              <a:rPr lang="it-IT" kern="0" dirty="0"/>
              <a:t> </a:t>
            </a:r>
            <a:r>
              <a:rPr lang="it-IT" kern="0" dirty="0" err="1"/>
              <a:t>is</a:t>
            </a:r>
            <a:r>
              <a:rPr lang="it-IT" kern="0" dirty="0"/>
              <a:t> </a:t>
            </a:r>
            <a:r>
              <a:rPr lang="it-IT" kern="0" dirty="0" err="1"/>
              <a:t>used</a:t>
            </a:r>
            <a:r>
              <a:rPr lang="it-IT" kern="0" dirty="0"/>
              <a:t>: </a:t>
            </a:r>
            <a:r>
              <a:rPr lang="it-IT" kern="0" dirty="0" err="1"/>
              <a:t>each</a:t>
            </a:r>
            <a:r>
              <a:rPr lang="it-IT" kern="0" dirty="0"/>
              <a:t> </a:t>
            </a:r>
            <a:r>
              <a:rPr lang="it-IT" kern="0" dirty="0" err="1"/>
              <a:t>node</a:t>
            </a:r>
            <a:r>
              <a:rPr lang="it-IT" kern="0" dirty="0"/>
              <a:t> </a:t>
            </a:r>
            <a:r>
              <a:rPr lang="it-IT" kern="0" dirty="0" err="1"/>
              <a:t>has</a:t>
            </a:r>
            <a:r>
              <a:rPr lang="it-IT" kern="0" dirty="0"/>
              <a:t> </a:t>
            </a:r>
            <a:r>
              <a:rPr lang="it-IT" kern="0" dirty="0" err="1"/>
              <a:t>only</a:t>
            </a:r>
            <a:r>
              <a:rPr lang="it-IT" kern="0" dirty="0"/>
              <a:t> one array </a:t>
            </a:r>
            <a:r>
              <a:rPr lang="it-IT" kern="0" dirty="0" err="1"/>
              <a:t>where</a:t>
            </a:r>
            <a:r>
              <a:rPr lang="it-IT" kern="0" dirty="0"/>
              <a:t> </a:t>
            </a:r>
            <a:r>
              <a:rPr lang="it-IT" kern="0" dirty="0" err="1"/>
              <a:t>prefix</a:t>
            </a:r>
            <a:r>
              <a:rPr lang="it-IT" kern="0" dirty="0"/>
              <a:t> and pointers </a:t>
            </a:r>
          </a:p>
          <a:p>
            <a:pPr marL="0" indent="0">
              <a:lnSpc>
                <a:spcPct val="60000"/>
              </a:lnSpc>
              <a:buNone/>
            </a:pPr>
            <a:r>
              <a:rPr lang="it-IT" kern="0" dirty="0"/>
              <a:t>    are </a:t>
            </a:r>
            <a:r>
              <a:rPr lang="it-IT" kern="0" dirty="0" err="1"/>
              <a:t>compressed</a:t>
            </a:r>
            <a:r>
              <a:rPr lang="it-IT" kern="0" dirty="0"/>
              <a:t> </a:t>
            </a:r>
            <a:r>
              <a:rPr lang="it-IT" kern="0" dirty="0" err="1"/>
              <a:t>together</a:t>
            </a:r>
            <a:r>
              <a:rPr lang="it-IT" kern="0" dirty="0"/>
              <a:t>.</a:t>
            </a:r>
          </a:p>
          <a:p>
            <a:pPr marL="0" indent="0">
              <a:lnSpc>
                <a:spcPct val="60000"/>
              </a:lnSpc>
              <a:buNone/>
            </a:pPr>
            <a:endParaRPr lang="it-IT" kern="0" dirty="0"/>
          </a:p>
          <a:p>
            <a:pPr>
              <a:lnSpc>
                <a:spcPct val="60000"/>
              </a:lnSpc>
            </a:pPr>
            <a:r>
              <a:rPr lang="it-IT" sz="2400" kern="0" dirty="0" err="1"/>
              <a:t>Let’s</a:t>
            </a:r>
            <a:r>
              <a:rPr lang="it-IT" sz="2400" kern="0" dirty="0"/>
              <a:t> </a:t>
            </a:r>
            <a:r>
              <a:rPr lang="it-IT" sz="2400" kern="0" dirty="0" err="1"/>
              <a:t>now</a:t>
            </a:r>
            <a:r>
              <a:rPr lang="it-IT" sz="2400" kern="0" dirty="0"/>
              <a:t> </a:t>
            </a:r>
            <a:r>
              <a:rPr lang="it-IT" sz="2400" kern="0" dirty="0" err="1"/>
              <a:t>see</a:t>
            </a:r>
            <a:r>
              <a:rPr lang="it-IT" sz="2400" kern="0" dirty="0"/>
              <a:t> </a:t>
            </a:r>
            <a:r>
              <a:rPr lang="it-IT" sz="2400" kern="0" dirty="0" err="1"/>
              <a:t>how</a:t>
            </a:r>
            <a:r>
              <a:rPr lang="it-IT" sz="2400" kern="0" dirty="0"/>
              <a:t> to build </a:t>
            </a:r>
          </a:p>
          <a:p>
            <a:pPr marL="0" indent="0">
              <a:lnSpc>
                <a:spcPct val="60000"/>
              </a:lnSpc>
              <a:buNone/>
            </a:pPr>
            <a:r>
              <a:rPr lang="it-IT" kern="0" dirty="0"/>
              <a:t>     </a:t>
            </a:r>
            <a:r>
              <a:rPr lang="it-IT" sz="2400" kern="0" dirty="0"/>
              <a:t>the </a:t>
            </a:r>
            <a:r>
              <a:rPr lang="it-IT" sz="2400" kern="0" dirty="0" err="1"/>
              <a:t>Multibit</a:t>
            </a:r>
            <a:r>
              <a:rPr lang="it-IT" sz="2400" kern="0" dirty="0"/>
              <a:t> trie.</a:t>
            </a:r>
            <a:endParaRPr lang="en-US" dirty="0"/>
          </a:p>
        </p:txBody>
      </p:sp>
      <p:pic>
        <p:nvPicPr>
          <p:cNvPr id="6" name="Immagine 5">
            <a:extLst>
              <a:ext uri="{FF2B5EF4-FFF2-40B4-BE49-F238E27FC236}">
                <a16:creationId xmlns:a16="http://schemas.microsoft.com/office/drawing/2014/main" id="{CC959E66-2252-48AF-AA50-8DD3C5A1A99F}"/>
              </a:ext>
            </a:extLst>
          </p:cNvPr>
          <p:cNvPicPr>
            <a:picLocks noChangeAspect="1"/>
          </p:cNvPicPr>
          <p:nvPr/>
        </p:nvPicPr>
        <p:blipFill rotWithShape="1">
          <a:blip r:embed="rId2"/>
          <a:srcRect l="12524" t="40118" r="32718" b="15005"/>
          <a:stretch/>
        </p:blipFill>
        <p:spPr>
          <a:xfrm>
            <a:off x="3932805" y="4131310"/>
            <a:ext cx="5007007" cy="2308196"/>
          </a:xfrm>
          <a:prstGeom prst="rect">
            <a:avLst/>
          </a:prstGeom>
        </p:spPr>
      </p:pic>
    </p:spTree>
    <p:extLst>
      <p:ext uri="{BB962C8B-B14F-4D97-AF65-F5344CB8AC3E}">
        <p14:creationId xmlns:p14="http://schemas.microsoft.com/office/powerpoint/2010/main" val="231258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41AF-5FBE-49FB-9DEC-221E326B2303}"/>
              </a:ext>
            </a:extLst>
          </p:cNvPr>
          <p:cNvSpPr>
            <a:spLocks noGrp="1"/>
          </p:cNvSpPr>
          <p:nvPr>
            <p:ph type="title"/>
          </p:nvPr>
        </p:nvSpPr>
        <p:spPr/>
        <p:txBody>
          <a:bodyPr/>
          <a:lstStyle/>
          <a:p>
            <a:r>
              <a:rPr lang="it-IT" dirty="0" err="1"/>
              <a:t>Multibit</a:t>
            </a:r>
            <a:r>
              <a:rPr lang="it-IT" dirty="0"/>
              <a:t> Trie </a:t>
            </a:r>
            <a:r>
              <a:rPr lang="it-IT" dirty="0" err="1"/>
              <a:t>Algorithm</a:t>
            </a:r>
            <a:r>
              <a:rPr lang="it-IT" dirty="0"/>
              <a:t>: </a:t>
            </a:r>
            <a:r>
              <a:rPr lang="it-IT" dirty="0" err="1"/>
              <a:t>Route</a:t>
            </a:r>
            <a:r>
              <a:rPr lang="it-IT" dirty="0"/>
              <a:t> </a:t>
            </a:r>
            <a:r>
              <a:rPr lang="it-IT" dirty="0" err="1"/>
              <a:t>Lookup</a:t>
            </a:r>
            <a:endParaRPr lang="en-US" dirty="0"/>
          </a:p>
        </p:txBody>
      </p:sp>
      <p:sp>
        <p:nvSpPr>
          <p:cNvPr id="3" name="Segnaposto numero diapositiva 2">
            <a:extLst>
              <a:ext uri="{FF2B5EF4-FFF2-40B4-BE49-F238E27FC236}">
                <a16:creationId xmlns:a16="http://schemas.microsoft.com/office/drawing/2014/main" id="{3585F099-98AA-4659-AF73-C106680E055D}"/>
              </a:ext>
            </a:extLst>
          </p:cNvPr>
          <p:cNvSpPr>
            <a:spLocks noGrp="1"/>
          </p:cNvSpPr>
          <p:nvPr>
            <p:ph type="sldNum" sz="quarter" idx="12"/>
          </p:nvPr>
        </p:nvSpPr>
        <p:spPr/>
        <p:txBody>
          <a:bodyPr/>
          <a:lstStyle/>
          <a:p>
            <a:fld id="{07C31548-3396-48E6-A4F0-B6B6C960F6EE}" type="slidenum">
              <a:rPr lang="it-IT" smtClean="0"/>
              <a:t>9</a:t>
            </a:fld>
            <a:endParaRPr lang="it-IT" dirty="0"/>
          </a:p>
        </p:txBody>
      </p:sp>
      <p:pic>
        <p:nvPicPr>
          <p:cNvPr id="11" name="Segnaposto contenuto 10">
            <a:extLst>
              <a:ext uri="{FF2B5EF4-FFF2-40B4-BE49-F238E27FC236}">
                <a16:creationId xmlns:a16="http://schemas.microsoft.com/office/drawing/2014/main" id="{39D54412-2491-409E-AC49-0CA15A086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9261" y="4294816"/>
            <a:ext cx="2450237" cy="2251570"/>
          </a:xfrm>
        </p:spPr>
      </p:pic>
      <p:sp>
        <p:nvSpPr>
          <p:cNvPr id="15" name="CasellaDiTesto 14">
            <a:extLst>
              <a:ext uri="{FF2B5EF4-FFF2-40B4-BE49-F238E27FC236}">
                <a16:creationId xmlns:a16="http://schemas.microsoft.com/office/drawing/2014/main" id="{7D88A69B-8AC7-4508-9CE9-F6F2D7079923}"/>
              </a:ext>
            </a:extLst>
          </p:cNvPr>
          <p:cNvSpPr txBox="1"/>
          <p:nvPr/>
        </p:nvSpPr>
        <p:spPr>
          <a:xfrm>
            <a:off x="712732" y="876142"/>
            <a:ext cx="7596766" cy="3908762"/>
          </a:xfrm>
          <a:prstGeom prst="rect">
            <a:avLst/>
          </a:prstGeom>
          <a:noFill/>
        </p:spPr>
        <p:txBody>
          <a:bodyPr wrap="square">
            <a:spAutoFit/>
          </a:bodyPr>
          <a:lstStyle/>
          <a:p>
            <a:pPr marL="285750" indent="-285750">
              <a:buFont typeface="Arial" panose="020B0604020202020204" pitchFamily="34" charset="0"/>
              <a:buChar char="•"/>
            </a:pPr>
            <a:r>
              <a:rPr lang="it-IT" sz="2000" kern="0" dirty="0"/>
              <a:t>Once the </a:t>
            </a:r>
            <a:r>
              <a:rPr lang="it-IT" sz="2000" kern="0" dirty="0" err="1"/>
              <a:t>Multibit</a:t>
            </a:r>
            <a:r>
              <a:rPr lang="it-IT" sz="2000" kern="0" dirty="0"/>
              <a:t> Trie </a:t>
            </a:r>
            <a:r>
              <a:rPr lang="it-IT" sz="2000" kern="0" dirty="0" err="1"/>
              <a:t>has</a:t>
            </a:r>
            <a:r>
              <a:rPr lang="it-IT" sz="2000" kern="0" dirty="0"/>
              <a:t> </a:t>
            </a:r>
            <a:r>
              <a:rPr lang="it-IT" sz="2000" kern="0" dirty="0" err="1"/>
              <a:t>been</a:t>
            </a:r>
            <a:r>
              <a:rPr lang="it-IT" sz="2000" kern="0" dirty="0"/>
              <a:t> </a:t>
            </a:r>
            <a:r>
              <a:rPr lang="it-IT" sz="2000" kern="0" dirty="0" err="1"/>
              <a:t>built</a:t>
            </a:r>
            <a:r>
              <a:rPr lang="it-IT" sz="2000" kern="0" dirty="0"/>
              <a:t>, </a:t>
            </a:r>
            <a:r>
              <a:rPr lang="it-IT" sz="2000" kern="0" dirty="0" err="1"/>
              <a:t>it</a:t>
            </a:r>
            <a:r>
              <a:rPr lang="it-IT" sz="2000" kern="0" dirty="0"/>
              <a:t> </a:t>
            </a:r>
            <a:r>
              <a:rPr lang="it-IT" sz="2000" kern="0" dirty="0" err="1"/>
              <a:t>is</a:t>
            </a:r>
            <a:r>
              <a:rPr lang="it-IT" sz="2000" kern="0" dirty="0"/>
              <a:t> </a:t>
            </a:r>
            <a:r>
              <a:rPr lang="it-IT" sz="2000" kern="0" dirty="0" err="1"/>
              <a:t>possible</a:t>
            </a:r>
            <a:r>
              <a:rPr lang="it-IT" sz="2000" kern="0" dirty="0"/>
              <a:t> to </a:t>
            </a:r>
            <a:r>
              <a:rPr lang="it-IT" sz="2000" kern="0" dirty="0" err="1"/>
              <a:t>perform</a:t>
            </a:r>
            <a:r>
              <a:rPr lang="it-IT" sz="2000" kern="0" dirty="0"/>
              <a:t> the </a:t>
            </a:r>
            <a:r>
              <a:rPr lang="it-IT" sz="2000" kern="0" dirty="0" err="1"/>
              <a:t>route</a:t>
            </a:r>
            <a:r>
              <a:rPr lang="it-IT" sz="2000" kern="0" dirty="0"/>
              <a:t> </a:t>
            </a:r>
            <a:r>
              <a:rPr lang="it-IT" sz="2000" kern="0" dirty="0" err="1"/>
              <a:t>lookup</a:t>
            </a:r>
            <a:r>
              <a:rPr lang="it-IT" sz="2000" kern="0" dirty="0"/>
              <a:t>. How to </a:t>
            </a:r>
            <a:r>
              <a:rPr lang="it-IT" sz="2000" kern="0" dirty="0" err="1"/>
              <a:t>perform</a:t>
            </a:r>
            <a:r>
              <a:rPr lang="it-IT" sz="2000" kern="0" dirty="0"/>
              <a:t> </a:t>
            </a:r>
            <a:r>
              <a:rPr lang="it-IT" sz="2000" kern="0" dirty="0" err="1"/>
              <a:t>it</a:t>
            </a:r>
            <a:r>
              <a:rPr lang="it-IT" sz="2000" kern="0" dirty="0"/>
              <a:t> ? </a:t>
            </a:r>
            <a:r>
              <a:rPr lang="it-IT" sz="2000" kern="0" dirty="0" err="1"/>
              <a:t>Starting</a:t>
            </a:r>
            <a:r>
              <a:rPr lang="it-IT" sz="2000" kern="0" dirty="0"/>
              <a:t> from the first mini trie </a:t>
            </a:r>
            <a:r>
              <a:rPr lang="it-IT" sz="2000" kern="0" dirty="0" err="1"/>
              <a:t>node</a:t>
            </a:r>
            <a:r>
              <a:rPr lang="it-IT" sz="2000" kern="0" dirty="0"/>
              <a:t>, check the record </a:t>
            </a:r>
            <a:r>
              <a:rPr lang="it-IT" sz="2000" kern="0" dirty="0" err="1"/>
              <a:t>associated</a:t>
            </a:r>
            <a:r>
              <a:rPr lang="it-IT" sz="2000" kern="0" dirty="0"/>
              <a:t> to the first k bits:</a:t>
            </a:r>
          </a:p>
          <a:p>
            <a:pPr marL="742950" lvl="1" indent="-285750">
              <a:buFontTx/>
              <a:buChar char="-"/>
            </a:pPr>
            <a:r>
              <a:rPr lang="it-IT" sz="2000" kern="0" dirty="0" err="1"/>
              <a:t>If</a:t>
            </a:r>
            <a:r>
              <a:rPr lang="it-IT" sz="2000" kern="0" dirty="0"/>
              <a:t> </a:t>
            </a:r>
            <a:r>
              <a:rPr lang="it-IT" sz="2000" kern="0" dirty="0" err="1"/>
              <a:t>there</a:t>
            </a:r>
            <a:r>
              <a:rPr lang="it-IT" sz="2000" kern="0" dirty="0"/>
              <a:t> </a:t>
            </a:r>
            <a:r>
              <a:rPr lang="it-IT" sz="2000" kern="0" dirty="0" err="1"/>
              <a:t>is</a:t>
            </a:r>
            <a:r>
              <a:rPr lang="it-IT" sz="2000" kern="0" dirty="0"/>
              <a:t> a pointer, follow </a:t>
            </a:r>
            <a:r>
              <a:rPr lang="it-IT" sz="2000" kern="0" dirty="0" err="1"/>
              <a:t>it</a:t>
            </a:r>
            <a:r>
              <a:rPr lang="it-IT" sz="2000" kern="0" dirty="0"/>
              <a:t> and </a:t>
            </a:r>
            <a:r>
              <a:rPr lang="it-IT" sz="2000" kern="0" dirty="0" err="1"/>
              <a:t>repeat</a:t>
            </a:r>
            <a:r>
              <a:rPr lang="it-IT" sz="2000" kern="0" dirty="0"/>
              <a:t> the procedure </a:t>
            </a:r>
            <a:r>
              <a:rPr lang="it-IT" sz="2000" kern="0" dirty="0" err="1"/>
              <a:t>taking</a:t>
            </a:r>
            <a:r>
              <a:rPr lang="it-IT" sz="2000" kern="0" dirty="0"/>
              <a:t> </a:t>
            </a:r>
            <a:r>
              <a:rPr lang="it-IT" sz="2000" kern="0" dirty="0" err="1"/>
              <a:t>into</a:t>
            </a:r>
            <a:r>
              <a:rPr lang="it-IT" sz="2000" kern="0" dirty="0"/>
              <a:t> account the </a:t>
            </a:r>
            <a:r>
              <a:rPr lang="it-IT" sz="2000" kern="0" dirty="0" err="1"/>
              <a:t>next</a:t>
            </a:r>
            <a:r>
              <a:rPr lang="it-IT" sz="2000" kern="0" dirty="0"/>
              <a:t> k bits</a:t>
            </a:r>
          </a:p>
          <a:p>
            <a:pPr marL="742950" lvl="1" indent="-285750">
              <a:buFontTx/>
              <a:buChar char="-"/>
            </a:pPr>
            <a:r>
              <a:rPr lang="it-IT" sz="2000" kern="0" dirty="0" err="1"/>
              <a:t>Otherwise</a:t>
            </a:r>
            <a:r>
              <a:rPr lang="it-IT" sz="2000" kern="0" dirty="0"/>
              <a:t>, </a:t>
            </a:r>
            <a:r>
              <a:rPr lang="it-IT" sz="2000" kern="0" dirty="0" err="1"/>
              <a:t>return</a:t>
            </a:r>
            <a:r>
              <a:rPr lang="it-IT" sz="2000" kern="0" dirty="0"/>
              <a:t> the </a:t>
            </a:r>
            <a:r>
              <a:rPr lang="it-IT" sz="2000" kern="0" dirty="0" err="1"/>
              <a:t>prefix</a:t>
            </a:r>
            <a:r>
              <a:rPr lang="it-IT" sz="2000" kern="0" dirty="0"/>
              <a:t> </a:t>
            </a:r>
            <a:r>
              <a:rPr lang="it-IT" sz="2000" kern="0" dirty="0" err="1"/>
              <a:t>stored</a:t>
            </a:r>
            <a:r>
              <a:rPr lang="it-IT" sz="2000" kern="0" dirty="0"/>
              <a:t> </a:t>
            </a:r>
            <a:r>
              <a:rPr lang="it-IT" sz="2000" kern="0" dirty="0" err="1"/>
              <a:t>into</a:t>
            </a:r>
            <a:r>
              <a:rPr lang="it-IT" sz="2000" kern="0" dirty="0"/>
              <a:t> the record</a:t>
            </a:r>
          </a:p>
          <a:p>
            <a:pPr>
              <a:lnSpc>
                <a:spcPct val="70000"/>
              </a:lnSpc>
            </a:pPr>
            <a:endParaRPr lang="it-IT" sz="2000" kern="0" dirty="0"/>
          </a:p>
          <a:p>
            <a:pPr marL="285750" indent="-285750">
              <a:buFont typeface="Arial" panose="020B0604020202020204" pitchFamily="34" charset="0"/>
              <a:buChar char="•"/>
            </a:pPr>
            <a:r>
              <a:rPr lang="it-IT" sz="2000" kern="0" dirty="0" err="1"/>
              <a:t>As</a:t>
            </a:r>
            <a:r>
              <a:rPr lang="it-IT" sz="2000" kern="0" dirty="0"/>
              <a:t> </a:t>
            </a:r>
            <a:r>
              <a:rPr lang="it-IT" sz="2000" kern="0" dirty="0" err="1"/>
              <a:t>shown</a:t>
            </a:r>
            <a:r>
              <a:rPr lang="it-IT" sz="2000" kern="0" dirty="0"/>
              <a:t> in the </a:t>
            </a:r>
            <a:r>
              <a:rPr lang="it-IT" sz="2000" kern="0" dirty="0" err="1"/>
              <a:t>folowing</a:t>
            </a:r>
            <a:r>
              <a:rPr lang="it-IT" sz="2000" kern="0" dirty="0"/>
              <a:t> </a:t>
            </a:r>
            <a:r>
              <a:rPr lang="it-IT" sz="2000" kern="0" dirty="0" err="1"/>
              <a:t>example</a:t>
            </a:r>
            <a:r>
              <a:rPr lang="it-IT" sz="2000" kern="0" dirty="0"/>
              <a:t>, the </a:t>
            </a:r>
            <a:r>
              <a:rPr lang="it-IT" sz="2000" kern="0" dirty="0" err="1"/>
              <a:t>lookup</a:t>
            </a:r>
            <a:r>
              <a:rPr lang="it-IT" sz="2000" kern="0" dirty="0"/>
              <a:t> performance </a:t>
            </a:r>
            <a:r>
              <a:rPr lang="it-IT" sz="2000" kern="0" dirty="0" err="1"/>
              <a:t>is</a:t>
            </a:r>
            <a:r>
              <a:rPr lang="it-IT" sz="2000" kern="0" dirty="0"/>
              <a:t> </a:t>
            </a:r>
            <a:r>
              <a:rPr lang="it-IT" sz="2000" kern="0" dirty="0" err="1"/>
              <a:t>improved</a:t>
            </a:r>
            <a:r>
              <a:rPr lang="it-IT" sz="2000" kern="0" dirty="0"/>
              <a:t> by k times: </a:t>
            </a:r>
            <a:r>
              <a:rPr lang="it-IT" sz="2000" kern="0" dirty="0" err="1"/>
              <a:t>using</a:t>
            </a:r>
            <a:r>
              <a:rPr lang="it-IT" sz="2000" kern="0" dirty="0"/>
              <a:t> a </a:t>
            </a:r>
            <a:r>
              <a:rPr lang="it-IT" sz="2000" kern="0" dirty="0" err="1"/>
              <a:t>Lookup</a:t>
            </a:r>
            <a:r>
              <a:rPr lang="it-IT" sz="2000" kern="0" dirty="0"/>
              <a:t> Stride </a:t>
            </a:r>
            <a:r>
              <a:rPr lang="it-IT" sz="2000" kern="0" dirty="0" err="1"/>
              <a:t>equal</a:t>
            </a:r>
            <a:r>
              <a:rPr lang="it-IT" sz="2000" kern="0" dirty="0"/>
              <a:t> to 3, the </a:t>
            </a:r>
            <a:r>
              <a:rPr lang="it-IT" sz="2000" kern="0" dirty="0" err="1"/>
              <a:t>lookup</a:t>
            </a:r>
            <a:r>
              <a:rPr lang="it-IT" sz="2000" kern="0" dirty="0"/>
              <a:t> </a:t>
            </a:r>
            <a:r>
              <a:rPr lang="it-IT" sz="2000" kern="0" dirty="0" err="1"/>
              <a:t>operation</a:t>
            </a:r>
            <a:r>
              <a:rPr lang="it-IT" sz="2000" kern="0" dirty="0"/>
              <a:t> </a:t>
            </a:r>
            <a:r>
              <a:rPr lang="it-IT" sz="2000" kern="0" dirty="0" err="1"/>
              <a:t>is</a:t>
            </a:r>
            <a:r>
              <a:rPr lang="it-IT" sz="2000" kern="0" dirty="0"/>
              <a:t> </a:t>
            </a:r>
            <a:r>
              <a:rPr lang="it-IT" sz="2000" kern="0" dirty="0" err="1"/>
              <a:t>performed</a:t>
            </a:r>
            <a:r>
              <a:rPr lang="it-IT" sz="2000" kern="0" dirty="0"/>
              <a:t> in 2 </a:t>
            </a:r>
            <a:r>
              <a:rPr lang="it-IT" sz="2000" kern="0" dirty="0" err="1"/>
              <a:t>memory</a:t>
            </a:r>
            <a:r>
              <a:rPr lang="it-IT" sz="2000" kern="0" dirty="0"/>
              <a:t> access </a:t>
            </a:r>
            <a:r>
              <a:rPr lang="it-IT" sz="2000" kern="0" dirty="0" err="1"/>
              <a:t>instead</a:t>
            </a:r>
            <a:r>
              <a:rPr lang="it-IT" sz="2000" kern="0" dirty="0"/>
              <a:t> of 6.</a:t>
            </a:r>
          </a:p>
          <a:p>
            <a:endParaRPr lang="it-IT" kern="0" dirty="0"/>
          </a:p>
          <a:p>
            <a:endParaRPr lang="it-IT" kern="0" dirty="0"/>
          </a:p>
          <a:p>
            <a:endParaRPr lang="it-IT" kern="0" dirty="0"/>
          </a:p>
        </p:txBody>
      </p:sp>
      <p:sp>
        <p:nvSpPr>
          <p:cNvPr id="16" name="CasellaDiTesto 15">
            <a:extLst>
              <a:ext uri="{FF2B5EF4-FFF2-40B4-BE49-F238E27FC236}">
                <a16:creationId xmlns:a16="http://schemas.microsoft.com/office/drawing/2014/main" id="{A17C9C28-74C2-4EC5-AA95-1F2FF81AFB1B}"/>
              </a:ext>
            </a:extLst>
          </p:cNvPr>
          <p:cNvSpPr txBox="1"/>
          <p:nvPr/>
        </p:nvSpPr>
        <p:spPr>
          <a:xfrm>
            <a:off x="2121762" y="3926299"/>
            <a:ext cx="1343445" cy="369332"/>
          </a:xfrm>
          <a:prstGeom prst="rect">
            <a:avLst/>
          </a:prstGeom>
          <a:noFill/>
        </p:spPr>
        <p:txBody>
          <a:bodyPr wrap="none" rtlCol="0">
            <a:spAutoFit/>
          </a:bodyPr>
          <a:lstStyle/>
          <a:p>
            <a:r>
              <a:rPr lang="en-US" dirty="0"/>
              <a:t>BINARY TRIE</a:t>
            </a:r>
          </a:p>
        </p:txBody>
      </p:sp>
      <p:sp>
        <p:nvSpPr>
          <p:cNvPr id="17" name="CasellaDiTesto 16">
            <a:extLst>
              <a:ext uri="{FF2B5EF4-FFF2-40B4-BE49-F238E27FC236}">
                <a16:creationId xmlns:a16="http://schemas.microsoft.com/office/drawing/2014/main" id="{F3BC932D-2A2F-4925-903C-4367EB21EFC5}"/>
              </a:ext>
            </a:extLst>
          </p:cNvPr>
          <p:cNvSpPr txBox="1"/>
          <p:nvPr/>
        </p:nvSpPr>
        <p:spPr>
          <a:xfrm>
            <a:off x="6316829" y="3971650"/>
            <a:ext cx="1535100" cy="646331"/>
          </a:xfrm>
          <a:prstGeom prst="rect">
            <a:avLst/>
          </a:prstGeom>
          <a:noFill/>
        </p:spPr>
        <p:txBody>
          <a:bodyPr wrap="none" rtlCol="0">
            <a:spAutoFit/>
          </a:bodyPr>
          <a:lstStyle/>
          <a:p>
            <a:r>
              <a:rPr lang="en-US" dirty="0"/>
              <a:t>MULTIBIT TRIE</a:t>
            </a:r>
          </a:p>
          <a:p>
            <a:endParaRPr lang="en-US" dirty="0"/>
          </a:p>
        </p:txBody>
      </p:sp>
      <p:pic>
        <p:nvPicPr>
          <p:cNvPr id="19" name="Immagine 18">
            <a:extLst>
              <a:ext uri="{FF2B5EF4-FFF2-40B4-BE49-F238E27FC236}">
                <a16:creationId xmlns:a16="http://schemas.microsoft.com/office/drawing/2014/main" id="{20841A7F-C63B-4110-B2E3-B2404E6C654F}"/>
              </a:ext>
            </a:extLst>
          </p:cNvPr>
          <p:cNvPicPr>
            <a:picLocks noChangeAspect="1"/>
          </p:cNvPicPr>
          <p:nvPr/>
        </p:nvPicPr>
        <p:blipFill rotWithShape="1">
          <a:blip r:embed="rId3"/>
          <a:srcRect l="16505" t="42880" r="36796" b="16262"/>
          <a:stretch/>
        </p:blipFill>
        <p:spPr>
          <a:xfrm>
            <a:off x="540488" y="4294815"/>
            <a:ext cx="4573367" cy="2250755"/>
          </a:xfrm>
          <a:prstGeom prst="rect">
            <a:avLst/>
          </a:prstGeom>
        </p:spPr>
      </p:pic>
    </p:spTree>
    <p:extLst>
      <p:ext uri="{BB962C8B-B14F-4D97-AF65-F5344CB8AC3E}">
        <p14:creationId xmlns:p14="http://schemas.microsoft.com/office/powerpoint/2010/main" val="65573122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1365</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Tema di Office</vt:lpstr>
      <vt:lpstr>PowerPoint Presentation</vt:lpstr>
      <vt:lpstr>Agenda</vt:lpstr>
      <vt:lpstr>Project Description &amp; Goals</vt:lpstr>
      <vt:lpstr>IP lookup: Binary Trie and Multibit Trie</vt:lpstr>
      <vt:lpstr>Binary Trie Algorithm: Trie Construction</vt:lpstr>
      <vt:lpstr>Binary Trie Algorithm: Route Lookup</vt:lpstr>
      <vt:lpstr>Binary Trie Algorithm: Performance Results</vt:lpstr>
      <vt:lpstr>Multibit Trie Algorithm: Trie Construction </vt:lpstr>
      <vt:lpstr>Multibit Trie Algorithm: Route Lookup</vt:lpstr>
      <vt:lpstr>Multibit Trie Algorithm: Route Lookup (code) (cont)</vt:lpstr>
      <vt:lpstr>Multibit Trie Algorithm: Performance Results</vt:lpstr>
      <vt:lpstr> Binary Trie vs Multibit Trie: Performace 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Sebastian Troia</dc:creator>
  <cp:lastModifiedBy>Ali Calis</cp:lastModifiedBy>
  <cp:revision>450</cp:revision>
  <dcterms:created xsi:type="dcterms:W3CDTF">2017-04-26T15:16:09Z</dcterms:created>
  <dcterms:modified xsi:type="dcterms:W3CDTF">2021-10-22T13:23:31Z</dcterms:modified>
</cp:coreProperties>
</file>