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73" r:id="rId13"/>
    <p:sldId id="274" r:id="rId14"/>
    <p:sldId id="275" r:id="rId15"/>
    <p:sldId id="265" r:id="rId16"/>
    <p:sldId id="266" r:id="rId17"/>
    <p:sldId id="267" r:id="rId18"/>
    <p:sldId id="268" r:id="rId19"/>
    <p:sldId id="278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69" r:id="rId28"/>
    <p:sldId id="270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006D-B5B6-443F-ADA3-5409E92946C4}" type="datetimeFigureOut">
              <a:rPr lang="tr-TR" smtClean="0"/>
              <a:t>10.06.2025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C92-FD6E-4A85-A92D-683D9867D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69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006D-B5B6-443F-ADA3-5409E92946C4}" type="datetimeFigureOut">
              <a:rPr lang="tr-TR" smtClean="0"/>
              <a:t>10.06.2025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C92-FD6E-4A85-A92D-683D9867D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1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006D-B5B6-443F-ADA3-5409E92946C4}" type="datetimeFigureOut">
              <a:rPr lang="tr-TR" smtClean="0"/>
              <a:t>10.06.2025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C92-FD6E-4A85-A92D-683D9867D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836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006D-B5B6-443F-ADA3-5409E92946C4}" type="datetimeFigureOut">
              <a:rPr lang="tr-TR" smtClean="0"/>
              <a:t>10.06.2025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C92-FD6E-4A85-A92D-683D9867D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6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006D-B5B6-443F-ADA3-5409E92946C4}" type="datetimeFigureOut">
              <a:rPr lang="tr-TR" smtClean="0"/>
              <a:t>10.06.2025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C92-FD6E-4A85-A92D-683D9867D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38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006D-B5B6-443F-ADA3-5409E92946C4}" type="datetimeFigureOut">
              <a:rPr lang="tr-TR" smtClean="0"/>
              <a:t>10.06.2025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C92-FD6E-4A85-A92D-683D9867D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404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006D-B5B6-443F-ADA3-5409E92946C4}" type="datetimeFigureOut">
              <a:rPr lang="tr-TR" smtClean="0"/>
              <a:t>10.06.2025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C92-FD6E-4A85-A92D-683D9867D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1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006D-B5B6-443F-ADA3-5409E92946C4}" type="datetimeFigureOut">
              <a:rPr lang="tr-TR" smtClean="0"/>
              <a:t>10.06.2025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C92-FD6E-4A85-A92D-683D9867D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02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006D-B5B6-443F-ADA3-5409E92946C4}" type="datetimeFigureOut">
              <a:rPr lang="tr-TR" smtClean="0"/>
              <a:t>10.06.2025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C92-FD6E-4A85-A92D-683D9867D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578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006D-B5B6-443F-ADA3-5409E92946C4}" type="datetimeFigureOut">
              <a:rPr lang="tr-TR" smtClean="0"/>
              <a:t>10.06.2025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C92-FD6E-4A85-A92D-683D9867D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0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006D-B5B6-443F-ADA3-5409E92946C4}" type="datetimeFigureOut">
              <a:rPr lang="tr-TR" smtClean="0"/>
              <a:t>10.06.2025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C92-FD6E-4A85-A92D-683D9867D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28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006D-B5B6-443F-ADA3-5409E92946C4}" type="datetimeFigureOut">
              <a:rPr lang="tr-TR" smtClean="0"/>
              <a:t>10.06.2025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8C92-FD6E-4A85-A92D-683D9867D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18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cangursoy/data_science/blob/main/alican/proje/house_price_predictor.p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licangursoy/data_science/blob/main/alican/proje/house-prices-advanced-regression-techniques/house_price_predictor_alg.txt" TargetMode="External"/><Relationship Id="rId5" Type="http://schemas.openxmlformats.org/officeDocument/2006/relationships/hyperlink" Target="https://github.com/alicangursoy/data_science/tree/main/alican/proje/submissions" TargetMode="External"/><Relationship Id="rId4" Type="http://schemas.openxmlformats.org/officeDocument/2006/relationships/hyperlink" Target="https://github.com/alicangursoy/data_science/blob/main/alican/proje/submissions/kaggle_submissions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62594"/>
            <a:ext cx="9096375" cy="4199981"/>
          </a:xfrm>
        </p:spPr>
        <p:txBody>
          <a:bodyPr/>
          <a:lstStyle/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House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Prices - Advanced Regression Techniques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43000"/>
            <a:ext cx="9096375" cy="42291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Modelleme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Kullanılan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lineer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Lineer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Ridge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düzenleme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girdi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parametresi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Hiperparametre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): </a:t>
            </a:r>
          </a:p>
          <a:p>
            <a:pPr marL="2171700" lvl="4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Alpha: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düzenlileştirme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parametresi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Lasso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0" lvl="3" indent="-342900" algn="l">
              <a:buFontTx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Modeli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düzenleme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girdi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parametresi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Hiperparametre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):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Alpha: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düzenlileştirme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parametresi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ElasticNet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0" lvl="3" indent="-342900" algn="l">
              <a:buFontTx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Modeli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düzenleme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girdi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parametreleri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Hiperparametre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):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Alpha: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düzenlileştirme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parametresi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l1_ratio: Ridge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Lasso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ne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oranda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benzediği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marL="2628900" lvl="5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0.0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Ridge, 1.0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Lasso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3" algn="l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1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43000"/>
            <a:ext cx="9096375" cy="42291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Modelleme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Kullanılan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XGBRegressor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düzenleme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girdi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parametreleri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hiperparametreler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learning_rate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öğrenme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oranı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(0.0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1.0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arasında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değişir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max_depth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Oluşturulacak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ağacının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max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derinliği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n_estimators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Oluşturulacak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ormanındaki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5" algn="l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ağaç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sayısı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0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43000"/>
            <a:ext cx="9096375" cy="42291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Modelleme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Kullanılan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GradientBoostingRegressor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0" lvl="3" indent="-342900" algn="l">
              <a:buFontTx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Modeli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düzenleme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girdi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parametreleri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hiperparametreler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learning_rate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öğrenme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oranı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(0.0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1.0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arasında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değişir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max_depth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Oluşturulacak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ağacının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max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derinliği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n_estimators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Oluşturulacak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ormanındaki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5" algn="l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ağaç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sayısı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subsample: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eğitiminde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verilen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verilerin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4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alt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örneklem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oranı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(0.0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1.0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arasında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değişir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0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43000"/>
            <a:ext cx="9096375" cy="42291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Modelleme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Kullanılan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LGBMRegressor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0" lvl="3" indent="-342900" algn="l">
              <a:buFontTx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Modeli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düzenleme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girdi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parametreleri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hiperparametreler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learning_rate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öğrenme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oranı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(0.0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1.0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arasında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değişir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max_depth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Oluşturulacak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ağacının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max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derinliği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n_estimators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Oluşturulacak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ormanındaki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5" algn="l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ağaç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sayısı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1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43000"/>
            <a:ext cx="9096375" cy="42291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Modelleme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Kullanılan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RandomForestRegressor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0" lvl="3" indent="-342900" algn="l">
              <a:buFontTx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Modeli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düzenleme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girdi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parametreleri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hiperparametreler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max_features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Oluşturulacak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ağacında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dallanma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yaparken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4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dikkate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alınacak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maximum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özellik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sayısı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max_depth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Oluşturulacak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ağacının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max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derinliği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min_samples_split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Oluşturulacak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ağacında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dallanma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4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yaparken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minimum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örnek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sayısı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n_estimators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Oluşturulacak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ormanındaki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5" algn="l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ağaç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sayısı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27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56063"/>
            <a:ext cx="9096375" cy="4216037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Modelleme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çalışması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bazı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parametreler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girdi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hiperparametre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olarak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Verilen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parameter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kümesinden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iyi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sonuç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verenler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bulunup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parametrelerle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hallerine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getirilmiştir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hallerine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getirilen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tahminlerde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bulunulup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hata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ölçülmüştür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hata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sahip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model,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problem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iyi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model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olarak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seçilmiştir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iyi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modelimiz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olarak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modellerinden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LGBMRegressor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seçilmiştir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53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62594"/>
            <a:ext cx="9096375" cy="420950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Önerileri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Lineer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Lineer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Model</a:t>
            </a: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35547.56416082212</a:t>
            </a:r>
          </a:p>
          <a:p>
            <a:pPr marL="1714500" lvl="3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Ridge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33882.522380749804</a:t>
            </a:r>
          </a:p>
          <a:p>
            <a:pPr marL="1714500" lvl="3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Lasso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34500.28629755151</a:t>
            </a: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ElasticNet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31756.332452634208</a:t>
            </a:r>
          </a:p>
        </p:txBody>
      </p:sp>
    </p:spTree>
    <p:extLst>
      <p:ext uri="{BB962C8B-B14F-4D97-AF65-F5344CB8AC3E}">
        <p14:creationId xmlns:p14="http://schemas.microsoft.com/office/powerpoint/2010/main" val="73126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23406"/>
            <a:ext cx="9096375" cy="424869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Önerileri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XGBRegressor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28817.5755665784</a:t>
            </a: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GradientBoostingRegressor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30291.737613825946</a:t>
            </a: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LGBMRegressor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26075.30884338633</a:t>
            </a: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RandomForestRegressor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29974.279093547426</a:t>
            </a:r>
          </a:p>
        </p:txBody>
      </p:sp>
    </p:spTree>
    <p:extLst>
      <p:ext uri="{BB962C8B-B14F-4D97-AF65-F5344CB8AC3E}">
        <p14:creationId xmlns:p14="http://schemas.microsoft.com/office/powerpoint/2010/main" val="96766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3563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Önerileri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skor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Lineer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belirlediğimiz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hiperparametre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çoğunlukla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aynı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olmasına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rağmen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iyi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sonucu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ElasticNet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aldık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modellerinde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belirlediğimiz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hiperparametre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çoğunlukla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aynı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olmasına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ragmen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iyi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sonucu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LGBMRegressor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aldık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2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3563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Önerileri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Modellerin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önem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verdiği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ilk 3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özellik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Lineer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Modeller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1714500" lvl="3" indent="-342900" algn="l">
              <a:buFontTx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Lineer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Model</a:t>
            </a: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Functional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”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Evin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fonksiyonalitesi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kolonun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da “Rare”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olarak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işaretli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MSZoning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Evin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lokasyonunun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niteliği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“FV”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4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(Floating Village Residential)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MSZoning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Evin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lokasyonunun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niteliği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“RH”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4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(Residential High Density)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4" algn="l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7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62594"/>
            <a:ext cx="9096375" cy="419998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Hikayesi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Problem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Tanımı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İki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adet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bulunmaktadır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test.csv, train.csv </a:t>
            </a:r>
          </a:p>
          <a:p>
            <a:pPr marL="800100" lvl="1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iki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şu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bilgileri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içermektedir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Amerika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Birleşik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Devletleri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Iowa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Eyaleti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Ames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şehrinde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bulunan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konutların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belirli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özellikleri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fiyat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bilgileri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sunulmuştur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Train.csv’de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fiyat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bilgileri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varken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test.csv’de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fiyat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bilgisi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yoktur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iki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setindeki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bilgiler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kullanılarak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test.csv’de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listelenen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evlerin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fiyatlarının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tahmin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edilmesi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istenmektedir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3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3563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Önerileri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Modellerin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önem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verdiği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ilk 3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özellik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Lineer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1714500" lvl="3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Lasso Model</a:t>
            </a: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Functional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Evin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fonksiyonalitesi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da “Rare”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olarak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4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işaretli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 startAt="2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RoofMatl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Evin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çatısının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hammaddesi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 “Rare”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4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olarak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işaretli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 startAt="3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Neigborhood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Semt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kolonunda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StoneBr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(Stone Brook)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4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39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3563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Önerileri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Modellerin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önem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verdiği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ilk 3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özellik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Lineer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1714500" lvl="3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Ridge Model</a:t>
            </a: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Neigborhood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Semt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StoneBr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(Stone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Brook)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KitchenQual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(Good)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KitchenQual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kolonunda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“TA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(Typical/Average)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4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6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3563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Önerileri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verdiği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ilk 3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özellik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Lineer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ElasticNet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Model</a:t>
            </a: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KitchenQual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Mutfak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kalitesi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kolonunda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(Good)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Neigborhood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Semt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NridgHt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(Northridge Heights)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4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 startAt="3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FullBath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(Zemin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üstündeki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banyo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sayısı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4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“3”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71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3563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Önerileri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verdiği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ilk 3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özellik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XGBRegressor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Model</a:t>
            </a: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GarageCars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Garaj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araç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kapasitesi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kolonunda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“3”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GarageCars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Garaj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araç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kapasitesi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“2”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sahiplik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OverallQual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Konutun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genel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kalitesi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10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3563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Önerileri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verdiği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ilk 3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özellik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LGBMRegressor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Model</a:t>
            </a: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GrLivArea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(Zemin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üstündeki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yaşam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alanı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m2)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OverallQual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Konutun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genel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kalitesi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LotArea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Konutun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arsa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m2)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33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3563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Önerileri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verdiği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ilk 3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özellik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GradientBoostingRegressor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Model</a:t>
            </a: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OverallQual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Konutun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genel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kalitesi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GrLivArea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Zemin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üstündeki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yaşam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alanı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TotalBsmtSF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(Zemin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m2)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4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3563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Önerileri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verdiği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ilk 3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özellik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RandomForestRegressor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Model</a:t>
            </a: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OverallQual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Konutun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genel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kalitesi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kolonunun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GrLivArea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(Zemin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üstündeki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yaşam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m2)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GarageArea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Garaj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m2)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171700" lvl="4" indent="-342900" algn="l">
              <a:buFontTx/>
              <a:buChar char="-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29937"/>
            <a:ext cx="9096375" cy="4242163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Önerileri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Hiperparametrelerin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belirlenmesi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00150" lvl="2" indent="-285750" algn="l">
              <a:buFont typeface="Calibri" panose="020F0502020204030204" pitchFamily="34" charset="0"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Hiperparametreler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belirlenirken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modellerin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parametrelerinin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2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varsayılan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değerleri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daha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büyük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değerler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belirlenmiştir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1200150" lvl="2" indent="-285750" algn="l">
              <a:buFontTx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Belirlediğimiz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hiperparametreler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dışında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farklı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2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hiperparametreler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denemeler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yapılarak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farklı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2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sonuçlar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elde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edilebilir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1200150" lvl="2" indent="-285750" algn="l">
              <a:buFont typeface="Calibri" panose="020F0502020204030204" pitchFamily="34" charset="0"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Fakat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sınırsız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kaynağa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sahip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değilsek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hiperparametre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2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değerler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kümesini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sonsuz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yapamadığımız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için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belli </a:t>
            </a:r>
          </a:p>
          <a:p>
            <a:pPr lvl="2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değerleri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seçmek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gerekmektedir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Yeni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kolonların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üretilmesi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Yeni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üretilirken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sahip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olunan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bilgi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birikimine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yeni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özellikler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üretilmiştir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Konut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sektörünün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profesyonelleriyle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beraber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çalışılarak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daha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çeşitli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isabetli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üretilebilir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yeni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üretilecek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kolonlarla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daha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isabetli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sonuçlar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elde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edilebilir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077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16874"/>
            <a:ext cx="9096375" cy="425522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Kodlar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birtakım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bilgiler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Kodların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bulunduğu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URL: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https://github.com/alicangursoy/data_science/blob/main/alican/proje/house_price_predictor.py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Kaggle’a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yapılan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submission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sonuçları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https://github.com/alicangursoy/data_science/blob/main/alican/proje/submissions/kaggle_submissions.png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Kaggle’a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yapılan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submission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içerikleri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5"/>
              </a:rPr>
              <a:t>https://github.com/alicangursoy/data_science/tree/main/alican/proje/submissions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Kodlarken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yapılan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kurgulamanın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çalıştırma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sonuçlarının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özeti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6"/>
              </a:rPr>
              <a:t>https://github.com/alicangursoy/data_science/blob/main/alican/proje/house-prices-advanced-regression-techniques/house_price_predictor_alg.txt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3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2610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Keşifçi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Analizi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Öncelikle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train.csv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test.csv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birleştirilip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indirgenmiştir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setinin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satır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sütun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bilgisi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öğrenilmiştir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Sütun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isimleri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öğrenilmiştir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Sütun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tipleri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öğrenilmiştir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Grab_col_name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isimli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fonksiyon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kullanılarak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nümerik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olarak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ayrıştırıştırılmıştır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 typeface="Calibri" panose="020F0502020204030204" pitchFamily="34" charset="0"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“Neighborhood”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konutun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hangi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semtte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olduğunu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belirten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kolondur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Bu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kardinal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değişken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olmayıp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kardinal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olmayan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değişken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olması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sağlanmıştır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2610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Keşifçi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Analizi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Nümerik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yüzde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5’ten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yüzde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99’a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kadar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dilimlere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ayrılarak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bunların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kaç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adet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oldukları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dağılımları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min, max,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ortalama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standart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sapma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bildirilmiştir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ilgili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değişkenin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tüm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setinde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yüzde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kaç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aldığı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bildirilmiştir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Hedefimiz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SalePrice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satış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ortalamaları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bildirilmiştir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Hedefimiz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SalePrice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değerlerinin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nümerik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kolonların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ortalamalarına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nasıl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değiştiği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bildirilmiştir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1" algn="l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56063"/>
            <a:ext cx="9096375" cy="420651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Keşifçi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Analizi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setinin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aykırı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içerip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içermediği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tespit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Alt limit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üst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limit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“IQR”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yöntemiyle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bulunmuştur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1714500" lvl="3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Belirlenen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dilim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0.004’tür.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nedeni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fiyatlarını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etkileyecek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özelliklerin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sönümlenmemesi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gerekmektedir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Örneğin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PoolArea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havuz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m2)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limitin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altında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üst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limitin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üstündeki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tespit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setinin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boş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içerip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içermediği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tespit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59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2610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Analizi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İşleme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Özellik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Mühendisliği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setindeki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aykırı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alt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üst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limitlerle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ezilmiştir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setindeki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boş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“KNN Imputer”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yöntemiyle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doldurulmuştur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Hedefimiz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SalePrice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için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hiçbir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doldurma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işlemi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kullanılmamıştır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1257300" lvl="2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SalePrice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kolonunun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dışı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bırakılma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nedeni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hedef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değişken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olması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hedef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değişkenin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doldurulmasının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verinin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özünü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öğrenmesine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iyi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da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kötü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anlamda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etkisinin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olacağı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düşünülmüştür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marL="1257300" lvl="2" indent="-342900" algn="l">
              <a:buFontTx/>
              <a:buChar char="-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odelin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etkiden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arınması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SalePrice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değişkenden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boş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2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olanlar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doldurulmamıştır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4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36469"/>
            <a:ext cx="9096375" cy="422610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Analizi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İşleme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Özellik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Mühendisliği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setinde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kolonlardaki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nadir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(1000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örnekte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3’ten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geçen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değerse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gruplanarak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Rare Encoding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işleminden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geçirilmiştir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nadir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görülen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“Rare”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atanmıştır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setine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öğrenmesini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kolaylaştıracak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yeni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eklenmiştir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varolan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kolonlardan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konutun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etkisi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olacak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kolonlardan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üretilmiştir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Üretilen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Konutun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satıldığı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yılda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hangi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çeyrekte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satıldığı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2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Font typeface="+mj-lt"/>
              <a:buAutoNum type="arabicPeriod" startAt="2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Toplam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veranda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alanına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AutoNum type="arabicPeriod" startAt="2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Evin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yaşına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kolonu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AutoNum type="arabicPeriod" startAt="2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yapılan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eklemenin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yenilemenin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üzerinden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kaç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yıl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geçtiğine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23406"/>
            <a:ext cx="9096375" cy="424869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Analizi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İşleme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Özellik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Mühendisliği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Üretilen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1257300" lvl="2" indent="-342900" algn="l">
              <a:buFont typeface="+mj-lt"/>
              <a:buAutoNum type="arabicPeriod" startAt="5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Garaj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alanına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Font typeface="+mj-lt"/>
              <a:buAutoNum type="arabicPeriod" startAt="5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Arsa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alanına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Font typeface="+mj-lt"/>
              <a:buAutoNum type="arabicPeriod" startAt="5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İnşası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bitirilmiş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zemin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alanına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Font typeface="+mj-lt"/>
              <a:buAutoNum type="arabicPeriod" startAt="5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İnşası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bitirilmiş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1.kat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alanına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Font typeface="+mj-lt"/>
              <a:buAutoNum type="arabicPeriod" startAt="5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İnşası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bitirilmiş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2.kat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alanına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257300" lvl="2" indent="-342900" algn="l">
              <a:buFont typeface="+mj-lt"/>
              <a:buAutoNum type="arabicPeriod" startAt="5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Havuz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alanına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göre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 typeface="Calibri" panose="020F0502020204030204" pitchFamily="34" charset="0"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Üretilen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önceden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varolan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One Hot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Encoding”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işlemine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sokulmuştur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Böylece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kolonların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makinenin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 algn="l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anlayacağı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şekilde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sayısallaştırılmıştır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4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4" y="1162594"/>
            <a:ext cx="9096375" cy="420950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Problemimiz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problemidir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Problemin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çözümü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lineer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ağacı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modelleri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implemente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edilip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değerlendirilmiştir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9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1607</Words>
  <Application>Microsoft Office PowerPoint</Application>
  <PresentationFormat>Widescreen</PresentationFormat>
  <Paragraphs>246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Alican Gürsoy</dc:creator>
  <cp:lastModifiedBy>Alican Gürsoy</cp:lastModifiedBy>
  <cp:revision>70</cp:revision>
  <dcterms:created xsi:type="dcterms:W3CDTF">2025-06-09T22:03:51Z</dcterms:created>
  <dcterms:modified xsi:type="dcterms:W3CDTF">2025-06-10T10:21:26Z</dcterms:modified>
</cp:coreProperties>
</file>