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4FFCBA-81A7-4FCD-869E-B6624FF23AE5}" type="datetimeFigureOut">
              <a:rPr lang="tr-TR" smtClean="0"/>
              <a:pPr/>
              <a:t>24.03.2024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F21728-047D-4F8D-A870-2C24C4131F1F}"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8F21728-047D-4F8D-A870-2C24C4131F1F}" type="slidenum">
              <a:rPr lang="tr-TR" smtClean="0"/>
              <a:pPr/>
              <a:t>7</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9" name="8 Dikdörtgen"/>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Başlık"/>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tr-TR" smtClean="0"/>
              <a:t>Asıl başlık stili için tıklatın</a:t>
            </a:r>
            <a:endParaRPr kumimoji="0" lang="en-US"/>
          </a:p>
        </p:txBody>
      </p:sp>
      <p:sp>
        <p:nvSpPr>
          <p:cNvPr id="3" name="2 Alt Başlık"/>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tr-TR" smtClean="0"/>
              <a:t>Asıl alt başlık stilini düzenlemek için tıklatın</a:t>
            </a:r>
            <a:endParaRPr kumimoji="0" lang="en-US"/>
          </a:p>
        </p:txBody>
      </p:sp>
      <p:sp>
        <p:nvSpPr>
          <p:cNvPr id="4" name="3 Veri Yer Tutucusu"/>
          <p:cNvSpPr>
            <a:spLocks noGrp="1"/>
          </p:cNvSpPr>
          <p:nvPr>
            <p:ph type="dt" sz="half" idx="10"/>
          </p:nvPr>
        </p:nvSpPr>
        <p:spPr/>
        <p:txBody>
          <a:bodyPr/>
          <a:lstStyle/>
          <a:p>
            <a:fld id="{D2523DC0-4C91-4DB5-A2D1-F76E0C43CDFD}" type="datetime1">
              <a:rPr lang="tr-TR" smtClean="0"/>
              <a:pPr/>
              <a:t>24.03.2024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
        <p:nvSpPr>
          <p:cNvPr id="10" name="9 Dikdörtgen"/>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24EB8BBB-967C-4F6A-A87C-101472CE9000}" type="datetime1">
              <a:rPr lang="tr-TR" smtClean="0"/>
              <a:pPr/>
              <a:t>24.03.2024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9" name="8 Dikdörtgen"/>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7 Dikdörtgen"/>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Dikey Başlık"/>
          <p:cNvSpPr>
            <a:spLocks noGrp="1"/>
          </p:cNvSpPr>
          <p:nvPr>
            <p:ph type="title" orient="vert"/>
          </p:nvPr>
        </p:nvSpPr>
        <p:spPr>
          <a:xfrm>
            <a:off x="6781800" y="274640"/>
            <a:ext cx="1905000" cy="5851525"/>
          </a:xfrm>
        </p:spPr>
        <p:txBody>
          <a:bodyPr vert="eaVert"/>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304800"/>
            <a:ext cx="60198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0072ED3-CD86-4F67-8C82-E0D9437D3AF0}" type="datetime1">
              <a:rPr lang="tr-TR" smtClean="0"/>
              <a:pPr/>
              <a:t>24.03.2024</a:t>
            </a:fld>
            <a:endParaRPr lang="tr-TR"/>
          </a:p>
        </p:txBody>
      </p:sp>
      <p:sp>
        <p:nvSpPr>
          <p:cNvPr id="5" name="4 Altbilgi Yer Tutucusu"/>
          <p:cNvSpPr>
            <a:spLocks noGrp="1"/>
          </p:cNvSpPr>
          <p:nvPr>
            <p:ph type="ftr" sz="quarter" idx="11"/>
          </p:nvPr>
        </p:nvSpPr>
        <p:spPr>
          <a:xfrm>
            <a:off x="2640597" y="6377459"/>
            <a:ext cx="3836404" cy="365125"/>
          </a:xfrm>
        </p:spPr>
        <p:txBody>
          <a:bodyPr/>
          <a:lstStyle/>
          <a:p>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55448"/>
            <a:ext cx="8229600" cy="1252728"/>
          </a:xfrm>
        </p:spPr>
        <p:txBody>
          <a:bodyPr/>
          <a:lstStyle>
            <a:extLst/>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9" name="8 Dikdörtgen"/>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11 Dikdörtgen"/>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Başlık"/>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BCE044DC-1FAE-4AC5-91EB-B510D3233096}" type="datetime1">
              <a:rPr lang="tr-TR" smtClean="0"/>
              <a:pPr/>
              <a:t>24.03.2024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E6D3AA00-C895-4289-9F87-37CFD8D95C93}" type="datetime1">
              <a:rPr lang="tr-TR" smtClean="0"/>
              <a:pPr/>
              <a:t>24.03.2024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Metin Yer Tutucusu"/>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tr-TR" smtClean="0"/>
              <a:t>Asıl metin stillerini düzenlemek için tıklatın</a:t>
            </a:r>
          </a:p>
        </p:txBody>
      </p:sp>
      <p:sp>
        <p:nvSpPr>
          <p:cNvPr id="6" name="5 İçerik Yer Tutucusu"/>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AC003277-67F5-4FD0-AB24-6468FE92B9EB}" type="datetime1">
              <a:rPr lang="tr-TR" smtClean="0"/>
              <a:pPr/>
              <a:t>24.03.2024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F4E778F4-F7F1-4D1C-B8B4-CA052D3C2E9B}" type="datetime1">
              <a:rPr lang="tr-TR" smtClean="0"/>
              <a:pPr/>
              <a:t>24.03.2024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F2BD32F3-03C7-4C10-93C9-78CBA9A655AE}" type="datetime1">
              <a:rPr lang="tr-TR" smtClean="0"/>
              <a:pPr/>
              <a:t>24.03.2024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tr-TR" smtClean="0"/>
              <a:t>Asıl başlık stili için tıklatın</a:t>
            </a:r>
            <a:endParaRPr kumimoji="0" lang="en-US"/>
          </a:p>
        </p:txBody>
      </p:sp>
      <p:sp>
        <p:nvSpPr>
          <p:cNvPr id="3" name="2 İçerik Yer Tutucusu"/>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Metin Yer Tutucusu"/>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79BDE4D8-1F18-470F-8AC0-4C3E0469C6D7}" type="datetime1">
              <a:rPr lang="tr-TR" smtClean="0"/>
              <a:pPr/>
              <a:t>24.03.2024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
        <p:nvSpPr>
          <p:cNvPr id="12" name="11 Dikdörtgen"/>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Dikdörtgen"/>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tr-TR" smtClean="0"/>
              <a:t>Asıl başlık stili için tıklatın</a:t>
            </a:r>
            <a:endParaRPr kumimoji="0" lang="en-US"/>
          </a:p>
        </p:txBody>
      </p:sp>
      <p:sp>
        <p:nvSpPr>
          <p:cNvPr id="3" name="2 Resim Yer Tutucusu"/>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164592" y="1170432"/>
            <a:ext cx="2523744" cy="201168"/>
          </a:xfrm>
        </p:spPr>
        <p:txBody>
          <a:bodyPr/>
          <a:lstStyle/>
          <a:p>
            <a:fld id="{AF8D5CA0-A96C-4C0E-872B-784C246060EF}" type="datetime1">
              <a:rPr lang="tr-TR" smtClean="0"/>
              <a:pPr/>
              <a:t>24.03.2024</a:t>
            </a:fld>
            <a:endParaRPr lang="tr-TR"/>
          </a:p>
        </p:txBody>
      </p:sp>
      <p:sp>
        <p:nvSpPr>
          <p:cNvPr id="11" name="10 Dikdörtgen"/>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Dikdörtgen"/>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5 Altbilgi Yer Tutucusu"/>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tr-TR"/>
          </a:p>
        </p:txBody>
      </p:sp>
      <p:sp>
        <p:nvSpPr>
          <p:cNvPr id="7" name="6 Slayt Numarası Yer Tutucusu"/>
          <p:cNvSpPr>
            <a:spLocks noGrp="1"/>
          </p:cNvSpPr>
          <p:nvPr>
            <p:ph type="sldNum" sz="quarter" idx="12"/>
          </p:nvPr>
        </p:nvSpPr>
        <p:spPr>
          <a:xfrm>
            <a:off x="8339328" y="1170432"/>
            <a:ext cx="733864" cy="201168"/>
          </a:xfrm>
        </p:spPr>
        <p:txBody>
          <a:bodyPr/>
          <a:lstStyle/>
          <a:p>
            <a:fld id="{E30D82B9-E7B4-4B1C-8E1B-03E128FC3340}"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Dikdörtgen"/>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6 Dikdörtgen"/>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Başlık Yer Tutucusu"/>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4" name="3 Veri Yer Tutucusu"/>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00E1B35-C86C-4BCA-AC03-36DEDAA04EBD}" type="datetime1">
              <a:rPr lang="tr-TR" smtClean="0"/>
              <a:pPr/>
              <a:t>24.03.2024</a:t>
            </a:fld>
            <a:endParaRPr lang="tr-TR"/>
          </a:p>
        </p:txBody>
      </p:sp>
      <p:sp>
        <p:nvSpPr>
          <p:cNvPr id="5" name="4 Altbilgi Yer Tutucusu"/>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tr-TR"/>
          </a:p>
        </p:txBody>
      </p:sp>
      <p:sp>
        <p:nvSpPr>
          <p:cNvPr id="6" name="5 Slayt Numarası Yer Tutucusu"/>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30D82B9-E7B4-4B1C-8E1B-03E128FC3340}"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earn.microsoft.com/tr-tr/dotnet/csharp/whats-new/csharp-1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C# 12 İle Gelen Yenilikler</a:t>
            </a:r>
            <a:br>
              <a:rPr lang="tr-TR" dirty="0" smtClean="0"/>
            </a:br>
            <a:endParaRPr lang="tr-TR" dirty="0"/>
          </a:p>
        </p:txBody>
      </p:sp>
      <p:sp>
        <p:nvSpPr>
          <p:cNvPr id="4" name="3 İçerik Yer Tutucusu"/>
          <p:cNvSpPr>
            <a:spLocks noGrp="1"/>
          </p:cNvSpPr>
          <p:nvPr>
            <p:ph idx="1"/>
          </p:nvPr>
        </p:nvSpPr>
        <p:spPr/>
        <p:txBody>
          <a:bodyPr>
            <a:normAutofit/>
          </a:bodyPr>
          <a:lstStyle/>
          <a:p>
            <a:pPr>
              <a:buNone/>
            </a:pPr>
            <a:r>
              <a:rPr lang="tr-TR" dirty="0" smtClean="0"/>
              <a:t>    C# 12 ve .NET 8 geliştiricilere performans ve verimlilik açısından önemli avantajlar sunuyor. Bu yeni özellikler, gelecekteki performans iyileştirmelerinin temellerini oluşturuyor ve yazılım geliştirmeyi daha kolay ve verimli hale getiriyor.</a:t>
            </a:r>
            <a:endParaRPr lang="tr-TR" b="1" dirty="0" smtClean="0"/>
          </a:p>
        </p:txBody>
      </p:sp>
      <p:sp>
        <p:nvSpPr>
          <p:cNvPr id="5" name="4 Veri Yer Tutucusu"/>
          <p:cNvSpPr>
            <a:spLocks noGrp="1"/>
          </p:cNvSpPr>
          <p:nvPr>
            <p:ph type="dt" sz="half" idx="10"/>
          </p:nvPr>
        </p:nvSpPr>
        <p:spPr/>
        <p:txBody>
          <a:bodyPr/>
          <a:lstStyle/>
          <a:p>
            <a:fld id="{6C0F7EF3-F99B-4B18-BA5C-F27879D27326}" type="datetime1">
              <a:rPr lang="tr-TR" smtClean="0"/>
              <a:pPr/>
              <a:t>24.03.2024</a:t>
            </a:fld>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pPr/>
              <a:t>1</a:t>
            </a:fld>
            <a:endParaRPr lang="tr-TR"/>
          </a:p>
        </p:txBody>
      </p:sp>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1.</a:t>
            </a:r>
            <a:r>
              <a:rPr lang="tr-TR" dirty="0" err="1" smtClean="0">
                <a:solidFill>
                  <a:schemeClr val="accent3"/>
                </a:solidFill>
              </a:rPr>
              <a:t>Primary</a:t>
            </a:r>
            <a:r>
              <a:rPr lang="tr-TR" dirty="0" smtClean="0">
                <a:solidFill>
                  <a:schemeClr val="accent3"/>
                </a:solidFill>
              </a:rPr>
              <a:t> </a:t>
            </a:r>
            <a:r>
              <a:rPr lang="tr-TR" dirty="0" err="1" smtClean="0">
                <a:solidFill>
                  <a:schemeClr val="accent3"/>
                </a:solidFill>
              </a:rPr>
              <a:t>Collection</a:t>
            </a:r>
            <a:r>
              <a:rPr lang="tr-TR" dirty="0" smtClean="0">
                <a:solidFill>
                  <a:schemeClr val="accent3"/>
                </a:solidFill>
              </a:rPr>
              <a:t> C# 12 Sonrası</a:t>
            </a:r>
          </a:p>
          <a:p>
            <a:pPr>
              <a:buNone/>
            </a:pPr>
            <a:r>
              <a:rPr lang="tr-TR" dirty="0" err="1" smtClean="0"/>
              <a:t>p</a:t>
            </a:r>
            <a:r>
              <a:rPr lang="tr-TR" dirty="0" err="1" smtClean="0"/>
              <a:t>ublic</a:t>
            </a:r>
            <a:r>
              <a:rPr lang="tr-TR" dirty="0" smtClean="0"/>
              <a:t> </a:t>
            </a:r>
            <a:r>
              <a:rPr lang="tr-TR" dirty="0" err="1" smtClean="0"/>
              <a:t>class</a:t>
            </a:r>
            <a:r>
              <a:rPr lang="tr-TR" dirty="0" smtClean="0"/>
              <a:t> </a:t>
            </a:r>
            <a:r>
              <a:rPr lang="tr-TR" dirty="0" err="1" smtClean="0"/>
              <a:t>UserService</a:t>
            </a:r>
            <a:r>
              <a:rPr lang="tr-TR" dirty="0" smtClean="0"/>
              <a:t>(</a:t>
            </a:r>
            <a:r>
              <a:rPr lang="tr-TR" dirty="0" err="1" smtClean="0"/>
              <a:t>IUserRepository</a:t>
            </a:r>
            <a:r>
              <a:rPr lang="tr-TR" dirty="0" smtClean="0"/>
              <a:t> </a:t>
            </a:r>
            <a:r>
              <a:rPr lang="tr-TR" dirty="0" err="1" smtClean="0"/>
              <a:t>userRepository</a:t>
            </a:r>
            <a:r>
              <a:rPr lang="tr-TR" dirty="0" smtClean="0"/>
              <a:t>,</a:t>
            </a:r>
            <a:r>
              <a:rPr lang="tr-TR" dirty="0" err="1" smtClean="0"/>
              <a:t>ILoger</a:t>
            </a:r>
            <a:r>
              <a:rPr lang="tr-TR" dirty="0" smtClean="0"/>
              <a:t> </a:t>
            </a:r>
            <a:r>
              <a:rPr lang="tr-TR" dirty="0" err="1" smtClean="0"/>
              <a:t>logger</a:t>
            </a:r>
            <a:r>
              <a:rPr lang="tr-TR" dirty="0" smtClean="0"/>
              <a:t>):</a:t>
            </a:r>
            <a:r>
              <a:rPr lang="tr-TR" dirty="0" err="1" smtClean="0"/>
              <a:t>IUserService</a:t>
            </a:r>
            <a:endParaRPr lang="tr-TR" dirty="0" smtClean="0"/>
          </a:p>
          <a:p>
            <a:pPr>
              <a:buNone/>
            </a:pPr>
            <a:r>
              <a:rPr lang="tr-TR" dirty="0" smtClean="0"/>
              <a:t>{</a:t>
            </a:r>
          </a:p>
          <a:p>
            <a:pPr>
              <a:buNone/>
            </a:pPr>
            <a:r>
              <a:rPr lang="tr-TR" dirty="0" err="1" smtClean="0"/>
              <a:t>p</a:t>
            </a:r>
            <a:r>
              <a:rPr lang="tr-TR" dirty="0" err="1" smtClean="0"/>
              <a:t>rivate</a:t>
            </a:r>
            <a:r>
              <a:rPr lang="tr-TR" dirty="0" smtClean="0"/>
              <a:t> </a:t>
            </a:r>
            <a:r>
              <a:rPr lang="tr-TR" dirty="0" err="1" smtClean="0"/>
              <a:t>readonly</a:t>
            </a:r>
            <a:r>
              <a:rPr lang="tr-TR" dirty="0" smtClean="0"/>
              <a:t> </a:t>
            </a:r>
            <a:r>
              <a:rPr lang="tr-TR" dirty="0" err="1" smtClean="0"/>
              <a:t>IUserRepository</a:t>
            </a:r>
            <a:r>
              <a:rPr lang="tr-TR" dirty="0" smtClean="0"/>
              <a:t> _</a:t>
            </a:r>
            <a:r>
              <a:rPr lang="tr-TR" dirty="0" err="1" smtClean="0"/>
              <a:t>userRepository</a:t>
            </a:r>
            <a:r>
              <a:rPr lang="tr-TR" dirty="0" smtClean="0"/>
              <a:t>=</a:t>
            </a:r>
            <a:r>
              <a:rPr lang="tr-TR" dirty="0" err="1" smtClean="0"/>
              <a:t>userRepository</a:t>
            </a:r>
            <a:r>
              <a:rPr lang="tr-TR" dirty="0" smtClean="0"/>
              <a:t>;</a:t>
            </a:r>
          </a:p>
          <a:p>
            <a:pPr>
              <a:buNone/>
            </a:pPr>
            <a:r>
              <a:rPr lang="tr-TR" dirty="0" err="1" smtClean="0"/>
              <a:t>p</a:t>
            </a:r>
            <a:r>
              <a:rPr lang="tr-TR" dirty="0" err="1" smtClean="0"/>
              <a:t>rivate</a:t>
            </a:r>
            <a:r>
              <a:rPr lang="tr-TR" dirty="0" smtClean="0"/>
              <a:t> </a:t>
            </a:r>
            <a:r>
              <a:rPr lang="tr-TR" dirty="0" err="1" smtClean="0"/>
              <a:t>readonly</a:t>
            </a:r>
            <a:r>
              <a:rPr lang="tr-TR" dirty="0" smtClean="0"/>
              <a:t> </a:t>
            </a:r>
            <a:r>
              <a:rPr lang="tr-TR" dirty="0" err="1" smtClean="0"/>
              <a:t>ILogger</a:t>
            </a:r>
            <a:r>
              <a:rPr lang="tr-TR" dirty="0" smtClean="0"/>
              <a:t> _</a:t>
            </a:r>
            <a:r>
              <a:rPr lang="tr-TR" dirty="0" err="1" smtClean="0"/>
              <a:t>logger</a:t>
            </a:r>
            <a:r>
              <a:rPr lang="tr-TR" dirty="0" smtClean="0"/>
              <a:t>=</a:t>
            </a:r>
            <a:r>
              <a:rPr lang="tr-TR" dirty="0" err="1" smtClean="0"/>
              <a:t>logger</a:t>
            </a:r>
            <a:r>
              <a:rPr lang="tr-TR" dirty="0" smtClean="0"/>
              <a:t>;</a:t>
            </a:r>
          </a:p>
          <a:p>
            <a:pPr>
              <a:buNone/>
            </a:pPr>
            <a:r>
              <a:rPr lang="tr-TR" dirty="0" smtClean="0"/>
              <a:t>}</a:t>
            </a:r>
            <a:endParaRPr lang="tr-TR" dirty="0" smtClean="0"/>
          </a:p>
          <a:p>
            <a:pPr>
              <a:buNone/>
            </a:pPr>
            <a:endParaRPr lang="tr-TR" dirty="0" smtClean="0">
              <a:solidFill>
                <a:schemeClr val="accent3"/>
              </a:solidFill>
            </a:endParaRPr>
          </a:p>
          <a:p>
            <a:pPr>
              <a:buNone/>
            </a:pPr>
            <a:endParaRPr lang="tr-TR" dirty="0">
              <a:solidFill>
                <a:schemeClr val="accent3"/>
              </a:solidFill>
            </a:endParaRPr>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10</a:t>
            </a:fld>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2.</a:t>
            </a:r>
            <a:r>
              <a:rPr lang="tr-TR" dirty="0" err="1" smtClean="0">
                <a:solidFill>
                  <a:schemeClr val="accent3"/>
                </a:solidFill>
              </a:rPr>
              <a:t>Collection</a:t>
            </a:r>
            <a:r>
              <a:rPr lang="tr-TR" dirty="0" smtClean="0">
                <a:solidFill>
                  <a:schemeClr val="accent3"/>
                </a:solidFill>
              </a:rPr>
              <a:t> </a:t>
            </a:r>
            <a:r>
              <a:rPr lang="tr-TR" dirty="0" err="1" smtClean="0">
                <a:solidFill>
                  <a:schemeClr val="accent3"/>
                </a:solidFill>
              </a:rPr>
              <a:t>Expressions</a:t>
            </a:r>
            <a:r>
              <a:rPr lang="tr-TR" dirty="0" smtClean="0">
                <a:solidFill>
                  <a:schemeClr val="accent3"/>
                </a:solidFill>
              </a:rPr>
              <a:t> C# 12 Den Önce</a:t>
            </a:r>
          </a:p>
          <a:p>
            <a:pPr>
              <a:buNone/>
            </a:pPr>
            <a:r>
              <a:rPr lang="tr-TR" dirty="0" err="1" smtClean="0"/>
              <a:t>List</a:t>
            </a:r>
            <a:r>
              <a:rPr lang="tr-TR" dirty="0" smtClean="0"/>
              <a:t>&lt;</a:t>
            </a:r>
            <a:r>
              <a:rPr lang="tr-TR" dirty="0" err="1" smtClean="0"/>
              <a:t>User</a:t>
            </a:r>
            <a:r>
              <a:rPr lang="tr-TR" dirty="0" smtClean="0"/>
              <a:t>&gt; </a:t>
            </a:r>
            <a:r>
              <a:rPr lang="tr-TR" dirty="0" err="1" smtClean="0"/>
              <a:t>users</a:t>
            </a:r>
            <a:r>
              <a:rPr lang="tr-TR" dirty="0" smtClean="0"/>
              <a:t>=</a:t>
            </a:r>
            <a:r>
              <a:rPr lang="tr-TR" dirty="0" err="1" smtClean="0"/>
              <a:t>new</a:t>
            </a:r>
            <a:r>
              <a:rPr lang="tr-TR" dirty="0" smtClean="0"/>
              <a:t> </a:t>
            </a:r>
            <a:r>
              <a:rPr lang="tr-TR" dirty="0" err="1" smtClean="0"/>
              <a:t>List</a:t>
            </a:r>
            <a:r>
              <a:rPr lang="tr-TR" dirty="0" smtClean="0"/>
              <a:t>&lt;</a:t>
            </a:r>
            <a:r>
              <a:rPr lang="tr-TR" dirty="0" err="1" smtClean="0"/>
              <a:t>User</a:t>
            </a:r>
            <a:r>
              <a:rPr lang="tr-TR" dirty="0" smtClean="0"/>
              <a:t>&gt;();</a:t>
            </a:r>
          </a:p>
          <a:p>
            <a:pPr>
              <a:buNone/>
            </a:pPr>
            <a:r>
              <a:rPr lang="tr-TR" dirty="0" smtClean="0"/>
              <a:t>// veya</a:t>
            </a:r>
          </a:p>
          <a:p>
            <a:pPr>
              <a:buNone/>
            </a:pPr>
            <a:r>
              <a:rPr lang="tr-TR" dirty="0" smtClean="0"/>
              <a:t>v</a:t>
            </a:r>
            <a:r>
              <a:rPr lang="tr-TR" dirty="0" smtClean="0"/>
              <a:t>ar </a:t>
            </a:r>
            <a:r>
              <a:rPr lang="tr-TR" dirty="0" err="1" smtClean="0"/>
              <a:t>users</a:t>
            </a:r>
            <a:r>
              <a:rPr lang="tr-TR" dirty="0" smtClean="0"/>
              <a:t>=</a:t>
            </a:r>
            <a:r>
              <a:rPr lang="tr-TR" dirty="0" err="1" smtClean="0"/>
              <a:t>new</a:t>
            </a:r>
            <a:r>
              <a:rPr lang="tr-TR" dirty="0" smtClean="0"/>
              <a:t> </a:t>
            </a:r>
            <a:r>
              <a:rPr lang="tr-TR" dirty="0" err="1" smtClean="0"/>
              <a:t>List</a:t>
            </a:r>
            <a:r>
              <a:rPr lang="tr-TR" dirty="0" smtClean="0"/>
              <a:t>&lt;</a:t>
            </a:r>
            <a:r>
              <a:rPr lang="tr-TR" dirty="0" err="1" smtClean="0"/>
              <a:t>User</a:t>
            </a:r>
            <a:r>
              <a:rPr lang="tr-TR" dirty="0" smtClean="0"/>
              <a:t>&gt;();</a:t>
            </a:r>
          </a:p>
          <a:p>
            <a:pPr>
              <a:buNone/>
            </a:pPr>
            <a:r>
              <a:rPr lang="tr-TR" dirty="0" smtClean="0"/>
              <a:t>// veya</a:t>
            </a:r>
          </a:p>
          <a:p>
            <a:pPr>
              <a:buNone/>
            </a:pPr>
            <a:r>
              <a:rPr lang="tr-TR" dirty="0" err="1" smtClean="0"/>
              <a:t>List</a:t>
            </a:r>
            <a:r>
              <a:rPr lang="tr-TR" dirty="0" smtClean="0"/>
              <a:t>&lt;</a:t>
            </a:r>
            <a:r>
              <a:rPr lang="tr-TR" dirty="0" err="1" smtClean="0"/>
              <a:t>User</a:t>
            </a:r>
            <a:r>
              <a:rPr lang="tr-TR" dirty="0" smtClean="0"/>
              <a:t>&gt; </a:t>
            </a:r>
            <a:r>
              <a:rPr lang="tr-TR" dirty="0" err="1" smtClean="0"/>
              <a:t>user</a:t>
            </a:r>
            <a:r>
              <a:rPr lang="tr-TR" dirty="0" smtClean="0"/>
              <a:t>=</a:t>
            </a:r>
            <a:r>
              <a:rPr lang="tr-TR" dirty="0" err="1" smtClean="0"/>
              <a:t>new</a:t>
            </a:r>
            <a:r>
              <a:rPr lang="tr-TR" dirty="0" smtClean="0"/>
              <a:t>();</a:t>
            </a:r>
          </a:p>
          <a:p>
            <a:pPr>
              <a:buNone/>
            </a:pPr>
            <a:endParaRPr lang="tr-TR" dirty="0">
              <a:solidFill>
                <a:schemeClr val="accent3"/>
              </a:solidFill>
            </a:endParaRPr>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11</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2.</a:t>
            </a:r>
            <a:r>
              <a:rPr lang="tr-TR" dirty="0" err="1" smtClean="0">
                <a:solidFill>
                  <a:schemeClr val="accent3"/>
                </a:solidFill>
              </a:rPr>
              <a:t>Collection</a:t>
            </a:r>
            <a:r>
              <a:rPr lang="tr-TR" dirty="0" smtClean="0">
                <a:solidFill>
                  <a:schemeClr val="accent3"/>
                </a:solidFill>
              </a:rPr>
              <a:t> </a:t>
            </a:r>
            <a:r>
              <a:rPr lang="tr-TR" dirty="0" err="1" smtClean="0">
                <a:solidFill>
                  <a:schemeClr val="accent3"/>
                </a:solidFill>
              </a:rPr>
              <a:t>Expressions</a:t>
            </a:r>
            <a:r>
              <a:rPr lang="tr-TR" dirty="0" smtClean="0">
                <a:solidFill>
                  <a:schemeClr val="accent3"/>
                </a:solidFill>
              </a:rPr>
              <a:t> C# 12 Den Sonra</a:t>
            </a:r>
          </a:p>
          <a:p>
            <a:pPr>
              <a:buNone/>
            </a:pPr>
            <a:r>
              <a:rPr lang="tr-TR" dirty="0" err="1" smtClean="0"/>
              <a:t>List</a:t>
            </a:r>
            <a:r>
              <a:rPr lang="tr-TR" dirty="0" smtClean="0"/>
              <a:t>&lt;</a:t>
            </a:r>
            <a:r>
              <a:rPr lang="tr-TR" dirty="0" err="1" smtClean="0"/>
              <a:t>User</a:t>
            </a:r>
            <a:r>
              <a:rPr lang="tr-TR" dirty="0" smtClean="0"/>
              <a:t>&gt; </a:t>
            </a:r>
            <a:r>
              <a:rPr lang="tr-TR" dirty="0" err="1" smtClean="0"/>
              <a:t>users</a:t>
            </a:r>
            <a:r>
              <a:rPr lang="tr-TR" dirty="0" smtClean="0"/>
              <a:t>=</a:t>
            </a:r>
          </a:p>
          <a:p>
            <a:pPr>
              <a:buNone/>
            </a:pPr>
            <a:r>
              <a:rPr lang="tr-TR" dirty="0" smtClean="0"/>
              <a:t>[</a:t>
            </a:r>
          </a:p>
          <a:p>
            <a:pPr>
              <a:buNone/>
            </a:pPr>
            <a:r>
              <a:rPr lang="tr-TR" dirty="0" err="1" smtClean="0"/>
              <a:t>n</a:t>
            </a:r>
            <a:r>
              <a:rPr lang="tr-TR" dirty="0" err="1" smtClean="0"/>
              <a:t>ew</a:t>
            </a:r>
            <a:r>
              <a:rPr lang="tr-TR" dirty="0" smtClean="0"/>
              <a:t> </a:t>
            </a:r>
            <a:r>
              <a:rPr lang="tr-TR" dirty="0" err="1" smtClean="0"/>
              <a:t>User</a:t>
            </a:r>
            <a:r>
              <a:rPr lang="tr-TR" dirty="0" smtClean="0"/>
              <a:t> {</a:t>
            </a:r>
            <a:r>
              <a:rPr lang="tr-TR" dirty="0" err="1" smtClean="0"/>
              <a:t>UserName</a:t>
            </a:r>
            <a:r>
              <a:rPr lang="tr-TR" dirty="0" smtClean="0"/>
              <a:t>=“user1”},</a:t>
            </a:r>
          </a:p>
          <a:p>
            <a:pPr>
              <a:buNone/>
            </a:pPr>
            <a:r>
              <a:rPr lang="tr-TR" dirty="0" err="1" smtClean="0"/>
              <a:t>n</a:t>
            </a:r>
            <a:r>
              <a:rPr lang="tr-TR" dirty="0" err="1" smtClean="0"/>
              <a:t>ew</a:t>
            </a:r>
            <a:r>
              <a:rPr lang="tr-TR" dirty="0" smtClean="0"/>
              <a:t> </a:t>
            </a:r>
            <a:r>
              <a:rPr lang="tr-TR" dirty="0" err="1" smtClean="0"/>
              <a:t>User</a:t>
            </a:r>
            <a:r>
              <a:rPr lang="tr-TR" dirty="0" smtClean="0"/>
              <a:t> {</a:t>
            </a:r>
            <a:r>
              <a:rPr lang="tr-TR" dirty="0" err="1" smtClean="0"/>
              <a:t>UserName</a:t>
            </a:r>
            <a:r>
              <a:rPr lang="tr-TR" dirty="0" smtClean="0"/>
              <a:t>=“user2”}</a:t>
            </a:r>
            <a:endParaRPr lang="tr-TR" dirty="0" smtClean="0"/>
          </a:p>
          <a:p>
            <a:pPr>
              <a:buNone/>
            </a:pPr>
            <a:r>
              <a:rPr lang="tr-TR" dirty="0" smtClean="0"/>
              <a:t>];</a:t>
            </a:r>
            <a:endParaRPr lang="tr-TR" dirty="0"/>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12</a:t>
            </a:fld>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3.</a:t>
            </a:r>
            <a:r>
              <a:rPr lang="tr-TR" dirty="0" err="1" smtClean="0">
                <a:solidFill>
                  <a:schemeClr val="accent3"/>
                </a:solidFill>
              </a:rPr>
              <a:t>Default</a:t>
            </a:r>
            <a:r>
              <a:rPr lang="tr-TR" dirty="0" smtClean="0">
                <a:solidFill>
                  <a:schemeClr val="accent3"/>
                </a:solidFill>
              </a:rPr>
              <a:t> </a:t>
            </a:r>
            <a:r>
              <a:rPr lang="tr-TR" dirty="0" err="1" smtClean="0">
                <a:solidFill>
                  <a:schemeClr val="accent3"/>
                </a:solidFill>
              </a:rPr>
              <a:t>Lambda</a:t>
            </a:r>
            <a:r>
              <a:rPr lang="tr-TR" dirty="0" smtClean="0">
                <a:solidFill>
                  <a:schemeClr val="accent3"/>
                </a:solidFill>
              </a:rPr>
              <a:t> </a:t>
            </a:r>
            <a:r>
              <a:rPr lang="tr-TR" dirty="0" err="1" smtClean="0">
                <a:solidFill>
                  <a:schemeClr val="accent3"/>
                </a:solidFill>
              </a:rPr>
              <a:t>Paramaters</a:t>
            </a:r>
            <a:r>
              <a:rPr lang="tr-TR" dirty="0" smtClean="0">
                <a:solidFill>
                  <a:schemeClr val="accent3"/>
                </a:solidFill>
              </a:rPr>
              <a:t> C# 12 Den Önce</a:t>
            </a:r>
          </a:p>
          <a:p>
            <a:pPr>
              <a:buNone/>
            </a:pPr>
            <a:endParaRPr lang="tr-TR" dirty="0" smtClean="0">
              <a:solidFill>
                <a:schemeClr val="accent3"/>
              </a:solidFill>
            </a:endParaRPr>
          </a:p>
          <a:p>
            <a:pPr>
              <a:buNone/>
            </a:pPr>
            <a:r>
              <a:rPr lang="tr-TR" dirty="0" smtClean="0"/>
              <a:t>var </a:t>
            </a:r>
            <a:r>
              <a:rPr lang="tr-TR" dirty="0" err="1" smtClean="0"/>
              <a:t>getFullName</a:t>
            </a:r>
            <a:r>
              <a:rPr lang="tr-TR" dirty="0" smtClean="0"/>
              <a:t>=(</a:t>
            </a:r>
            <a:r>
              <a:rPr lang="tr-TR" dirty="0" err="1" smtClean="0"/>
              <a:t>string</a:t>
            </a:r>
            <a:r>
              <a:rPr lang="tr-TR" dirty="0" smtClean="0"/>
              <a:t> </a:t>
            </a:r>
            <a:r>
              <a:rPr lang="tr-TR" dirty="0" err="1" smtClean="0"/>
              <a:t>firstName</a:t>
            </a:r>
            <a:r>
              <a:rPr lang="tr-TR" dirty="0" smtClean="0"/>
              <a:t>,</a:t>
            </a:r>
            <a:r>
              <a:rPr lang="tr-TR" dirty="0" err="1" smtClean="0"/>
              <a:t>string</a:t>
            </a:r>
            <a:r>
              <a:rPr lang="tr-TR" dirty="0" smtClean="0"/>
              <a:t> </a:t>
            </a:r>
            <a:r>
              <a:rPr lang="tr-TR" dirty="0" err="1" smtClean="0"/>
              <a:t>lastName</a:t>
            </a:r>
            <a:r>
              <a:rPr lang="tr-TR" dirty="0" smtClean="0"/>
              <a:t>)=&gt;</a:t>
            </a:r>
            <a:r>
              <a:rPr lang="tr-TR" dirty="0" err="1" smtClean="0"/>
              <a:t>string</a:t>
            </a:r>
            <a:r>
              <a:rPr lang="tr-TR" dirty="0" smtClean="0"/>
              <a:t>.</a:t>
            </a:r>
            <a:r>
              <a:rPr lang="tr-TR" dirty="0" err="1" smtClean="0"/>
              <a:t>Join</a:t>
            </a:r>
            <a:r>
              <a:rPr lang="tr-TR" dirty="0" smtClean="0"/>
              <a:t>(””,</a:t>
            </a:r>
            <a:r>
              <a:rPr lang="tr-TR" dirty="0" err="1" smtClean="0"/>
              <a:t>firstName</a:t>
            </a:r>
            <a:r>
              <a:rPr lang="tr-TR" dirty="0" smtClean="0"/>
              <a:t>,</a:t>
            </a:r>
            <a:r>
              <a:rPr lang="tr-TR" dirty="0" err="1" smtClean="0"/>
              <a:t>lastName</a:t>
            </a:r>
            <a:r>
              <a:rPr lang="tr-TR" dirty="0" smtClean="0"/>
              <a:t>);</a:t>
            </a:r>
          </a:p>
          <a:p>
            <a:pPr>
              <a:buNone/>
            </a:pPr>
            <a:r>
              <a:rPr lang="tr-TR" dirty="0" smtClean="0"/>
              <a:t>var fullName1=</a:t>
            </a:r>
            <a:r>
              <a:rPr lang="tr-TR" dirty="0" err="1" smtClean="0"/>
              <a:t>getFullName</a:t>
            </a:r>
            <a:r>
              <a:rPr lang="tr-TR" dirty="0" smtClean="0"/>
              <a:t>(“Ali Can Yücel”,””);</a:t>
            </a:r>
          </a:p>
          <a:p>
            <a:pPr>
              <a:buNone/>
            </a:pPr>
            <a:r>
              <a:rPr lang="tr-TR" dirty="0" smtClean="0"/>
              <a:t>v</a:t>
            </a:r>
            <a:r>
              <a:rPr lang="tr-TR" dirty="0" smtClean="0"/>
              <a:t>ar fullName2=</a:t>
            </a:r>
            <a:r>
              <a:rPr lang="tr-TR" dirty="0" err="1" smtClean="0"/>
              <a:t>getFullName</a:t>
            </a:r>
            <a:r>
              <a:rPr lang="tr-TR" dirty="0" smtClean="0"/>
              <a:t>(“Yücel”,”Ali  Can”);</a:t>
            </a:r>
            <a:endParaRPr lang="tr-TR" dirty="0" smtClean="0"/>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a:xfrm>
            <a:off x="428596" y="1785926"/>
            <a:ext cx="8229600" cy="4625609"/>
          </a:xfrm>
        </p:spPr>
        <p:txBody>
          <a:bodyPr/>
          <a:lstStyle/>
          <a:p>
            <a:pPr>
              <a:buNone/>
            </a:pPr>
            <a:r>
              <a:rPr lang="tr-TR" dirty="0" smtClean="0">
                <a:solidFill>
                  <a:schemeClr val="accent3"/>
                </a:solidFill>
              </a:rPr>
              <a:t>3.</a:t>
            </a:r>
            <a:r>
              <a:rPr lang="tr-TR" dirty="0" err="1" smtClean="0">
                <a:solidFill>
                  <a:schemeClr val="accent3"/>
                </a:solidFill>
              </a:rPr>
              <a:t>Default</a:t>
            </a:r>
            <a:r>
              <a:rPr lang="tr-TR" dirty="0" smtClean="0">
                <a:solidFill>
                  <a:schemeClr val="accent3"/>
                </a:solidFill>
              </a:rPr>
              <a:t> </a:t>
            </a:r>
            <a:r>
              <a:rPr lang="tr-TR" dirty="0" err="1" smtClean="0">
                <a:solidFill>
                  <a:schemeClr val="accent3"/>
                </a:solidFill>
              </a:rPr>
              <a:t>Lambda</a:t>
            </a:r>
            <a:r>
              <a:rPr lang="tr-TR" dirty="0" smtClean="0">
                <a:solidFill>
                  <a:schemeClr val="accent3"/>
                </a:solidFill>
              </a:rPr>
              <a:t> </a:t>
            </a:r>
            <a:r>
              <a:rPr lang="tr-TR" dirty="0" err="1" smtClean="0">
                <a:solidFill>
                  <a:schemeClr val="accent3"/>
                </a:solidFill>
              </a:rPr>
              <a:t>Parameters</a:t>
            </a:r>
            <a:r>
              <a:rPr lang="tr-TR" dirty="0" smtClean="0">
                <a:solidFill>
                  <a:schemeClr val="accent3"/>
                </a:solidFill>
              </a:rPr>
              <a:t> C# 12 Den Sonra</a:t>
            </a:r>
          </a:p>
          <a:p>
            <a:pPr>
              <a:buNone/>
            </a:pPr>
            <a:endParaRPr lang="tr-TR" dirty="0" smtClean="0"/>
          </a:p>
          <a:p>
            <a:pPr>
              <a:buNone/>
            </a:pPr>
            <a:r>
              <a:rPr lang="tr-TR" dirty="0" smtClean="0"/>
              <a:t>v</a:t>
            </a:r>
            <a:r>
              <a:rPr lang="tr-TR" dirty="0" smtClean="0"/>
              <a:t>ar </a:t>
            </a:r>
            <a:r>
              <a:rPr lang="tr-TR" dirty="0" err="1" smtClean="0"/>
              <a:t>getFullName</a:t>
            </a:r>
            <a:r>
              <a:rPr lang="tr-TR" dirty="0" smtClean="0"/>
              <a:t>=(</a:t>
            </a:r>
            <a:r>
              <a:rPr lang="tr-TR" dirty="0" err="1" smtClean="0"/>
              <a:t>string</a:t>
            </a:r>
            <a:r>
              <a:rPr lang="tr-TR" dirty="0" smtClean="0"/>
              <a:t> </a:t>
            </a:r>
            <a:r>
              <a:rPr lang="tr-TR" dirty="0" err="1" smtClean="0"/>
              <a:t>firstName</a:t>
            </a:r>
            <a:r>
              <a:rPr lang="tr-TR" dirty="0" smtClean="0"/>
              <a:t>,</a:t>
            </a:r>
            <a:r>
              <a:rPr lang="tr-TR" dirty="0" err="1" smtClean="0"/>
              <a:t>string</a:t>
            </a:r>
            <a:r>
              <a:rPr lang="tr-TR" dirty="0" smtClean="0"/>
              <a:t> </a:t>
            </a:r>
            <a:r>
              <a:rPr lang="tr-TR" dirty="0" err="1" smtClean="0"/>
              <a:t>lastName</a:t>
            </a:r>
            <a:r>
              <a:rPr lang="tr-TR" dirty="0" smtClean="0"/>
              <a:t>=“”)=&gt;</a:t>
            </a:r>
            <a:r>
              <a:rPr lang="tr-TR" dirty="0" err="1" smtClean="0"/>
              <a:t>string</a:t>
            </a:r>
            <a:r>
              <a:rPr lang="tr-TR" dirty="0" smtClean="0"/>
              <a:t>.</a:t>
            </a:r>
            <a:r>
              <a:rPr lang="tr-TR" dirty="0" err="1" smtClean="0"/>
              <a:t>Join</a:t>
            </a:r>
            <a:r>
              <a:rPr lang="tr-TR" dirty="0" smtClean="0"/>
              <a:t>(“”,</a:t>
            </a:r>
            <a:r>
              <a:rPr lang="tr-TR" dirty="0" err="1" smtClean="0"/>
              <a:t>firstName</a:t>
            </a:r>
            <a:r>
              <a:rPr lang="tr-TR" dirty="0" smtClean="0"/>
              <a:t>,</a:t>
            </a:r>
            <a:r>
              <a:rPr lang="tr-TR" dirty="0" err="1" smtClean="0"/>
              <a:t>lastName</a:t>
            </a:r>
            <a:r>
              <a:rPr lang="tr-TR" dirty="0" smtClean="0"/>
              <a:t>);</a:t>
            </a:r>
          </a:p>
          <a:p>
            <a:pPr>
              <a:buNone/>
            </a:pPr>
            <a:r>
              <a:rPr lang="tr-TR" dirty="0" smtClean="0"/>
              <a:t>v</a:t>
            </a:r>
            <a:r>
              <a:rPr lang="tr-TR" dirty="0" smtClean="0"/>
              <a:t>ar </a:t>
            </a:r>
            <a:r>
              <a:rPr lang="tr-TR" dirty="0" smtClean="0"/>
              <a:t>f</a:t>
            </a:r>
            <a:r>
              <a:rPr lang="tr-TR" dirty="0" smtClean="0"/>
              <a:t>ullName1=</a:t>
            </a:r>
            <a:r>
              <a:rPr lang="tr-TR" dirty="0" err="1" smtClean="0"/>
              <a:t>getFullName</a:t>
            </a:r>
            <a:r>
              <a:rPr lang="tr-TR" dirty="0" smtClean="0"/>
              <a:t>(“Yücel”);</a:t>
            </a:r>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14</a:t>
            </a:fld>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4.</a:t>
            </a:r>
            <a:r>
              <a:rPr lang="tr-TR" dirty="0" err="1" smtClean="0">
                <a:solidFill>
                  <a:schemeClr val="accent3"/>
                </a:solidFill>
              </a:rPr>
              <a:t>Alias</a:t>
            </a:r>
            <a:r>
              <a:rPr lang="tr-TR" dirty="0" smtClean="0">
                <a:solidFill>
                  <a:schemeClr val="accent3"/>
                </a:solidFill>
              </a:rPr>
              <a:t> </a:t>
            </a:r>
            <a:r>
              <a:rPr lang="tr-TR" dirty="0" err="1" smtClean="0">
                <a:solidFill>
                  <a:schemeClr val="accent3"/>
                </a:solidFill>
              </a:rPr>
              <a:t>Any</a:t>
            </a:r>
            <a:r>
              <a:rPr lang="tr-TR" dirty="0" smtClean="0">
                <a:solidFill>
                  <a:schemeClr val="accent3"/>
                </a:solidFill>
              </a:rPr>
              <a:t> </a:t>
            </a:r>
            <a:r>
              <a:rPr lang="tr-TR" dirty="0" err="1" smtClean="0">
                <a:solidFill>
                  <a:schemeClr val="accent3"/>
                </a:solidFill>
              </a:rPr>
              <a:t>Type</a:t>
            </a:r>
            <a:r>
              <a:rPr lang="tr-TR" dirty="0" smtClean="0">
                <a:solidFill>
                  <a:schemeClr val="accent3"/>
                </a:solidFill>
              </a:rPr>
              <a:t> C# 12 Den Önce</a:t>
            </a:r>
          </a:p>
          <a:p>
            <a:pPr>
              <a:buNone/>
            </a:pPr>
            <a:r>
              <a:rPr lang="tr-TR" dirty="0" err="1" smtClean="0"/>
              <a:t>p</a:t>
            </a:r>
            <a:r>
              <a:rPr lang="tr-TR" dirty="0" err="1" smtClean="0"/>
              <a:t>ublic</a:t>
            </a:r>
            <a:r>
              <a:rPr lang="tr-TR" dirty="0" smtClean="0"/>
              <a:t> </a:t>
            </a:r>
            <a:r>
              <a:rPr lang="tr-TR" dirty="0" err="1" smtClean="0"/>
              <a:t>Person</a:t>
            </a:r>
            <a:r>
              <a:rPr lang="tr-TR" dirty="0" smtClean="0"/>
              <a:t> </a:t>
            </a:r>
            <a:r>
              <a:rPr lang="tr-TR" dirty="0" err="1" smtClean="0"/>
              <a:t>Get</a:t>
            </a:r>
            <a:r>
              <a:rPr lang="tr-TR" dirty="0" smtClean="0"/>
              <a:t>()</a:t>
            </a:r>
          </a:p>
          <a:p>
            <a:pPr>
              <a:buNone/>
            </a:pPr>
            <a:r>
              <a:rPr lang="tr-TR" dirty="0" smtClean="0"/>
              <a:t>{</a:t>
            </a:r>
          </a:p>
          <a:p>
            <a:pPr>
              <a:buNone/>
            </a:pPr>
            <a:r>
              <a:rPr lang="tr-TR" dirty="0" err="1" smtClean="0"/>
              <a:t>using</a:t>
            </a:r>
            <a:endParaRPr lang="tr-TR" dirty="0" smtClean="0"/>
          </a:p>
          <a:p>
            <a:pPr>
              <a:buNone/>
            </a:pPr>
            <a:r>
              <a:rPr lang="tr-TR" dirty="0" err="1" smtClean="0"/>
              <a:t>Person</a:t>
            </a:r>
            <a:r>
              <a:rPr lang="tr-TR" dirty="0" smtClean="0"/>
              <a:t>=</a:t>
            </a:r>
            <a:r>
              <a:rPr lang="tr-TR" dirty="0" err="1" smtClean="0"/>
              <a:t>System</a:t>
            </a:r>
            <a:r>
              <a:rPr lang="tr-TR" dirty="0" smtClean="0"/>
              <a:t>.</a:t>
            </a:r>
            <a:r>
              <a:rPr lang="tr-TR" dirty="0" err="1" smtClean="0"/>
              <a:t>ValueTuple</a:t>
            </a:r>
            <a:r>
              <a:rPr lang="tr-TR" dirty="0" smtClean="0"/>
              <a:t>&lt;</a:t>
            </a:r>
            <a:r>
              <a:rPr lang="tr-TR" dirty="0" err="1" smtClean="0"/>
              <a:t>string</a:t>
            </a:r>
            <a:r>
              <a:rPr lang="tr-TR" dirty="0" smtClean="0"/>
              <a:t>,</a:t>
            </a:r>
            <a:r>
              <a:rPr lang="tr-TR" dirty="0" err="1" smtClean="0"/>
              <a:t>string</a:t>
            </a:r>
            <a:r>
              <a:rPr lang="tr-TR" dirty="0" smtClean="0"/>
              <a:t>&gt;;</a:t>
            </a:r>
          </a:p>
          <a:p>
            <a:pPr>
              <a:buNone/>
            </a:pPr>
            <a:r>
              <a:rPr lang="tr-TR" dirty="0" smtClean="0"/>
              <a:t>}</a:t>
            </a:r>
            <a:endParaRPr lang="tr-TR" dirty="0"/>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15</a:t>
            </a:fld>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normAutofit fontScale="62500" lnSpcReduction="20000"/>
          </a:bodyPr>
          <a:lstStyle/>
          <a:p>
            <a:pPr>
              <a:buNone/>
            </a:pPr>
            <a:r>
              <a:rPr lang="tr-TR" dirty="0" smtClean="0">
                <a:solidFill>
                  <a:schemeClr val="accent3"/>
                </a:solidFill>
              </a:rPr>
              <a:t>4.</a:t>
            </a:r>
            <a:r>
              <a:rPr lang="tr-TR" dirty="0" err="1" smtClean="0">
                <a:solidFill>
                  <a:schemeClr val="accent3"/>
                </a:solidFill>
              </a:rPr>
              <a:t>Alias</a:t>
            </a:r>
            <a:r>
              <a:rPr lang="tr-TR" dirty="0" smtClean="0">
                <a:solidFill>
                  <a:schemeClr val="accent3"/>
                </a:solidFill>
              </a:rPr>
              <a:t> </a:t>
            </a:r>
            <a:r>
              <a:rPr lang="tr-TR" dirty="0" err="1" smtClean="0">
                <a:solidFill>
                  <a:schemeClr val="accent3"/>
                </a:solidFill>
              </a:rPr>
              <a:t>Any</a:t>
            </a:r>
            <a:r>
              <a:rPr lang="tr-TR" dirty="0" smtClean="0">
                <a:solidFill>
                  <a:schemeClr val="accent3"/>
                </a:solidFill>
              </a:rPr>
              <a:t> </a:t>
            </a:r>
            <a:r>
              <a:rPr lang="tr-TR" dirty="0" err="1" smtClean="0">
                <a:solidFill>
                  <a:schemeClr val="accent3"/>
                </a:solidFill>
              </a:rPr>
              <a:t>Type</a:t>
            </a:r>
            <a:r>
              <a:rPr lang="tr-TR" dirty="0" smtClean="0">
                <a:solidFill>
                  <a:schemeClr val="accent3"/>
                </a:solidFill>
              </a:rPr>
              <a:t> C# 12 Den Sonra</a:t>
            </a:r>
          </a:p>
          <a:p>
            <a:pPr>
              <a:buNone/>
            </a:pPr>
            <a:endParaRPr lang="tr-TR" dirty="0" smtClean="0"/>
          </a:p>
          <a:p>
            <a:pPr>
              <a:buNone/>
            </a:pPr>
            <a:r>
              <a:rPr lang="tr-TR" dirty="0" err="1" smtClean="0"/>
              <a:t>public</a:t>
            </a:r>
            <a:r>
              <a:rPr lang="tr-TR" dirty="0" smtClean="0"/>
              <a:t>  </a:t>
            </a:r>
            <a:r>
              <a:rPr lang="tr-TR" dirty="0" err="1" smtClean="0"/>
              <a:t>Person</a:t>
            </a:r>
            <a:r>
              <a:rPr lang="tr-TR" dirty="0" smtClean="0"/>
              <a:t> </a:t>
            </a:r>
            <a:r>
              <a:rPr lang="tr-TR" dirty="0" err="1" smtClean="0"/>
              <a:t>Get</a:t>
            </a:r>
            <a:r>
              <a:rPr lang="tr-TR" dirty="0" smtClean="0"/>
              <a:t>()</a:t>
            </a:r>
          </a:p>
          <a:p>
            <a:pPr>
              <a:buNone/>
            </a:pPr>
            <a:r>
              <a:rPr lang="tr-TR" dirty="0" smtClean="0"/>
              <a:t>  {</a:t>
            </a:r>
          </a:p>
          <a:p>
            <a:pPr>
              <a:buNone/>
            </a:pPr>
            <a:r>
              <a:rPr lang="tr-TR" dirty="0" smtClean="0"/>
              <a:t>   </a:t>
            </a:r>
            <a:r>
              <a:rPr lang="tr-TR" dirty="0" err="1" smtClean="0"/>
              <a:t>return</a:t>
            </a:r>
            <a:r>
              <a:rPr lang="tr-TR" dirty="0" smtClean="0"/>
              <a:t> (“Ali Can Yücel”);</a:t>
            </a:r>
          </a:p>
          <a:p>
            <a:pPr>
              <a:buNone/>
            </a:pPr>
            <a:r>
              <a:rPr lang="tr-TR" dirty="0" smtClean="0"/>
              <a:t>  }</a:t>
            </a:r>
          </a:p>
          <a:p>
            <a:pPr>
              <a:buNone/>
            </a:pPr>
            <a:r>
              <a:rPr lang="tr-TR" dirty="0" err="1" smtClean="0"/>
              <a:t>public</a:t>
            </a:r>
            <a:r>
              <a:rPr lang="tr-TR" dirty="0" smtClean="0"/>
              <a:t> </a:t>
            </a:r>
            <a:r>
              <a:rPr lang="tr-TR" dirty="0" err="1" smtClean="0"/>
              <a:t>List</a:t>
            </a:r>
            <a:r>
              <a:rPr lang="tr-TR" dirty="0" smtClean="0"/>
              <a:t>&lt;</a:t>
            </a:r>
            <a:r>
              <a:rPr lang="tr-TR" dirty="0" err="1" smtClean="0"/>
              <a:t>Person</a:t>
            </a:r>
            <a:r>
              <a:rPr lang="tr-TR" dirty="0" smtClean="0"/>
              <a:t>&gt; </a:t>
            </a:r>
            <a:r>
              <a:rPr lang="tr-TR" dirty="0" err="1" smtClean="0"/>
              <a:t>GetAll</a:t>
            </a:r>
            <a:r>
              <a:rPr lang="tr-TR" dirty="0" smtClean="0"/>
              <a:t>()</a:t>
            </a:r>
          </a:p>
          <a:p>
            <a:pPr>
              <a:buNone/>
            </a:pPr>
            <a:r>
              <a:rPr lang="tr-TR" dirty="0" smtClean="0"/>
              <a:t>{</a:t>
            </a:r>
          </a:p>
          <a:p>
            <a:pPr>
              <a:buNone/>
            </a:pPr>
            <a:r>
              <a:rPr lang="tr-TR" dirty="0" err="1" smtClean="0"/>
              <a:t>return</a:t>
            </a:r>
            <a:endParaRPr lang="tr-TR" dirty="0" smtClean="0"/>
          </a:p>
          <a:p>
            <a:pPr>
              <a:buNone/>
            </a:pPr>
            <a:r>
              <a:rPr lang="tr-TR" dirty="0" smtClean="0"/>
              <a:t>[</a:t>
            </a:r>
          </a:p>
          <a:p>
            <a:pPr>
              <a:buNone/>
            </a:pPr>
            <a:r>
              <a:rPr lang="tr-TR" dirty="0" smtClean="0"/>
              <a:t>  {“Ali Can Yücel”},</a:t>
            </a:r>
          </a:p>
          <a:p>
            <a:pPr>
              <a:buNone/>
            </a:pPr>
            <a:r>
              <a:rPr lang="tr-TR" dirty="0" smtClean="0"/>
              <a:t>  {“Sefer </a:t>
            </a:r>
            <a:r>
              <a:rPr lang="tr-TR" dirty="0" err="1" smtClean="0"/>
              <a:t>Algan</a:t>
            </a:r>
            <a:r>
              <a:rPr lang="tr-TR" dirty="0" smtClean="0"/>
              <a:t>”},</a:t>
            </a:r>
          </a:p>
          <a:p>
            <a:pPr>
              <a:buNone/>
            </a:pPr>
            <a:r>
              <a:rPr lang="tr-TR" dirty="0" smtClean="0"/>
              <a:t>  {“Ozan İz”},</a:t>
            </a:r>
          </a:p>
          <a:p>
            <a:pPr>
              <a:buNone/>
            </a:pPr>
            <a:r>
              <a:rPr lang="tr-TR" dirty="0" smtClean="0"/>
              <a:t>  {“Uğur Kara”},</a:t>
            </a:r>
          </a:p>
          <a:p>
            <a:pPr>
              <a:buNone/>
            </a:pPr>
            <a:r>
              <a:rPr lang="tr-TR" dirty="0" smtClean="0"/>
              <a:t>  {“Yağmur Mert”}</a:t>
            </a:r>
            <a:endParaRPr lang="tr-TR" dirty="0" smtClean="0"/>
          </a:p>
          <a:p>
            <a:pPr>
              <a:buNone/>
            </a:pPr>
            <a:r>
              <a:rPr lang="tr-TR" dirty="0" smtClean="0"/>
              <a:t>];</a:t>
            </a:r>
          </a:p>
          <a:p>
            <a:pPr>
              <a:buNone/>
            </a:pPr>
            <a:r>
              <a:rPr lang="tr-TR" dirty="0" smtClean="0"/>
              <a:t>}</a:t>
            </a:r>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5.</a:t>
            </a:r>
            <a:r>
              <a:rPr lang="tr-TR" dirty="0" err="1" smtClean="0">
                <a:solidFill>
                  <a:schemeClr val="accent3"/>
                </a:solidFill>
              </a:rPr>
              <a:t>Experimental</a:t>
            </a:r>
            <a:r>
              <a:rPr lang="tr-TR" dirty="0" smtClean="0">
                <a:solidFill>
                  <a:schemeClr val="accent3"/>
                </a:solidFill>
              </a:rPr>
              <a:t> </a:t>
            </a:r>
            <a:r>
              <a:rPr lang="tr-TR" dirty="0" err="1" smtClean="0">
                <a:solidFill>
                  <a:schemeClr val="accent3"/>
                </a:solidFill>
              </a:rPr>
              <a:t>Attribute</a:t>
            </a:r>
            <a:r>
              <a:rPr lang="tr-TR" dirty="0" smtClean="0">
                <a:solidFill>
                  <a:schemeClr val="accent3"/>
                </a:solidFill>
              </a:rPr>
              <a:t> C# 12 Den Önce</a:t>
            </a:r>
          </a:p>
          <a:p>
            <a:pPr>
              <a:buNone/>
            </a:pPr>
            <a:endParaRPr lang="tr-TR" dirty="0" smtClean="0">
              <a:solidFill>
                <a:schemeClr val="accent3"/>
              </a:solidFill>
            </a:endParaRPr>
          </a:p>
          <a:p>
            <a:pPr>
              <a:buNone/>
            </a:pPr>
            <a:r>
              <a:rPr lang="tr-TR" dirty="0" smtClean="0"/>
              <a:t>[</a:t>
            </a:r>
            <a:r>
              <a:rPr lang="tr-TR" dirty="0" err="1" smtClean="0"/>
              <a:t>Experimental</a:t>
            </a:r>
            <a:r>
              <a:rPr lang="tr-TR" dirty="0" smtClean="0"/>
              <a:t>(“Feature07”)]</a:t>
            </a:r>
          </a:p>
          <a:p>
            <a:pPr>
              <a:buNone/>
            </a:pPr>
            <a:r>
              <a:rPr lang="tr-TR" dirty="0" err="1" smtClean="0"/>
              <a:t>public</a:t>
            </a:r>
            <a:r>
              <a:rPr lang="tr-TR" dirty="0" smtClean="0"/>
              <a:t> </a:t>
            </a:r>
            <a:r>
              <a:rPr lang="tr-TR" dirty="0" err="1" smtClean="0"/>
              <a:t>void</a:t>
            </a:r>
            <a:r>
              <a:rPr lang="tr-TR" dirty="0" smtClean="0"/>
              <a:t> </a:t>
            </a:r>
            <a:r>
              <a:rPr lang="tr-TR" dirty="0" err="1" smtClean="0"/>
              <a:t>DeleteAllProducts</a:t>
            </a:r>
            <a:r>
              <a:rPr lang="tr-TR" dirty="0" smtClean="0"/>
              <a:t>()</a:t>
            </a:r>
          </a:p>
          <a:p>
            <a:pPr>
              <a:buNone/>
            </a:pPr>
            <a:r>
              <a:rPr lang="tr-TR" dirty="0" smtClean="0"/>
              <a:t>{</a:t>
            </a:r>
          </a:p>
          <a:p>
            <a:pPr>
              <a:buNone/>
            </a:pPr>
            <a:r>
              <a:rPr lang="tr-TR" dirty="0" smtClean="0"/>
              <a:t>_</a:t>
            </a:r>
            <a:r>
              <a:rPr lang="tr-TR" dirty="0" err="1" smtClean="0"/>
              <a:t>context</a:t>
            </a:r>
            <a:r>
              <a:rPr lang="tr-TR" dirty="0" smtClean="0"/>
              <a:t>.</a:t>
            </a:r>
            <a:r>
              <a:rPr lang="tr-TR" dirty="0" err="1" smtClean="0"/>
              <a:t>Database</a:t>
            </a:r>
            <a:r>
              <a:rPr lang="tr-TR" dirty="0" smtClean="0"/>
              <a:t>.</a:t>
            </a:r>
            <a:r>
              <a:rPr lang="tr-TR" dirty="0" err="1" smtClean="0"/>
              <a:t>ExecuteSqlRaw</a:t>
            </a:r>
            <a:r>
              <a:rPr lang="tr-TR" dirty="0" smtClean="0"/>
              <a:t>(“</a:t>
            </a:r>
            <a:r>
              <a:rPr lang="tr-TR" dirty="0" err="1" smtClean="0"/>
              <a:t>Delete</a:t>
            </a:r>
            <a:r>
              <a:rPr lang="tr-TR" dirty="0" smtClean="0"/>
              <a:t> </a:t>
            </a:r>
            <a:r>
              <a:rPr lang="tr-TR" dirty="0" err="1" smtClean="0"/>
              <a:t>from</a:t>
            </a:r>
            <a:r>
              <a:rPr lang="tr-TR" dirty="0" smtClean="0"/>
              <a:t> </a:t>
            </a:r>
            <a:r>
              <a:rPr lang="tr-TR" dirty="0" err="1" smtClean="0"/>
              <a:t>Products</a:t>
            </a:r>
            <a:r>
              <a:rPr lang="tr-TR" dirty="0" smtClean="0"/>
              <a:t>”);</a:t>
            </a:r>
          </a:p>
          <a:p>
            <a:pPr>
              <a:buNone/>
            </a:pPr>
            <a:r>
              <a:rPr lang="tr-TR" dirty="0" smtClean="0"/>
              <a:t>}</a:t>
            </a:r>
            <a:endParaRPr lang="tr-TR" dirty="0" smtClean="0"/>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17</a:t>
            </a:fld>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5.</a:t>
            </a:r>
            <a:r>
              <a:rPr lang="tr-TR" dirty="0" err="1" smtClean="0">
                <a:solidFill>
                  <a:schemeClr val="accent3"/>
                </a:solidFill>
              </a:rPr>
              <a:t>Experimental</a:t>
            </a:r>
            <a:r>
              <a:rPr lang="tr-TR" dirty="0" smtClean="0">
                <a:solidFill>
                  <a:schemeClr val="accent3"/>
                </a:solidFill>
              </a:rPr>
              <a:t> </a:t>
            </a:r>
            <a:r>
              <a:rPr lang="tr-TR" dirty="0" err="1" smtClean="0">
                <a:solidFill>
                  <a:schemeClr val="accent3"/>
                </a:solidFill>
              </a:rPr>
              <a:t>Attribute</a:t>
            </a:r>
            <a:r>
              <a:rPr lang="tr-TR" dirty="0" smtClean="0">
                <a:solidFill>
                  <a:schemeClr val="accent3"/>
                </a:solidFill>
              </a:rPr>
              <a:t> C# 12 Den Sonra</a:t>
            </a:r>
            <a:endParaRPr lang="tr-TR" dirty="0" smtClean="0">
              <a:solidFill>
                <a:schemeClr val="accent3"/>
              </a:solidFill>
            </a:endParaRPr>
          </a:p>
          <a:p>
            <a:pPr>
              <a:buNone/>
            </a:pPr>
            <a:r>
              <a:rPr lang="tr-TR" dirty="0" smtClean="0"/>
              <a:t>#pragma </a:t>
            </a:r>
            <a:r>
              <a:rPr lang="tr-TR" dirty="0" err="1" smtClean="0"/>
              <a:t>warning</a:t>
            </a:r>
            <a:r>
              <a:rPr lang="tr-TR" dirty="0" smtClean="0"/>
              <a:t> </a:t>
            </a:r>
            <a:r>
              <a:rPr lang="tr-TR" dirty="0" err="1" smtClean="0"/>
              <a:t>disable</a:t>
            </a:r>
            <a:r>
              <a:rPr lang="tr-TR" dirty="0" smtClean="0"/>
              <a:t> Feature07</a:t>
            </a:r>
          </a:p>
          <a:p>
            <a:pPr>
              <a:buNone/>
            </a:pPr>
            <a:r>
              <a:rPr lang="tr-TR" dirty="0" smtClean="0"/>
              <a:t>_</a:t>
            </a:r>
            <a:r>
              <a:rPr lang="tr-TR" dirty="0" err="1" smtClean="0"/>
              <a:t>context</a:t>
            </a:r>
            <a:r>
              <a:rPr lang="tr-TR" dirty="0" smtClean="0"/>
              <a:t>.</a:t>
            </a:r>
            <a:r>
              <a:rPr lang="tr-TR" dirty="0" err="1" smtClean="0"/>
              <a:t>Database</a:t>
            </a:r>
            <a:r>
              <a:rPr lang="tr-TR" dirty="0" smtClean="0"/>
              <a:t>.</a:t>
            </a:r>
            <a:r>
              <a:rPr lang="tr-TR" dirty="0" err="1" smtClean="0"/>
              <a:t>ExecuteSqlRaw</a:t>
            </a:r>
            <a:r>
              <a:rPr lang="tr-TR" dirty="0" smtClean="0"/>
              <a:t>(“</a:t>
            </a:r>
            <a:r>
              <a:rPr lang="tr-TR" dirty="0" err="1" smtClean="0"/>
              <a:t>Delete</a:t>
            </a:r>
            <a:r>
              <a:rPr lang="tr-TR" dirty="0" smtClean="0"/>
              <a:t> </a:t>
            </a:r>
            <a:r>
              <a:rPr lang="tr-TR" dirty="0" err="1" smtClean="0"/>
              <a:t>from</a:t>
            </a:r>
            <a:r>
              <a:rPr lang="tr-TR" dirty="0" smtClean="0"/>
              <a:t> </a:t>
            </a:r>
            <a:r>
              <a:rPr lang="tr-TR" dirty="0" err="1" smtClean="0"/>
              <a:t>Products</a:t>
            </a:r>
            <a:r>
              <a:rPr lang="tr-TR" dirty="0" smtClean="0"/>
              <a:t>”);</a:t>
            </a:r>
          </a:p>
          <a:p>
            <a:pPr>
              <a:buNone/>
            </a:pPr>
            <a:r>
              <a:rPr lang="tr-TR" dirty="0" smtClean="0"/>
              <a:t>#pragma </a:t>
            </a:r>
            <a:r>
              <a:rPr lang="tr-TR" dirty="0" err="1" smtClean="0"/>
              <a:t>warning</a:t>
            </a:r>
            <a:r>
              <a:rPr lang="tr-TR" dirty="0" smtClean="0"/>
              <a:t> restore Feature07</a:t>
            </a:r>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18</a:t>
            </a:fld>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normAutofit fontScale="92500" lnSpcReduction="20000"/>
          </a:bodyPr>
          <a:lstStyle/>
          <a:p>
            <a:pPr>
              <a:buNone/>
            </a:pPr>
            <a:r>
              <a:rPr lang="tr-TR" dirty="0" smtClean="0">
                <a:solidFill>
                  <a:schemeClr val="accent3"/>
                </a:solidFill>
              </a:rPr>
              <a:t>6.</a:t>
            </a:r>
            <a:r>
              <a:rPr lang="tr-TR" dirty="0" err="1" smtClean="0">
                <a:solidFill>
                  <a:schemeClr val="accent3"/>
                </a:solidFill>
              </a:rPr>
              <a:t>Inline</a:t>
            </a:r>
            <a:r>
              <a:rPr lang="tr-TR" dirty="0" smtClean="0">
                <a:solidFill>
                  <a:schemeClr val="accent3"/>
                </a:solidFill>
              </a:rPr>
              <a:t> </a:t>
            </a:r>
            <a:r>
              <a:rPr lang="tr-TR" dirty="0" err="1" smtClean="0">
                <a:solidFill>
                  <a:schemeClr val="accent3"/>
                </a:solidFill>
              </a:rPr>
              <a:t>Arrays</a:t>
            </a:r>
            <a:r>
              <a:rPr lang="tr-TR" dirty="0" smtClean="0">
                <a:solidFill>
                  <a:schemeClr val="accent3"/>
                </a:solidFill>
              </a:rPr>
              <a:t> C# 12 Den Önce</a:t>
            </a:r>
          </a:p>
          <a:p>
            <a:pPr>
              <a:buNone/>
            </a:pPr>
            <a:r>
              <a:rPr lang="tr-TR" dirty="0" smtClean="0"/>
              <a:t>v</a:t>
            </a:r>
            <a:r>
              <a:rPr lang="tr-TR" dirty="0" smtClean="0"/>
              <a:t>ar </a:t>
            </a:r>
            <a:r>
              <a:rPr lang="tr-TR" dirty="0" err="1" smtClean="0"/>
              <a:t>users</a:t>
            </a:r>
            <a:r>
              <a:rPr lang="tr-TR" dirty="0" smtClean="0"/>
              <a:t>=</a:t>
            </a:r>
            <a:r>
              <a:rPr lang="tr-TR" dirty="0" err="1" smtClean="0"/>
              <a:t>new</a:t>
            </a:r>
            <a:r>
              <a:rPr lang="tr-TR" dirty="0" smtClean="0"/>
              <a:t>  </a:t>
            </a:r>
            <a:r>
              <a:rPr lang="tr-TR" dirty="0" err="1" smtClean="0"/>
              <a:t>MyArray</a:t>
            </a:r>
            <a:r>
              <a:rPr lang="tr-TR" dirty="0" smtClean="0"/>
              <a:t>&lt;</a:t>
            </a:r>
            <a:r>
              <a:rPr lang="tr-TR" dirty="0" err="1" smtClean="0"/>
              <a:t>User</a:t>
            </a:r>
            <a:r>
              <a:rPr lang="tr-TR" dirty="0" smtClean="0"/>
              <a:t>&gt;();</a:t>
            </a:r>
          </a:p>
          <a:p>
            <a:pPr>
              <a:buNone/>
            </a:pPr>
            <a:r>
              <a:rPr lang="tr-TR" dirty="0" err="1" smtClean="0"/>
              <a:t>f</a:t>
            </a:r>
            <a:r>
              <a:rPr lang="tr-TR" dirty="0" err="1" smtClean="0"/>
              <a:t>or</a:t>
            </a:r>
            <a:r>
              <a:rPr lang="tr-TR" dirty="0" smtClean="0"/>
              <a:t>(</a:t>
            </a:r>
            <a:r>
              <a:rPr lang="tr-TR" dirty="0" err="1" smtClean="0"/>
              <a:t>int</a:t>
            </a:r>
            <a:r>
              <a:rPr lang="tr-TR" dirty="0" smtClean="0"/>
              <a:t> i=0;i&lt;5;i++)</a:t>
            </a:r>
          </a:p>
          <a:p>
            <a:pPr>
              <a:buNone/>
            </a:pPr>
            <a:r>
              <a:rPr lang="tr-TR" dirty="0" smtClean="0"/>
              <a:t>{</a:t>
            </a:r>
          </a:p>
          <a:p>
            <a:pPr>
              <a:buNone/>
            </a:pPr>
            <a:r>
              <a:rPr lang="tr-TR" dirty="0" err="1" smtClean="0"/>
              <a:t>users</a:t>
            </a:r>
            <a:r>
              <a:rPr lang="tr-TR" dirty="0" smtClean="0"/>
              <a:t>[i]=</a:t>
            </a:r>
            <a:r>
              <a:rPr lang="tr-TR" dirty="0" err="1" smtClean="0"/>
              <a:t>new</a:t>
            </a:r>
            <a:r>
              <a:rPr lang="tr-TR" dirty="0" smtClean="0"/>
              <a:t> </a:t>
            </a:r>
            <a:r>
              <a:rPr lang="tr-TR" dirty="0" err="1" smtClean="0"/>
              <a:t>User</a:t>
            </a:r>
            <a:r>
              <a:rPr lang="tr-TR" dirty="0" smtClean="0"/>
              <a:t>();</a:t>
            </a:r>
          </a:p>
          <a:p>
            <a:pPr>
              <a:buNone/>
            </a:pPr>
            <a:r>
              <a:rPr lang="tr-TR" dirty="0" smtClean="0"/>
              <a:t>}</a:t>
            </a:r>
          </a:p>
          <a:p>
            <a:pPr>
              <a:buNone/>
            </a:pPr>
            <a:r>
              <a:rPr lang="tr-TR" dirty="0" err="1" smtClean="0"/>
              <a:t>f</a:t>
            </a:r>
            <a:r>
              <a:rPr lang="tr-TR" dirty="0" err="1" smtClean="0"/>
              <a:t>oreach</a:t>
            </a:r>
            <a:r>
              <a:rPr lang="tr-TR" dirty="0" smtClean="0"/>
              <a:t>(var </a:t>
            </a:r>
            <a:r>
              <a:rPr lang="tr-TR" dirty="0" err="1" smtClean="0"/>
              <a:t>user</a:t>
            </a:r>
            <a:r>
              <a:rPr lang="tr-TR" dirty="0" smtClean="0"/>
              <a:t> in </a:t>
            </a:r>
            <a:r>
              <a:rPr lang="tr-TR" dirty="0" err="1" smtClean="0"/>
              <a:t>users</a:t>
            </a:r>
            <a:r>
              <a:rPr lang="tr-TR" dirty="0" smtClean="0"/>
              <a:t>)</a:t>
            </a:r>
          </a:p>
          <a:p>
            <a:pPr>
              <a:buNone/>
            </a:pPr>
            <a:r>
              <a:rPr lang="tr-TR" dirty="0" smtClean="0"/>
              <a:t>{</a:t>
            </a:r>
          </a:p>
          <a:p>
            <a:pPr>
              <a:buNone/>
            </a:pPr>
            <a:r>
              <a:rPr lang="tr-TR" dirty="0" err="1" smtClean="0"/>
              <a:t>Console</a:t>
            </a:r>
            <a:r>
              <a:rPr lang="tr-TR" dirty="0" smtClean="0"/>
              <a:t>.</a:t>
            </a:r>
            <a:r>
              <a:rPr lang="tr-TR" dirty="0" err="1" smtClean="0"/>
              <a:t>WriteLine</a:t>
            </a:r>
            <a:r>
              <a:rPr lang="tr-TR" dirty="0" smtClean="0"/>
              <a:t>(</a:t>
            </a:r>
            <a:r>
              <a:rPr lang="tr-TR" dirty="0" err="1" smtClean="0"/>
              <a:t>user</a:t>
            </a:r>
            <a:r>
              <a:rPr lang="tr-TR" dirty="0" smtClean="0"/>
              <a:t>.</a:t>
            </a:r>
            <a:r>
              <a:rPr lang="tr-TR" dirty="0" err="1" smtClean="0"/>
              <a:t>FirstName</a:t>
            </a:r>
            <a:r>
              <a:rPr lang="tr-TR" dirty="0" smtClean="0"/>
              <a:t> + ” ” + </a:t>
            </a:r>
            <a:r>
              <a:rPr lang="tr-TR" dirty="0" err="1" smtClean="0"/>
              <a:t>user</a:t>
            </a:r>
            <a:r>
              <a:rPr lang="tr-TR" dirty="0" smtClean="0"/>
              <a:t>.</a:t>
            </a:r>
            <a:r>
              <a:rPr lang="tr-TR" dirty="0" err="1" smtClean="0"/>
              <a:t>LastName</a:t>
            </a:r>
            <a:r>
              <a:rPr lang="tr-TR" dirty="0" smtClean="0"/>
              <a:t>);</a:t>
            </a:r>
          </a:p>
          <a:p>
            <a:pPr>
              <a:buNone/>
            </a:pPr>
            <a:r>
              <a:rPr lang="tr-TR" dirty="0" smtClean="0"/>
              <a:t>}</a:t>
            </a:r>
            <a:endParaRPr lang="tr-TR" dirty="0"/>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t>
            </a:r>
            <a:r>
              <a:rPr lang="tr-TR" dirty="0" err="1" smtClean="0"/>
              <a:t>Primary</a:t>
            </a:r>
            <a:r>
              <a:rPr lang="tr-TR" dirty="0" smtClean="0"/>
              <a:t> </a:t>
            </a:r>
            <a:r>
              <a:rPr lang="tr-TR" dirty="0" err="1" smtClean="0"/>
              <a:t>Constructors</a:t>
            </a:r>
            <a:r>
              <a:rPr lang="tr-TR" dirty="0" smtClean="0"/>
              <a:t/>
            </a:r>
            <a:br>
              <a:rPr lang="tr-TR" dirty="0" smtClean="0"/>
            </a:br>
            <a:endParaRPr lang="tr-TR" dirty="0"/>
          </a:p>
        </p:txBody>
      </p:sp>
      <p:sp>
        <p:nvSpPr>
          <p:cNvPr id="3" name="2 İçerik Yer Tutucusu"/>
          <p:cNvSpPr>
            <a:spLocks noGrp="1"/>
          </p:cNvSpPr>
          <p:nvPr>
            <p:ph idx="1"/>
          </p:nvPr>
        </p:nvSpPr>
        <p:spPr/>
        <p:txBody>
          <a:bodyPr>
            <a:normAutofit fontScale="62500" lnSpcReduction="20000"/>
          </a:bodyPr>
          <a:lstStyle/>
          <a:p>
            <a:r>
              <a:rPr lang="tr-TR" dirty="0" smtClean="0"/>
              <a:t>C#’</a:t>
            </a:r>
            <a:r>
              <a:rPr lang="tr-TR" dirty="0" err="1" smtClean="0"/>
              <a:t>ın</a:t>
            </a:r>
            <a:r>
              <a:rPr lang="tr-TR" dirty="0" smtClean="0"/>
              <a:t> 12. versiyonu, sınıf ve yapılar içinde temel yapılandırıcılar (</a:t>
            </a:r>
            <a:r>
              <a:rPr lang="tr-TR" dirty="0" err="1" smtClean="0"/>
              <a:t>primary</a:t>
            </a:r>
            <a:r>
              <a:rPr lang="tr-TR" dirty="0" smtClean="0"/>
              <a:t> </a:t>
            </a:r>
            <a:r>
              <a:rPr lang="tr-TR" dirty="0" err="1" smtClean="0"/>
              <a:t>constructors</a:t>
            </a:r>
            <a:r>
              <a:rPr lang="tr-TR" dirty="0" smtClean="0"/>
              <a:t>) oluşturmayı mümkün kılıyor. Artık temel yapılandırıcılar sadece kayıt tiplerle sınırlı değil. Temel yapılandırıcı parametreleri, sınıfın tüm gövdesi boyunca erişilebilir hale geliyor. Tüm açıkça bildirilen yapılandırıcılar, </a:t>
            </a:r>
            <a:r>
              <a:rPr lang="tr-TR" dirty="0" err="1" smtClean="0"/>
              <a:t>this</a:t>
            </a:r>
            <a:r>
              <a:rPr lang="tr-TR" dirty="0" smtClean="0"/>
              <a:t>() sözdizimini kullanarak temel yapılandırıcıyı çağırmalıdır, böylece tüm temel yapılandırıcı parametreleri kesin olarak atanır. Bir sınıfa temel yapılandırıcı eklemek, derleyicinin otomatik olarak parametresiz bir yapılandırıcı oluşturmasını engeller. Yapıda, otomatik olarak oluşturulan parametresiz yapılandırıcı, tüm alanları, temel yapılandırıcı parametrelerini de içerecek şekilde 0-bit deseniyle başlatır.</a:t>
            </a:r>
          </a:p>
          <a:p>
            <a:pPr>
              <a:buNone/>
            </a:pPr>
            <a:endParaRPr lang="tr-TR" dirty="0" smtClean="0"/>
          </a:p>
          <a:p>
            <a:r>
              <a:rPr lang="tr-TR" dirty="0" smtClean="0"/>
              <a:t>Birincil yapılandırıcı parametreleri için sadece kayıt tiplerde (</a:t>
            </a:r>
            <a:r>
              <a:rPr lang="tr-TR" dirty="0" err="1" smtClean="0"/>
              <a:t>record</a:t>
            </a:r>
            <a:r>
              <a:rPr lang="tr-TR" dirty="0" smtClean="0"/>
              <a:t> </a:t>
            </a:r>
            <a:r>
              <a:rPr lang="tr-TR" dirty="0" err="1" smtClean="0"/>
              <a:t>class</a:t>
            </a:r>
            <a:r>
              <a:rPr lang="tr-TR" dirty="0" smtClean="0"/>
              <a:t> veya </a:t>
            </a:r>
            <a:r>
              <a:rPr lang="tr-TR" dirty="0" err="1" smtClean="0"/>
              <a:t>record</a:t>
            </a:r>
            <a:r>
              <a:rPr lang="tr-TR" dirty="0" smtClean="0"/>
              <a:t> </a:t>
            </a:r>
            <a:r>
              <a:rPr lang="tr-TR" dirty="0" err="1" smtClean="0"/>
              <a:t>struct</a:t>
            </a:r>
            <a:r>
              <a:rPr lang="tr-TR" dirty="0" smtClean="0"/>
              <a:t> tipleri) derleyici tarafından otomatik olarak genel özellikler (</a:t>
            </a:r>
            <a:r>
              <a:rPr lang="tr-TR" dirty="0" err="1" smtClean="0"/>
              <a:t>public</a:t>
            </a:r>
            <a:r>
              <a:rPr lang="tr-TR" dirty="0" smtClean="0"/>
              <a:t> </a:t>
            </a:r>
            <a:r>
              <a:rPr lang="tr-TR" dirty="0" err="1" smtClean="0"/>
              <a:t>properties</a:t>
            </a:r>
            <a:r>
              <a:rPr lang="tr-TR" dirty="0" smtClean="0"/>
              <a:t>) oluşturulur. Kayıt olmayan sınıf ve yapılar, birincil yapılandırıcı parametreleri için her zaman bu davranışı istemeyebilir.</a:t>
            </a:r>
          </a:p>
        </p:txBody>
      </p:sp>
      <p:sp>
        <p:nvSpPr>
          <p:cNvPr id="4" name="3 Veri Yer Tutucusu"/>
          <p:cNvSpPr>
            <a:spLocks noGrp="1"/>
          </p:cNvSpPr>
          <p:nvPr>
            <p:ph type="dt" sz="half" idx="10"/>
          </p:nvPr>
        </p:nvSpPr>
        <p:spPr/>
        <p:txBody>
          <a:bodyPr/>
          <a:lstStyle/>
          <a:p>
            <a:fld id="{FE4E6D05-E8AF-4484-BEC0-EF71EAADAABA}"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6.</a:t>
            </a:r>
            <a:r>
              <a:rPr lang="tr-TR" dirty="0" err="1" smtClean="0">
                <a:solidFill>
                  <a:schemeClr val="accent3"/>
                </a:solidFill>
              </a:rPr>
              <a:t>Inline</a:t>
            </a:r>
            <a:r>
              <a:rPr lang="tr-TR" dirty="0" smtClean="0">
                <a:solidFill>
                  <a:schemeClr val="accent3"/>
                </a:solidFill>
              </a:rPr>
              <a:t> </a:t>
            </a:r>
            <a:r>
              <a:rPr lang="tr-TR" dirty="0" err="1" smtClean="0">
                <a:solidFill>
                  <a:schemeClr val="accent3"/>
                </a:solidFill>
              </a:rPr>
              <a:t>Arrays</a:t>
            </a:r>
            <a:r>
              <a:rPr lang="tr-TR" dirty="0" smtClean="0">
                <a:solidFill>
                  <a:schemeClr val="accent3"/>
                </a:solidFill>
              </a:rPr>
              <a:t> C# 12 Den Sonra</a:t>
            </a:r>
          </a:p>
          <a:p>
            <a:pPr>
              <a:buNone/>
            </a:pPr>
            <a:r>
              <a:rPr lang="tr-TR" dirty="0" err="1" smtClean="0"/>
              <a:t>Using</a:t>
            </a:r>
            <a:r>
              <a:rPr lang="tr-TR" dirty="0" smtClean="0"/>
              <a:t> </a:t>
            </a:r>
            <a:r>
              <a:rPr lang="tr-TR" dirty="0" err="1" smtClean="0"/>
              <a:t>System</a:t>
            </a:r>
            <a:r>
              <a:rPr lang="tr-TR" dirty="0" smtClean="0"/>
              <a:t>.</a:t>
            </a:r>
            <a:r>
              <a:rPr lang="tr-TR" dirty="0" err="1" smtClean="0"/>
              <a:t>Runtime</a:t>
            </a:r>
            <a:r>
              <a:rPr lang="tr-TR" dirty="0" smtClean="0"/>
              <a:t>.</a:t>
            </a:r>
            <a:r>
              <a:rPr lang="tr-TR" dirty="0" err="1" smtClean="0"/>
              <a:t>CompilerServices</a:t>
            </a:r>
            <a:r>
              <a:rPr lang="tr-TR" dirty="0" smtClean="0"/>
              <a:t>;</a:t>
            </a:r>
          </a:p>
          <a:p>
            <a:pPr>
              <a:buNone/>
            </a:pPr>
            <a:r>
              <a:rPr lang="tr-TR" dirty="0" smtClean="0"/>
              <a:t>[</a:t>
            </a:r>
            <a:r>
              <a:rPr lang="tr-TR" dirty="0" err="1" smtClean="0"/>
              <a:t>InlineArray</a:t>
            </a:r>
            <a:r>
              <a:rPr lang="tr-TR" dirty="0" smtClean="0"/>
              <a:t>(5)]</a:t>
            </a:r>
          </a:p>
          <a:p>
            <a:pPr>
              <a:buNone/>
            </a:pPr>
            <a:r>
              <a:rPr lang="tr-TR" dirty="0" err="1" smtClean="0"/>
              <a:t>public</a:t>
            </a:r>
            <a:r>
              <a:rPr lang="tr-TR" dirty="0" smtClean="0"/>
              <a:t> </a:t>
            </a:r>
            <a:r>
              <a:rPr lang="tr-TR" dirty="0" err="1" smtClean="0"/>
              <a:t>struct</a:t>
            </a:r>
            <a:r>
              <a:rPr lang="tr-TR" dirty="0" smtClean="0"/>
              <a:t> </a:t>
            </a:r>
            <a:r>
              <a:rPr lang="tr-TR" dirty="0" err="1" smtClean="0"/>
              <a:t>MyArray</a:t>
            </a:r>
            <a:r>
              <a:rPr lang="tr-TR" dirty="0" smtClean="0"/>
              <a:t>&lt;T&gt;</a:t>
            </a:r>
          </a:p>
          <a:p>
            <a:pPr>
              <a:buNone/>
            </a:pPr>
            <a:r>
              <a:rPr lang="tr-TR" dirty="0" smtClean="0"/>
              <a:t>{</a:t>
            </a:r>
          </a:p>
          <a:p>
            <a:pPr>
              <a:buNone/>
            </a:pPr>
            <a:r>
              <a:rPr lang="tr-TR" dirty="0" err="1" smtClean="0"/>
              <a:t>private</a:t>
            </a:r>
            <a:r>
              <a:rPr lang="tr-TR" dirty="0" smtClean="0"/>
              <a:t> T _element</a:t>
            </a:r>
          </a:p>
          <a:p>
            <a:pPr>
              <a:buNone/>
            </a:pPr>
            <a:r>
              <a:rPr lang="tr-TR" dirty="0" smtClean="0"/>
              <a:t>}</a:t>
            </a:r>
            <a:endParaRPr lang="tr-TR" dirty="0"/>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7.</a:t>
            </a:r>
            <a:r>
              <a:rPr lang="tr-TR" dirty="0" err="1" smtClean="0">
                <a:solidFill>
                  <a:schemeClr val="accent3"/>
                </a:solidFill>
              </a:rPr>
              <a:t>Raw</a:t>
            </a:r>
            <a:r>
              <a:rPr lang="tr-TR" dirty="0" smtClean="0">
                <a:solidFill>
                  <a:schemeClr val="accent3"/>
                </a:solidFill>
              </a:rPr>
              <a:t> </a:t>
            </a:r>
            <a:r>
              <a:rPr lang="tr-TR" dirty="0" err="1" smtClean="0">
                <a:solidFill>
                  <a:schemeClr val="accent3"/>
                </a:solidFill>
              </a:rPr>
              <a:t>String</a:t>
            </a:r>
            <a:r>
              <a:rPr lang="tr-TR" dirty="0" smtClean="0">
                <a:solidFill>
                  <a:schemeClr val="accent3"/>
                </a:solidFill>
              </a:rPr>
              <a:t> </a:t>
            </a:r>
            <a:r>
              <a:rPr lang="tr-TR" dirty="0" err="1" smtClean="0">
                <a:solidFill>
                  <a:schemeClr val="accent3"/>
                </a:solidFill>
              </a:rPr>
              <a:t>Literals</a:t>
            </a:r>
            <a:r>
              <a:rPr lang="tr-TR" dirty="0" smtClean="0">
                <a:solidFill>
                  <a:schemeClr val="accent3"/>
                </a:solidFill>
              </a:rPr>
              <a:t> C# 12 Den Önce</a:t>
            </a:r>
          </a:p>
          <a:p>
            <a:pPr>
              <a:buNone/>
            </a:pPr>
            <a:r>
              <a:rPr lang="tr-TR" dirty="0" smtClean="0"/>
              <a:t>var </a:t>
            </a:r>
            <a:r>
              <a:rPr lang="tr-TR" dirty="0" err="1" smtClean="0"/>
              <a:t>minPrice</a:t>
            </a:r>
            <a:r>
              <a:rPr lang="tr-TR" dirty="0" smtClean="0"/>
              <a:t>=100;</a:t>
            </a:r>
          </a:p>
          <a:p>
            <a:pPr>
              <a:buNone/>
            </a:pPr>
            <a:r>
              <a:rPr lang="tr-TR" dirty="0" smtClean="0"/>
              <a:t>var </a:t>
            </a:r>
            <a:r>
              <a:rPr lang="tr-TR" dirty="0" err="1" smtClean="0"/>
              <a:t>maxPrice</a:t>
            </a:r>
            <a:r>
              <a:rPr lang="tr-TR" dirty="0" smtClean="0"/>
              <a:t>=1000;</a:t>
            </a:r>
          </a:p>
          <a:p>
            <a:pPr>
              <a:buNone/>
            </a:pPr>
            <a:r>
              <a:rPr lang="tr-TR" dirty="0" smtClean="0"/>
              <a:t>var </a:t>
            </a:r>
            <a:r>
              <a:rPr lang="tr-TR" dirty="0" err="1" smtClean="0"/>
              <a:t>query</a:t>
            </a:r>
            <a:r>
              <a:rPr lang="tr-TR" dirty="0" smtClean="0"/>
              <a:t>=$””” </a:t>
            </a:r>
            <a:r>
              <a:rPr lang="tr-TR" dirty="0" err="1" smtClean="0"/>
              <a:t>Select</a:t>
            </a:r>
            <a:r>
              <a:rPr lang="tr-TR" dirty="0" smtClean="0"/>
              <a:t> * </a:t>
            </a:r>
            <a:r>
              <a:rPr lang="tr-TR" dirty="0" err="1" smtClean="0"/>
              <a:t>from</a:t>
            </a:r>
            <a:r>
              <a:rPr lang="tr-TR" dirty="0" smtClean="0"/>
              <a:t> </a:t>
            </a:r>
            <a:r>
              <a:rPr lang="tr-TR" dirty="0" err="1" smtClean="0"/>
              <a:t>Products</a:t>
            </a:r>
            <a:r>
              <a:rPr lang="tr-TR" dirty="0" smtClean="0"/>
              <a:t> </a:t>
            </a:r>
            <a:r>
              <a:rPr lang="tr-TR" dirty="0" err="1" smtClean="0"/>
              <a:t>Where</a:t>
            </a:r>
            <a:endParaRPr lang="tr-TR" dirty="0" smtClean="0"/>
          </a:p>
          <a:p>
            <a:pPr>
              <a:buNone/>
            </a:pPr>
            <a:r>
              <a:rPr lang="tr-TR" dirty="0" err="1" smtClean="0"/>
              <a:t>Price</a:t>
            </a:r>
            <a:r>
              <a:rPr lang="tr-TR" dirty="0" smtClean="0"/>
              <a:t>=&gt;(</a:t>
            </a:r>
            <a:r>
              <a:rPr lang="tr-TR" dirty="0" err="1" smtClean="0"/>
              <a:t>minPrice</a:t>
            </a:r>
            <a:r>
              <a:rPr lang="tr-TR" dirty="0" smtClean="0"/>
              <a:t>) </a:t>
            </a:r>
            <a:r>
              <a:rPr lang="tr-TR" dirty="0" err="1" smtClean="0"/>
              <a:t>and</a:t>
            </a:r>
            <a:r>
              <a:rPr lang="tr-TR" dirty="0" smtClean="0"/>
              <a:t> </a:t>
            </a:r>
            <a:r>
              <a:rPr lang="tr-TR" dirty="0" err="1" smtClean="0"/>
              <a:t>Price</a:t>
            </a:r>
            <a:r>
              <a:rPr lang="tr-TR" dirty="0" smtClean="0"/>
              <a:t>&lt;{</a:t>
            </a:r>
            <a:r>
              <a:rPr lang="tr-TR" dirty="0" err="1" smtClean="0"/>
              <a:t>maxPrice</a:t>
            </a:r>
            <a:r>
              <a:rPr lang="tr-TR" dirty="0" smtClean="0"/>
              <a:t>} </a:t>
            </a:r>
            <a:r>
              <a:rPr lang="tr-TR" dirty="0" err="1" smtClean="0"/>
              <a:t>Order</a:t>
            </a:r>
            <a:endParaRPr lang="tr-TR" dirty="0" smtClean="0"/>
          </a:p>
          <a:p>
            <a:pPr>
              <a:buNone/>
            </a:pPr>
            <a:r>
              <a:rPr lang="tr-TR" dirty="0" err="1" smtClean="0"/>
              <a:t>By</a:t>
            </a:r>
            <a:r>
              <a:rPr lang="tr-TR" dirty="0" smtClean="0"/>
              <a:t> </a:t>
            </a:r>
            <a:r>
              <a:rPr lang="tr-TR" dirty="0" err="1" smtClean="0"/>
              <a:t>Price</a:t>
            </a:r>
            <a:r>
              <a:rPr lang="tr-TR" dirty="0" smtClean="0"/>
              <a:t> </a:t>
            </a:r>
            <a:r>
              <a:rPr lang="tr-TR" dirty="0" err="1" smtClean="0"/>
              <a:t>Desc</a:t>
            </a:r>
            <a:r>
              <a:rPr lang="tr-TR" dirty="0" smtClean="0"/>
              <a:t> ”””;</a:t>
            </a:r>
            <a:endParaRPr lang="tr-TR" dirty="0" smtClean="0"/>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normAutofit fontScale="92500" lnSpcReduction="20000"/>
          </a:bodyPr>
          <a:lstStyle/>
          <a:p>
            <a:pPr>
              <a:buNone/>
            </a:pPr>
            <a:r>
              <a:rPr lang="tr-TR" dirty="0" smtClean="0">
                <a:solidFill>
                  <a:schemeClr val="accent3"/>
                </a:solidFill>
              </a:rPr>
              <a:t>7.</a:t>
            </a:r>
            <a:r>
              <a:rPr lang="tr-TR" dirty="0" err="1" smtClean="0">
                <a:solidFill>
                  <a:schemeClr val="accent3"/>
                </a:solidFill>
              </a:rPr>
              <a:t>Raw</a:t>
            </a:r>
            <a:r>
              <a:rPr lang="tr-TR" dirty="0" smtClean="0">
                <a:solidFill>
                  <a:schemeClr val="accent3"/>
                </a:solidFill>
              </a:rPr>
              <a:t> </a:t>
            </a:r>
            <a:r>
              <a:rPr lang="tr-TR" dirty="0" err="1" smtClean="0">
                <a:solidFill>
                  <a:schemeClr val="accent3"/>
                </a:solidFill>
              </a:rPr>
              <a:t>String</a:t>
            </a:r>
            <a:r>
              <a:rPr lang="tr-TR" dirty="0" smtClean="0">
                <a:solidFill>
                  <a:schemeClr val="accent3"/>
                </a:solidFill>
              </a:rPr>
              <a:t> </a:t>
            </a:r>
            <a:r>
              <a:rPr lang="tr-TR" dirty="0" err="1" smtClean="0">
                <a:solidFill>
                  <a:schemeClr val="accent3"/>
                </a:solidFill>
              </a:rPr>
              <a:t>Literals</a:t>
            </a:r>
            <a:r>
              <a:rPr lang="tr-TR" dirty="0" smtClean="0">
                <a:solidFill>
                  <a:schemeClr val="accent3"/>
                </a:solidFill>
              </a:rPr>
              <a:t> C# 12 </a:t>
            </a:r>
            <a:r>
              <a:rPr lang="tr-TR" dirty="0" smtClean="0">
                <a:solidFill>
                  <a:schemeClr val="accent3"/>
                </a:solidFill>
              </a:rPr>
              <a:t>Den Sonra</a:t>
            </a:r>
          </a:p>
          <a:p>
            <a:pPr>
              <a:buNone/>
            </a:pPr>
            <a:r>
              <a:rPr lang="tr-TR" dirty="0" smtClean="0"/>
              <a:t>v</a:t>
            </a:r>
            <a:r>
              <a:rPr lang="tr-TR" dirty="0" smtClean="0"/>
              <a:t>ar </a:t>
            </a:r>
            <a:r>
              <a:rPr lang="tr-TR" dirty="0" err="1" smtClean="0"/>
              <a:t>id</a:t>
            </a:r>
            <a:r>
              <a:rPr lang="tr-TR" dirty="0" smtClean="0"/>
              <a:t>=1;</a:t>
            </a:r>
          </a:p>
          <a:p>
            <a:pPr>
              <a:buNone/>
            </a:pPr>
            <a:r>
              <a:rPr lang="tr-TR" dirty="0" smtClean="0"/>
              <a:t>var </a:t>
            </a:r>
            <a:r>
              <a:rPr lang="tr-TR" dirty="0" err="1" smtClean="0"/>
              <a:t>f</a:t>
            </a:r>
            <a:r>
              <a:rPr lang="tr-TR" dirty="0" err="1" smtClean="0"/>
              <a:t>irstName</a:t>
            </a:r>
            <a:r>
              <a:rPr lang="tr-TR" dirty="0" smtClean="0"/>
              <a:t>=”Ali Can”;</a:t>
            </a:r>
          </a:p>
          <a:p>
            <a:pPr>
              <a:buNone/>
            </a:pPr>
            <a:r>
              <a:rPr lang="tr-TR" dirty="0" smtClean="0"/>
              <a:t>var </a:t>
            </a:r>
            <a:r>
              <a:rPr lang="tr-TR" dirty="0" err="1" smtClean="0"/>
              <a:t>lastName</a:t>
            </a:r>
            <a:r>
              <a:rPr lang="tr-TR" dirty="0" smtClean="0"/>
              <a:t>=”Yücel”;</a:t>
            </a:r>
          </a:p>
          <a:p>
            <a:pPr>
              <a:buNone/>
            </a:pPr>
            <a:r>
              <a:rPr lang="tr-TR" dirty="0" smtClean="0"/>
              <a:t>var </a:t>
            </a:r>
            <a:r>
              <a:rPr lang="tr-TR" dirty="0" err="1" smtClean="0"/>
              <a:t>json</a:t>
            </a:r>
            <a:r>
              <a:rPr lang="tr-TR" dirty="0" smtClean="0"/>
              <a:t>=$$”””</a:t>
            </a:r>
          </a:p>
          <a:p>
            <a:pPr>
              <a:buNone/>
            </a:pPr>
            <a:r>
              <a:rPr lang="tr-TR" dirty="0" smtClean="0"/>
              <a:t>{</a:t>
            </a:r>
          </a:p>
          <a:p>
            <a:pPr>
              <a:buNone/>
            </a:pPr>
            <a:r>
              <a:rPr lang="tr-TR" dirty="0" smtClean="0"/>
              <a:t>“</a:t>
            </a:r>
            <a:r>
              <a:rPr lang="tr-TR" dirty="0" err="1" smtClean="0"/>
              <a:t>id</a:t>
            </a:r>
            <a:r>
              <a:rPr lang="tr-TR" dirty="0" smtClean="0"/>
              <a:t>”:”{{</a:t>
            </a:r>
            <a:r>
              <a:rPr lang="tr-TR" dirty="0" err="1" smtClean="0"/>
              <a:t>id</a:t>
            </a:r>
            <a:r>
              <a:rPr lang="tr-TR" dirty="0" smtClean="0"/>
              <a:t>}}”,</a:t>
            </a:r>
          </a:p>
          <a:p>
            <a:pPr>
              <a:buNone/>
            </a:pPr>
            <a:r>
              <a:rPr lang="tr-TR" dirty="0" smtClean="0"/>
              <a:t>“</a:t>
            </a:r>
            <a:r>
              <a:rPr lang="tr-TR" dirty="0" err="1" smtClean="0"/>
              <a:t>firstName</a:t>
            </a:r>
            <a:r>
              <a:rPr lang="tr-TR" dirty="0" smtClean="0"/>
              <a:t>”:”{{</a:t>
            </a:r>
            <a:r>
              <a:rPr lang="tr-TR" dirty="0" err="1" smtClean="0"/>
              <a:t>firstName</a:t>
            </a:r>
            <a:r>
              <a:rPr lang="tr-TR" dirty="0" smtClean="0"/>
              <a:t>}}”,</a:t>
            </a:r>
          </a:p>
          <a:p>
            <a:pPr>
              <a:buNone/>
            </a:pPr>
            <a:r>
              <a:rPr lang="tr-TR" dirty="0" smtClean="0"/>
              <a:t>“</a:t>
            </a:r>
            <a:r>
              <a:rPr lang="tr-TR" dirty="0" err="1" smtClean="0"/>
              <a:t>lastName</a:t>
            </a:r>
            <a:r>
              <a:rPr lang="tr-TR" dirty="0" smtClean="0"/>
              <a:t>”:”{{</a:t>
            </a:r>
            <a:r>
              <a:rPr lang="tr-TR" dirty="0" err="1" smtClean="0"/>
              <a:t>lastName</a:t>
            </a:r>
            <a:r>
              <a:rPr lang="tr-TR" dirty="0" smtClean="0"/>
              <a:t>}}”</a:t>
            </a:r>
          </a:p>
          <a:p>
            <a:pPr>
              <a:buNone/>
            </a:pPr>
            <a:r>
              <a:rPr lang="tr-TR" dirty="0" smtClean="0"/>
              <a:t>}</a:t>
            </a:r>
          </a:p>
          <a:p>
            <a:pPr>
              <a:buNone/>
            </a:pPr>
            <a:r>
              <a:rPr lang="tr-TR" dirty="0" smtClean="0"/>
              <a:t>”””;</a:t>
            </a:r>
            <a:endParaRPr lang="tr-TR" dirty="0" smtClean="0"/>
          </a:p>
          <a:p>
            <a:pPr>
              <a:buNone/>
            </a:pPr>
            <a:endParaRPr lang="tr-TR" dirty="0"/>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22</a:t>
            </a:fld>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55448"/>
            <a:ext cx="8229600" cy="1252728"/>
          </a:xfrm>
        </p:spPr>
        <p:txBody>
          <a:bodyPr>
            <a:normAutofit fontScale="90000"/>
          </a:bodyPr>
          <a:lstStyle/>
          <a:p>
            <a:r>
              <a:rPr lang="tr-TR" dirty="0" smtClean="0"/>
              <a:t/>
            </a:r>
            <a:br>
              <a:rPr lang="tr-TR" dirty="0" smtClean="0"/>
            </a:br>
            <a:r>
              <a:rPr lang="tr-TR" dirty="0" err="1" smtClean="0"/>
              <a:t>Inline</a:t>
            </a:r>
            <a:r>
              <a:rPr lang="tr-TR" dirty="0" smtClean="0"/>
              <a:t> Diziler: Performansı Artıran Yenilik</a:t>
            </a:r>
            <a:br>
              <a:rPr lang="tr-TR" dirty="0" smtClean="0"/>
            </a:br>
            <a:endParaRPr lang="tr-TR" dirty="0"/>
          </a:p>
        </p:txBody>
      </p:sp>
      <p:sp>
        <p:nvSpPr>
          <p:cNvPr id="3" name="2 İçerik Yer Tutucusu"/>
          <p:cNvSpPr>
            <a:spLocks noGrp="1"/>
          </p:cNvSpPr>
          <p:nvPr>
            <p:ph idx="1"/>
          </p:nvPr>
        </p:nvSpPr>
        <p:spPr/>
        <p:txBody>
          <a:bodyPr>
            <a:normAutofit fontScale="47500" lnSpcReduction="20000"/>
          </a:bodyPr>
          <a:lstStyle/>
          <a:p>
            <a:r>
              <a:rPr lang="tr-TR" dirty="0" err="1" smtClean="0"/>
              <a:t>InlineArrayAttribute</a:t>
            </a:r>
            <a:r>
              <a:rPr lang="tr-TR" dirty="0" smtClean="0"/>
              <a:t>, daha önceki bir .NET 8 </a:t>
            </a:r>
            <a:r>
              <a:rPr lang="tr-TR" dirty="0" err="1" smtClean="0"/>
              <a:t>önizlemede</a:t>
            </a:r>
            <a:r>
              <a:rPr lang="tr-TR" dirty="0" smtClean="0"/>
              <a:t> tanıtılan önemli bir özelliktir. Bu, C#’</a:t>
            </a:r>
            <a:r>
              <a:rPr lang="tr-TR" dirty="0" err="1" smtClean="0"/>
              <a:t>ın</a:t>
            </a:r>
            <a:r>
              <a:rPr lang="tr-TR" dirty="0" smtClean="0"/>
              <a:t> 12. versiyonunda daha da geliştirilerek performansı artıran bir araç haline gelmiştir. </a:t>
            </a:r>
            <a:r>
              <a:rPr lang="tr-TR" dirty="0" err="1" smtClean="0"/>
              <a:t>Inline</a:t>
            </a:r>
            <a:r>
              <a:rPr lang="tr-TR" dirty="0" smtClean="0"/>
              <a:t> diziler, bir türün sürekli bir dizi temsilini tanımlamak için kullanılır ve aşırı taşmaları engellemek için indekslenmesi ve kesilmesi kolaydır. Bu tür veriler, etkin ve hızlı bir şekilde işlenir ve .NET kitaplıkları ve bazı diğer kütüphaneler tarafından yaygın olarak kullanılır.</a:t>
            </a:r>
          </a:p>
          <a:p>
            <a:r>
              <a:rPr lang="tr-TR" dirty="0" smtClean="0"/>
              <a:t>Örnek olarak, inline dizilerin kullanımına bakalım</a:t>
            </a:r>
          </a:p>
          <a:p>
            <a:pPr>
              <a:buNone/>
            </a:pPr>
            <a:endParaRPr lang="tr-TR" dirty="0" smtClean="0"/>
          </a:p>
          <a:p>
            <a:pPr>
              <a:buNone/>
            </a:pPr>
            <a:r>
              <a:rPr lang="tr-TR" dirty="0" smtClean="0"/>
              <a:t>        </a:t>
            </a:r>
            <a:r>
              <a:rPr lang="tr-TR" dirty="0" err="1" smtClean="0"/>
              <a:t>private</a:t>
            </a:r>
            <a:r>
              <a:rPr lang="tr-TR" dirty="0" smtClean="0"/>
              <a:t> </a:t>
            </a:r>
            <a:r>
              <a:rPr lang="tr-TR" dirty="0" err="1" smtClean="0"/>
              <a:t>static</a:t>
            </a:r>
            <a:r>
              <a:rPr lang="tr-TR" dirty="0" smtClean="0"/>
              <a:t> </a:t>
            </a:r>
            <a:r>
              <a:rPr lang="tr-TR" dirty="0" err="1" smtClean="0"/>
              <a:t>void</a:t>
            </a:r>
            <a:r>
              <a:rPr lang="tr-TR" dirty="0" smtClean="0"/>
              <a:t> </a:t>
            </a:r>
            <a:r>
              <a:rPr lang="tr-TR" dirty="0" err="1" smtClean="0"/>
              <a:t>InlineArrayAccess</a:t>
            </a:r>
            <a:r>
              <a:rPr lang="tr-TR" dirty="0" smtClean="0"/>
              <a:t>(Buffer10&lt;</a:t>
            </a:r>
            <a:r>
              <a:rPr lang="tr-TR" dirty="0" err="1" smtClean="0"/>
              <a:t>int</a:t>
            </a:r>
            <a:r>
              <a:rPr lang="tr-TR" dirty="0" smtClean="0"/>
              <a:t>&gt; </a:t>
            </a:r>
            <a:r>
              <a:rPr lang="tr-TR" dirty="0" err="1" smtClean="0"/>
              <a:t>inlineArray</a:t>
            </a:r>
            <a:r>
              <a:rPr lang="tr-TR" dirty="0" smtClean="0"/>
              <a:t>)</a:t>
            </a:r>
            <a:br>
              <a:rPr lang="tr-TR" dirty="0" smtClean="0"/>
            </a:br>
            <a:r>
              <a:rPr lang="tr-TR" dirty="0" smtClean="0"/>
              <a:t>{</a:t>
            </a:r>
            <a:br>
              <a:rPr lang="tr-TR" dirty="0" smtClean="0"/>
            </a:br>
            <a:r>
              <a:rPr lang="tr-TR" dirty="0" err="1" smtClean="0"/>
              <a:t>for</a:t>
            </a:r>
            <a:r>
              <a:rPr lang="tr-TR" dirty="0" smtClean="0"/>
              <a:t> (</a:t>
            </a:r>
            <a:r>
              <a:rPr lang="tr-TR" dirty="0" err="1" smtClean="0"/>
              <a:t>int</a:t>
            </a:r>
            <a:r>
              <a:rPr lang="tr-TR" dirty="0" smtClean="0"/>
              <a:t> i = 0; i &lt; 10; i++)</a:t>
            </a:r>
            <a:br>
              <a:rPr lang="tr-TR" dirty="0" smtClean="0"/>
            </a:br>
            <a:r>
              <a:rPr lang="tr-TR" dirty="0" smtClean="0"/>
              <a:t>{</a:t>
            </a:r>
            <a:br>
              <a:rPr lang="tr-TR" dirty="0" smtClean="0"/>
            </a:br>
            <a:r>
              <a:rPr lang="tr-TR" dirty="0" err="1" smtClean="0"/>
              <a:t>inlineArray</a:t>
            </a:r>
            <a:r>
              <a:rPr lang="tr-TR" dirty="0" smtClean="0"/>
              <a:t>[i] = i * i;</a:t>
            </a:r>
            <a:br>
              <a:rPr lang="tr-TR" dirty="0" smtClean="0"/>
            </a:br>
            <a:r>
              <a:rPr lang="tr-TR" dirty="0" smtClean="0"/>
              <a:t>}</a:t>
            </a:r>
            <a:br>
              <a:rPr lang="tr-TR" dirty="0" smtClean="0"/>
            </a:br>
            <a:r>
              <a:rPr lang="tr-TR" dirty="0" smtClean="0"/>
              <a:t/>
            </a:r>
            <a:br>
              <a:rPr lang="tr-TR" dirty="0" smtClean="0"/>
            </a:br>
            <a:r>
              <a:rPr lang="tr-TR" dirty="0" err="1" smtClean="0"/>
              <a:t>foreach</a:t>
            </a:r>
            <a:r>
              <a:rPr lang="tr-TR" dirty="0" smtClean="0"/>
              <a:t> (</a:t>
            </a:r>
            <a:r>
              <a:rPr lang="tr-TR" dirty="0" err="1" smtClean="0"/>
              <a:t>int</a:t>
            </a:r>
            <a:r>
              <a:rPr lang="tr-TR" dirty="0" smtClean="0"/>
              <a:t> i in </a:t>
            </a:r>
            <a:r>
              <a:rPr lang="tr-TR" dirty="0" err="1" smtClean="0"/>
              <a:t>inlineArray</a:t>
            </a:r>
            <a:r>
              <a:rPr lang="tr-TR" dirty="0" smtClean="0"/>
              <a:t>)</a:t>
            </a:r>
            <a:br>
              <a:rPr lang="tr-TR" dirty="0" smtClean="0"/>
            </a:br>
            <a:r>
              <a:rPr lang="tr-TR" dirty="0" smtClean="0"/>
              <a:t>{</a:t>
            </a:r>
            <a:br>
              <a:rPr lang="tr-TR" dirty="0" smtClean="0"/>
            </a:br>
            <a:r>
              <a:rPr lang="tr-TR" dirty="0" err="1" smtClean="0"/>
              <a:t>Console</a:t>
            </a:r>
            <a:r>
              <a:rPr lang="tr-TR" dirty="0" smtClean="0"/>
              <a:t>.</a:t>
            </a:r>
            <a:r>
              <a:rPr lang="tr-TR" dirty="0" err="1" smtClean="0"/>
              <a:t>WriteLine</a:t>
            </a:r>
            <a:r>
              <a:rPr lang="tr-TR" dirty="0" smtClean="0"/>
              <a:t>(i);</a:t>
            </a:r>
            <a:br>
              <a:rPr lang="tr-TR" dirty="0" smtClean="0"/>
            </a:br>
            <a:r>
              <a:rPr lang="tr-TR" dirty="0" smtClean="0"/>
              <a:t>}</a:t>
            </a:r>
            <a:br>
              <a:rPr lang="tr-TR" dirty="0" smtClean="0"/>
            </a:br>
            <a:r>
              <a:rPr lang="tr-TR" dirty="0" smtClean="0"/>
              <a:t>}</a:t>
            </a:r>
          </a:p>
          <a:p>
            <a:endParaRPr lang="tr-TR" dirty="0" smtClean="0"/>
          </a:p>
          <a:p>
            <a:r>
              <a:rPr lang="tr-TR" dirty="0" smtClean="0"/>
              <a:t>Burada Buffer10 adında bir yapı (</a:t>
            </a:r>
            <a:r>
              <a:rPr lang="tr-TR" dirty="0" err="1" smtClean="0"/>
              <a:t>struct</a:t>
            </a:r>
            <a:r>
              <a:rPr lang="tr-TR" dirty="0" smtClean="0"/>
              <a:t>) kullanılarak inline bir dizi oluşturuyoruz. Bu yapı, </a:t>
            </a:r>
            <a:r>
              <a:rPr lang="tr-TR" dirty="0" err="1" smtClean="0"/>
              <a:t>InlineArrayAttribute</a:t>
            </a:r>
            <a:r>
              <a:rPr lang="tr-TR" dirty="0" smtClean="0"/>
              <a:t> ile işaretlenmiştir ve 10 elemanlı bir dizi temsil eder. İlk 10 sayının karesini hesaplayarak ve yazdırarak bu inline diziyi kullanıyoruz.</a:t>
            </a:r>
          </a:p>
          <a:p>
            <a:endParaRPr lang="tr-TR" dirty="0"/>
          </a:p>
        </p:txBody>
      </p:sp>
      <p:sp>
        <p:nvSpPr>
          <p:cNvPr id="4" name="3 Veri Yer Tutucusu"/>
          <p:cNvSpPr>
            <a:spLocks noGrp="1"/>
          </p:cNvSpPr>
          <p:nvPr>
            <p:ph type="dt" sz="half" idx="10"/>
          </p:nvPr>
        </p:nvSpPr>
        <p:spPr/>
        <p:txBody>
          <a:bodyPr/>
          <a:lstStyle/>
          <a:p>
            <a:fld id="{914FB69B-FC58-45DE-A5EB-FA3914D8ED34}"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3</a:t>
            </a:fld>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r>
            <a:br>
              <a:rPr lang="tr-TR" dirty="0" smtClean="0"/>
            </a:br>
            <a:r>
              <a:rPr lang="tr-TR" dirty="0" err="1" smtClean="0"/>
              <a:t>Interceptors</a:t>
            </a:r>
            <a:r>
              <a:rPr lang="tr-TR" dirty="0" smtClean="0"/>
              <a:t>: Yenilikçi ve Deneysel Bir Yaklaşım</a:t>
            </a:r>
            <a:br>
              <a:rPr lang="tr-TR" dirty="0" smtClean="0"/>
            </a:br>
            <a:endParaRPr lang="tr-TR" dirty="0"/>
          </a:p>
        </p:txBody>
      </p:sp>
      <p:sp>
        <p:nvSpPr>
          <p:cNvPr id="3" name="2 İçerik Yer Tutucusu"/>
          <p:cNvSpPr>
            <a:spLocks noGrp="1"/>
          </p:cNvSpPr>
          <p:nvPr>
            <p:ph idx="1"/>
          </p:nvPr>
        </p:nvSpPr>
        <p:spPr/>
        <p:txBody>
          <a:bodyPr>
            <a:normAutofit fontScale="55000" lnSpcReduction="20000"/>
          </a:bodyPr>
          <a:lstStyle/>
          <a:p>
            <a:pPr>
              <a:buNone/>
            </a:pPr>
            <a:r>
              <a:rPr lang="tr-TR" dirty="0" smtClean="0"/>
              <a:t>C#’</a:t>
            </a:r>
            <a:r>
              <a:rPr lang="tr-TR" dirty="0" err="1" smtClean="0"/>
              <a:t>ın</a:t>
            </a:r>
            <a:r>
              <a:rPr lang="tr-TR" dirty="0" smtClean="0"/>
              <a:t> 12. versiyonuyla birlikte deneysel bir özellik olan </a:t>
            </a:r>
            <a:r>
              <a:rPr lang="tr-TR" dirty="0" err="1" smtClean="0"/>
              <a:t>interceptors</a:t>
            </a:r>
            <a:r>
              <a:rPr lang="tr-TR" dirty="0" smtClean="0"/>
              <a:t> tanıtıldı. Bu özellik, derleme öncesi (AOT) derleme için daha iyi destek sağlayan gelişmiş senaryolar için tasarlanmıştır. </a:t>
            </a:r>
            <a:r>
              <a:rPr lang="tr-TR" dirty="0" err="1" smtClean="0"/>
              <a:t>Interceptors</a:t>
            </a:r>
            <a:r>
              <a:rPr lang="tr-TR" dirty="0" smtClean="0"/>
              <a:t>, özel kodun belirli yöntem çağrılarını yönlendirmesine olanak tanır. Özellikle kaynak üreteçleri için uygundur ve belirli kodları yeniden yönlendirme yeteneği sunar.</a:t>
            </a:r>
          </a:p>
          <a:p>
            <a:pPr>
              <a:buNone/>
            </a:pPr>
            <a:r>
              <a:rPr lang="tr-TR" dirty="0" smtClean="0"/>
              <a:t>  </a:t>
            </a:r>
            <a:r>
              <a:rPr lang="tr-TR" dirty="0" err="1" smtClean="0"/>
              <a:t>Interceptors’ın</a:t>
            </a:r>
            <a:r>
              <a:rPr lang="tr-TR" dirty="0" smtClean="0"/>
              <a:t> nasıl kullanıldığına dair örnek</a:t>
            </a:r>
          </a:p>
          <a:p>
            <a:pPr>
              <a:buNone/>
            </a:pPr>
            <a:endParaRPr lang="tr-TR" dirty="0" smtClean="0"/>
          </a:p>
          <a:p>
            <a:pPr>
              <a:buNone/>
            </a:pPr>
            <a:r>
              <a:rPr lang="tr-TR" dirty="0" smtClean="0"/>
              <a:t>  [</a:t>
            </a:r>
            <a:r>
              <a:rPr lang="tr-TR" dirty="0" err="1" smtClean="0"/>
              <a:t>Features</a:t>
            </a:r>
            <a:r>
              <a:rPr lang="tr-TR" dirty="0" smtClean="0"/>
              <a:t>("</a:t>
            </a:r>
            <a:r>
              <a:rPr lang="tr-TR" dirty="0" err="1" smtClean="0"/>
              <a:t>InterceptorsPreview</a:t>
            </a:r>
            <a:r>
              <a:rPr lang="tr-TR" dirty="0" smtClean="0"/>
              <a:t>")]</a:t>
            </a:r>
            <a:br>
              <a:rPr lang="tr-TR" dirty="0" smtClean="0"/>
            </a:br>
            <a:r>
              <a:rPr lang="tr-TR" dirty="0" err="1" smtClean="0"/>
              <a:t>public</a:t>
            </a:r>
            <a:r>
              <a:rPr lang="tr-TR" dirty="0" smtClean="0"/>
              <a:t> </a:t>
            </a:r>
            <a:r>
              <a:rPr lang="tr-TR" dirty="0" err="1" smtClean="0"/>
              <a:t>class</a:t>
            </a:r>
            <a:r>
              <a:rPr lang="tr-TR" dirty="0" smtClean="0"/>
              <a:t> </a:t>
            </a:r>
            <a:r>
              <a:rPr lang="tr-TR" dirty="0" err="1" smtClean="0"/>
              <a:t>MyService</a:t>
            </a:r>
            <a:r>
              <a:rPr lang="tr-TR" dirty="0" smtClean="0"/>
              <a:t/>
            </a:r>
            <a:br>
              <a:rPr lang="tr-TR" dirty="0" smtClean="0"/>
            </a:br>
            <a:r>
              <a:rPr lang="tr-TR" dirty="0" smtClean="0"/>
              <a:t>{</a:t>
            </a:r>
            <a:br>
              <a:rPr lang="tr-TR" dirty="0" smtClean="0"/>
            </a:br>
            <a:r>
              <a:rPr lang="tr-TR" dirty="0" smtClean="0"/>
              <a:t>[</a:t>
            </a:r>
            <a:r>
              <a:rPr lang="tr-TR" dirty="0" err="1" smtClean="0"/>
              <a:t>Interceptor</a:t>
            </a:r>
            <a:r>
              <a:rPr lang="tr-TR" dirty="0" smtClean="0"/>
              <a:t>(</a:t>
            </a:r>
            <a:r>
              <a:rPr lang="tr-TR" dirty="0" err="1" smtClean="0"/>
              <a:t>typeof</a:t>
            </a:r>
            <a:r>
              <a:rPr lang="tr-TR" dirty="0" smtClean="0"/>
              <a:t>(</a:t>
            </a:r>
            <a:r>
              <a:rPr lang="tr-TR" dirty="0" err="1" smtClean="0"/>
              <a:t>MyInterceptor</a:t>
            </a:r>
            <a:r>
              <a:rPr lang="tr-TR" dirty="0" smtClean="0"/>
              <a:t>))]</a:t>
            </a:r>
            <a:br>
              <a:rPr lang="tr-TR" dirty="0" smtClean="0"/>
            </a:br>
            <a:r>
              <a:rPr lang="tr-TR" dirty="0" err="1" smtClean="0"/>
              <a:t>public</a:t>
            </a:r>
            <a:r>
              <a:rPr lang="tr-TR" dirty="0" smtClean="0"/>
              <a:t> </a:t>
            </a:r>
            <a:r>
              <a:rPr lang="tr-TR" dirty="0" err="1" smtClean="0"/>
              <a:t>void</a:t>
            </a:r>
            <a:r>
              <a:rPr lang="tr-TR" dirty="0" smtClean="0"/>
              <a:t> </a:t>
            </a:r>
            <a:r>
              <a:rPr lang="tr-TR" dirty="0" err="1" smtClean="0"/>
              <a:t>DoSomething</a:t>
            </a:r>
            <a:r>
              <a:rPr lang="tr-TR" dirty="0" smtClean="0"/>
              <a:t>()</a:t>
            </a:r>
            <a:br>
              <a:rPr lang="tr-TR" dirty="0" smtClean="0"/>
            </a:br>
            <a:r>
              <a:rPr lang="tr-TR" dirty="0" smtClean="0"/>
              <a:t>{</a:t>
            </a:r>
            <a:br>
              <a:rPr lang="tr-TR" dirty="0" smtClean="0"/>
            </a:br>
            <a:r>
              <a:rPr lang="tr-TR" dirty="0" smtClean="0"/>
              <a:t>// Burada yapılacak işlem</a:t>
            </a:r>
            <a:br>
              <a:rPr lang="tr-TR" dirty="0" smtClean="0"/>
            </a:br>
            <a:r>
              <a:rPr lang="tr-TR" dirty="0" smtClean="0"/>
              <a:t>}</a:t>
            </a:r>
            <a:br>
              <a:rPr lang="tr-TR" dirty="0" smtClean="0"/>
            </a:br>
            <a:r>
              <a:rPr lang="tr-TR" dirty="0" smtClean="0"/>
              <a:t>}</a:t>
            </a:r>
          </a:p>
          <a:p>
            <a:pPr>
              <a:buNone/>
            </a:pPr>
            <a:endParaRPr lang="tr-TR" dirty="0" smtClean="0"/>
          </a:p>
          <a:p>
            <a:pPr>
              <a:buNone/>
            </a:pPr>
            <a:r>
              <a:rPr lang="tr-TR" dirty="0" smtClean="0"/>
              <a:t>       Yukarıdaki örnek, </a:t>
            </a:r>
            <a:r>
              <a:rPr lang="tr-TR" dirty="0" err="1" smtClean="0"/>
              <a:t>MyService</a:t>
            </a:r>
            <a:r>
              <a:rPr lang="tr-TR" dirty="0" smtClean="0"/>
              <a:t> sınıfının </a:t>
            </a:r>
            <a:r>
              <a:rPr lang="tr-TR" dirty="0" err="1" smtClean="0"/>
              <a:t>DoSomething</a:t>
            </a:r>
            <a:r>
              <a:rPr lang="tr-TR" dirty="0" smtClean="0"/>
              <a:t>() yönteminin </a:t>
            </a:r>
            <a:r>
              <a:rPr lang="tr-TR" dirty="0" err="1" smtClean="0"/>
              <a:t>MyInterceptor</a:t>
            </a:r>
            <a:r>
              <a:rPr lang="tr-TR" dirty="0" smtClean="0"/>
              <a:t> adlı özel bir </a:t>
            </a:r>
            <a:r>
              <a:rPr lang="tr-TR" dirty="0" err="1" smtClean="0"/>
              <a:t>interceptor</a:t>
            </a:r>
            <a:r>
              <a:rPr lang="tr-TR" dirty="0" smtClean="0"/>
              <a:t> ile yeniden yönlendirilmesini göstermektedir.</a:t>
            </a:r>
          </a:p>
        </p:txBody>
      </p:sp>
      <p:sp>
        <p:nvSpPr>
          <p:cNvPr id="4" name="3 Veri Yer Tutucusu"/>
          <p:cNvSpPr>
            <a:spLocks noGrp="1"/>
          </p:cNvSpPr>
          <p:nvPr>
            <p:ph type="dt" sz="half" idx="10"/>
          </p:nvPr>
        </p:nvSpPr>
        <p:spPr/>
        <p:txBody>
          <a:bodyPr/>
          <a:lstStyle/>
          <a:p>
            <a:fld id="{313E2B03-38B3-4709-9200-B5F08F70AA9B}"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4</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err="1" smtClean="0"/>
              <a:t>Nameof</a:t>
            </a:r>
            <a:r>
              <a:rPr lang="tr-TR" dirty="0" smtClean="0"/>
              <a:t> ile Erişilebilen Öğeler</a:t>
            </a:r>
            <a:br>
              <a:rPr lang="tr-TR" dirty="0" smtClean="0"/>
            </a:br>
            <a:endParaRPr lang="tr-TR" dirty="0"/>
          </a:p>
        </p:txBody>
      </p:sp>
      <p:sp>
        <p:nvSpPr>
          <p:cNvPr id="3" name="2 İçerik Yer Tutucusu"/>
          <p:cNvSpPr>
            <a:spLocks noGrp="1"/>
          </p:cNvSpPr>
          <p:nvPr>
            <p:ph idx="1"/>
          </p:nvPr>
        </p:nvSpPr>
        <p:spPr/>
        <p:txBody>
          <a:bodyPr>
            <a:normAutofit fontScale="40000" lnSpcReduction="20000"/>
          </a:bodyPr>
          <a:lstStyle/>
          <a:p>
            <a:r>
              <a:rPr lang="tr-TR" dirty="0" smtClean="0"/>
              <a:t>C#’</a:t>
            </a:r>
            <a:r>
              <a:rPr lang="tr-TR" dirty="0" err="1" smtClean="0"/>
              <a:t>ın</a:t>
            </a:r>
            <a:r>
              <a:rPr lang="tr-TR" dirty="0" smtClean="0"/>
              <a:t> 12. versiyonuyla birlikte </a:t>
            </a:r>
            <a:r>
              <a:rPr lang="tr-TR" dirty="0" err="1" smtClean="0"/>
              <a:t>nameof</a:t>
            </a:r>
            <a:r>
              <a:rPr lang="tr-TR" dirty="0" smtClean="0"/>
              <a:t> anahtar kelimesi, artık üye adları, başlatıcılar, statik üyeler ve niteliklerle çalışır. Bu özellik, C# dilinin daha esnek ve kullanıcı dostu olmasını sağlar. Özellikle, adları bilinen üyeleri ve nitelikleri kullanırken, daha az hata yapma olasılığını artırır.</a:t>
            </a:r>
          </a:p>
          <a:p>
            <a:endParaRPr lang="tr-TR" dirty="0" smtClean="0"/>
          </a:p>
          <a:p>
            <a:pPr>
              <a:buNone/>
            </a:pPr>
            <a:r>
              <a:rPr lang="tr-TR" dirty="0" smtClean="0"/>
              <a:t>       </a:t>
            </a:r>
            <a:r>
              <a:rPr lang="tr-TR" dirty="0" err="1" smtClean="0"/>
              <a:t>internal</a:t>
            </a:r>
            <a:r>
              <a:rPr lang="tr-TR" dirty="0" smtClean="0"/>
              <a:t> </a:t>
            </a:r>
            <a:r>
              <a:rPr lang="tr-TR" dirty="0" err="1" smtClean="0"/>
              <a:t>class</a:t>
            </a:r>
            <a:r>
              <a:rPr lang="tr-TR" dirty="0" smtClean="0"/>
              <a:t> </a:t>
            </a:r>
            <a:r>
              <a:rPr lang="tr-TR" dirty="0" err="1" smtClean="0"/>
              <a:t>NameOf</a:t>
            </a:r>
            <a:r>
              <a:rPr lang="tr-TR" dirty="0" smtClean="0"/>
              <a:t/>
            </a:r>
            <a:br>
              <a:rPr lang="tr-TR" dirty="0" smtClean="0"/>
            </a:br>
            <a:r>
              <a:rPr lang="tr-TR" dirty="0" smtClean="0"/>
              <a:t>{</a:t>
            </a:r>
            <a:br>
              <a:rPr lang="tr-TR" dirty="0" smtClean="0"/>
            </a:br>
            <a:r>
              <a:rPr lang="tr-TR" dirty="0" err="1" smtClean="0"/>
              <a:t>public</a:t>
            </a:r>
            <a:r>
              <a:rPr lang="tr-TR" dirty="0" smtClean="0"/>
              <a:t> </a:t>
            </a:r>
            <a:r>
              <a:rPr lang="tr-TR" dirty="0" err="1" smtClean="0"/>
              <a:t>string</a:t>
            </a:r>
            <a:r>
              <a:rPr lang="tr-TR" dirty="0" smtClean="0"/>
              <a:t> S { </a:t>
            </a:r>
            <a:r>
              <a:rPr lang="tr-TR" dirty="0" err="1" smtClean="0"/>
              <a:t>get</a:t>
            </a:r>
            <a:r>
              <a:rPr lang="tr-TR" dirty="0" smtClean="0"/>
              <a:t>; } = "";</a:t>
            </a:r>
            <a:br>
              <a:rPr lang="tr-TR" dirty="0" smtClean="0"/>
            </a:br>
            <a:r>
              <a:rPr lang="tr-TR" dirty="0" err="1" smtClean="0"/>
              <a:t>public</a:t>
            </a:r>
            <a:r>
              <a:rPr lang="tr-TR" dirty="0" smtClean="0"/>
              <a:t> </a:t>
            </a:r>
            <a:r>
              <a:rPr lang="tr-TR" dirty="0" err="1" smtClean="0"/>
              <a:t>static</a:t>
            </a:r>
            <a:r>
              <a:rPr lang="tr-TR" dirty="0" smtClean="0"/>
              <a:t> </a:t>
            </a:r>
            <a:r>
              <a:rPr lang="tr-TR" dirty="0" err="1" smtClean="0"/>
              <a:t>int</a:t>
            </a:r>
            <a:r>
              <a:rPr lang="tr-TR" dirty="0" smtClean="0"/>
              <a:t> </a:t>
            </a:r>
            <a:r>
              <a:rPr lang="tr-TR" dirty="0" err="1" smtClean="0"/>
              <a:t>StaticField</a:t>
            </a:r>
            <a:r>
              <a:rPr lang="tr-TR" dirty="0" smtClean="0"/>
              <a:t>;</a:t>
            </a:r>
            <a:br>
              <a:rPr lang="tr-TR" dirty="0" smtClean="0"/>
            </a:br>
            <a:r>
              <a:rPr lang="tr-TR" dirty="0" err="1" smtClean="0"/>
              <a:t>public</a:t>
            </a:r>
            <a:r>
              <a:rPr lang="tr-TR" dirty="0" smtClean="0"/>
              <a:t> </a:t>
            </a:r>
            <a:r>
              <a:rPr lang="tr-TR" dirty="0" err="1" smtClean="0"/>
              <a:t>string</a:t>
            </a:r>
            <a:r>
              <a:rPr lang="tr-TR" dirty="0" smtClean="0"/>
              <a:t> </a:t>
            </a:r>
            <a:r>
              <a:rPr lang="tr-TR" dirty="0" err="1" smtClean="0"/>
              <a:t>NameOfLength</a:t>
            </a:r>
            <a:r>
              <a:rPr lang="tr-TR" dirty="0" smtClean="0"/>
              <a:t> { </a:t>
            </a:r>
            <a:r>
              <a:rPr lang="tr-TR" dirty="0" err="1" smtClean="0"/>
              <a:t>get</a:t>
            </a:r>
            <a:r>
              <a:rPr lang="tr-TR" dirty="0" smtClean="0"/>
              <a:t>; } = </a:t>
            </a:r>
            <a:r>
              <a:rPr lang="tr-TR" dirty="0" err="1" smtClean="0"/>
              <a:t>nameof</a:t>
            </a:r>
            <a:r>
              <a:rPr lang="tr-TR" dirty="0" smtClean="0"/>
              <a:t>(S.</a:t>
            </a:r>
            <a:r>
              <a:rPr lang="tr-TR" dirty="0" err="1" smtClean="0"/>
              <a:t>Length</a:t>
            </a:r>
            <a:r>
              <a:rPr lang="tr-TR" dirty="0" smtClean="0"/>
              <a:t>);</a:t>
            </a:r>
            <a:br>
              <a:rPr lang="tr-TR" dirty="0" smtClean="0"/>
            </a:br>
            <a:r>
              <a:rPr lang="tr-TR" dirty="0" err="1" smtClean="0"/>
              <a:t>public</a:t>
            </a:r>
            <a:r>
              <a:rPr lang="tr-TR" dirty="0" smtClean="0"/>
              <a:t> </a:t>
            </a:r>
            <a:r>
              <a:rPr lang="tr-TR" dirty="0" err="1" smtClean="0"/>
              <a:t>static</a:t>
            </a:r>
            <a:r>
              <a:rPr lang="tr-TR" dirty="0" smtClean="0"/>
              <a:t> </a:t>
            </a:r>
            <a:r>
              <a:rPr lang="tr-TR" dirty="0" err="1" smtClean="0"/>
              <a:t>void</a:t>
            </a:r>
            <a:r>
              <a:rPr lang="tr-TR" dirty="0" smtClean="0"/>
              <a:t> </a:t>
            </a:r>
            <a:r>
              <a:rPr lang="tr-TR" dirty="0" err="1" smtClean="0"/>
              <a:t>NameOfExamples</a:t>
            </a:r>
            <a:r>
              <a:rPr lang="tr-TR" dirty="0" smtClean="0"/>
              <a:t>()</a:t>
            </a:r>
            <a:br>
              <a:rPr lang="tr-TR" dirty="0" smtClean="0"/>
            </a:br>
            <a:r>
              <a:rPr lang="tr-TR" dirty="0" smtClean="0"/>
              <a:t>{</a:t>
            </a:r>
            <a:br>
              <a:rPr lang="tr-TR" dirty="0" smtClean="0"/>
            </a:br>
            <a:r>
              <a:rPr lang="tr-TR" dirty="0" err="1" smtClean="0"/>
              <a:t>Console</a:t>
            </a:r>
            <a:r>
              <a:rPr lang="tr-TR" dirty="0" smtClean="0"/>
              <a:t>.</a:t>
            </a:r>
            <a:r>
              <a:rPr lang="tr-TR" dirty="0" err="1" smtClean="0"/>
              <a:t>WriteLine</a:t>
            </a:r>
            <a:r>
              <a:rPr lang="tr-TR" dirty="0" smtClean="0"/>
              <a:t>(</a:t>
            </a:r>
            <a:r>
              <a:rPr lang="tr-TR" dirty="0" err="1" smtClean="0"/>
              <a:t>nameof</a:t>
            </a:r>
            <a:r>
              <a:rPr lang="tr-TR" dirty="0" smtClean="0"/>
              <a:t>(S.</a:t>
            </a:r>
            <a:r>
              <a:rPr lang="tr-TR" dirty="0" err="1" smtClean="0"/>
              <a:t>Length</a:t>
            </a:r>
            <a:r>
              <a:rPr lang="tr-TR" dirty="0" smtClean="0"/>
              <a:t>));</a:t>
            </a:r>
            <a:br>
              <a:rPr lang="tr-TR" dirty="0" smtClean="0"/>
            </a:br>
            <a:r>
              <a:rPr lang="tr-TR" dirty="0" err="1" smtClean="0"/>
              <a:t>Console</a:t>
            </a:r>
            <a:r>
              <a:rPr lang="tr-TR" dirty="0" smtClean="0"/>
              <a:t>.</a:t>
            </a:r>
            <a:r>
              <a:rPr lang="tr-TR" dirty="0" err="1" smtClean="0"/>
              <a:t>WriteLine</a:t>
            </a:r>
            <a:r>
              <a:rPr lang="tr-TR" dirty="0" smtClean="0"/>
              <a:t>(</a:t>
            </a:r>
            <a:r>
              <a:rPr lang="tr-TR" dirty="0" err="1" smtClean="0"/>
              <a:t>nameof</a:t>
            </a:r>
            <a:r>
              <a:rPr lang="tr-TR" dirty="0" smtClean="0"/>
              <a:t>(</a:t>
            </a:r>
            <a:r>
              <a:rPr lang="tr-TR" dirty="0" err="1" smtClean="0"/>
              <a:t>StaticField</a:t>
            </a:r>
            <a:r>
              <a:rPr lang="tr-TR" dirty="0" smtClean="0"/>
              <a:t>.</a:t>
            </a:r>
            <a:r>
              <a:rPr lang="tr-TR" dirty="0" err="1" smtClean="0"/>
              <a:t>MinValue</a:t>
            </a:r>
            <a:r>
              <a:rPr lang="tr-TR" dirty="0" smtClean="0"/>
              <a:t>));</a:t>
            </a:r>
            <a:br>
              <a:rPr lang="tr-TR" dirty="0" smtClean="0"/>
            </a:br>
            <a:r>
              <a:rPr lang="tr-TR" dirty="0" smtClean="0"/>
              <a:t>}</a:t>
            </a:r>
            <a:br>
              <a:rPr lang="tr-TR" dirty="0" smtClean="0"/>
            </a:br>
            <a:r>
              <a:rPr lang="tr-TR" dirty="0" smtClean="0"/>
              <a:t>[</a:t>
            </a:r>
            <a:r>
              <a:rPr lang="tr-TR" dirty="0" err="1" smtClean="0"/>
              <a:t>Description</a:t>
            </a:r>
            <a:r>
              <a:rPr lang="tr-TR" dirty="0" smtClean="0"/>
              <a:t>($"</a:t>
            </a:r>
            <a:r>
              <a:rPr lang="tr-TR" dirty="0" err="1" smtClean="0"/>
              <a:t>String</a:t>
            </a:r>
            <a:r>
              <a:rPr lang="tr-TR" dirty="0" smtClean="0"/>
              <a:t> {</a:t>
            </a:r>
            <a:r>
              <a:rPr lang="tr-TR" dirty="0" err="1" smtClean="0"/>
              <a:t>nameof</a:t>
            </a:r>
            <a:r>
              <a:rPr lang="tr-TR" dirty="0" smtClean="0"/>
              <a:t>(S.</a:t>
            </a:r>
            <a:r>
              <a:rPr lang="tr-TR" dirty="0" err="1" smtClean="0"/>
              <a:t>Length</a:t>
            </a:r>
            <a:r>
              <a:rPr lang="tr-TR" dirty="0" smtClean="0"/>
              <a:t>)}")]</a:t>
            </a:r>
            <a:br>
              <a:rPr lang="tr-TR" dirty="0" smtClean="0"/>
            </a:br>
            <a:r>
              <a:rPr lang="tr-TR" dirty="0" err="1" smtClean="0"/>
              <a:t>public</a:t>
            </a:r>
            <a:r>
              <a:rPr lang="tr-TR" dirty="0" smtClean="0"/>
              <a:t> </a:t>
            </a:r>
            <a:r>
              <a:rPr lang="tr-TR" dirty="0" err="1" smtClean="0"/>
              <a:t>int</a:t>
            </a:r>
            <a:r>
              <a:rPr lang="tr-TR" dirty="0" smtClean="0"/>
              <a:t> </a:t>
            </a:r>
            <a:r>
              <a:rPr lang="tr-TR" dirty="0" err="1" smtClean="0"/>
              <a:t>StringLength</a:t>
            </a:r>
            <a:r>
              <a:rPr lang="tr-TR" dirty="0" smtClean="0"/>
              <a:t>(</a:t>
            </a:r>
            <a:r>
              <a:rPr lang="tr-TR" dirty="0" err="1" smtClean="0"/>
              <a:t>string</a:t>
            </a:r>
            <a:r>
              <a:rPr lang="tr-TR" dirty="0" smtClean="0"/>
              <a:t> s)</a:t>
            </a:r>
            <a:br>
              <a:rPr lang="tr-TR" dirty="0" smtClean="0"/>
            </a:br>
            <a:r>
              <a:rPr lang="tr-TR" dirty="0" smtClean="0"/>
              <a:t>{</a:t>
            </a:r>
            <a:br>
              <a:rPr lang="tr-TR" dirty="0" smtClean="0"/>
            </a:br>
            <a:r>
              <a:rPr lang="tr-TR" dirty="0" err="1" smtClean="0"/>
              <a:t>return</a:t>
            </a:r>
            <a:r>
              <a:rPr lang="tr-TR" dirty="0" smtClean="0"/>
              <a:t> s.</a:t>
            </a:r>
            <a:r>
              <a:rPr lang="tr-TR" dirty="0" err="1" smtClean="0"/>
              <a:t>Length</a:t>
            </a:r>
            <a:r>
              <a:rPr lang="tr-TR" dirty="0" smtClean="0"/>
              <a:t>;</a:t>
            </a:r>
            <a:br>
              <a:rPr lang="tr-TR" dirty="0" smtClean="0"/>
            </a:br>
            <a:r>
              <a:rPr lang="tr-TR" dirty="0" smtClean="0"/>
              <a:t>}</a:t>
            </a:r>
            <a:br>
              <a:rPr lang="tr-TR" dirty="0" smtClean="0"/>
            </a:br>
            <a:r>
              <a:rPr lang="tr-TR" dirty="0" smtClean="0"/>
              <a:t>}</a:t>
            </a:r>
          </a:p>
          <a:p>
            <a:pPr>
              <a:buNone/>
            </a:pPr>
            <a:endParaRPr lang="tr-TR" dirty="0" smtClean="0"/>
          </a:p>
          <a:p>
            <a:r>
              <a:rPr lang="tr-TR" dirty="0" smtClean="0"/>
              <a:t>Yukarıdaki örnekte, </a:t>
            </a:r>
            <a:r>
              <a:rPr lang="tr-TR" dirty="0" err="1" smtClean="0"/>
              <a:t>nameof</a:t>
            </a:r>
            <a:r>
              <a:rPr lang="tr-TR" dirty="0" smtClean="0"/>
              <a:t> anahtar kelimesi, sınıfın içindeki öğelerin adlarına ve niteliklerine erişim sağlamak için kullanılır.</a:t>
            </a:r>
          </a:p>
          <a:p>
            <a:pPr>
              <a:buNone/>
            </a:pPr>
            <a:r>
              <a:rPr lang="tr-TR" dirty="0" smtClean="0"/>
              <a:t/>
            </a:r>
            <a:br>
              <a:rPr lang="tr-TR" dirty="0" smtClean="0"/>
            </a:br>
            <a:endParaRPr lang="tr-TR" dirty="0"/>
          </a:p>
        </p:txBody>
      </p:sp>
      <p:sp>
        <p:nvSpPr>
          <p:cNvPr id="4" name="3 Veri Yer Tutucusu"/>
          <p:cNvSpPr>
            <a:spLocks noGrp="1"/>
          </p:cNvSpPr>
          <p:nvPr>
            <p:ph type="dt" sz="half" idx="10"/>
          </p:nvPr>
        </p:nvSpPr>
        <p:spPr/>
        <p:txBody>
          <a:bodyPr/>
          <a:lstStyle/>
          <a:p>
            <a:fld id="{F6F58DCE-2C73-4595-BAE1-EF6FE8E2BD37}"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5</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r>
            <a:br>
              <a:rPr lang="tr-TR" dirty="0" smtClean="0"/>
            </a:br>
            <a:r>
              <a:rPr lang="tr-TR" dirty="0" smtClean="0"/>
              <a:t>Varsayılan </a:t>
            </a:r>
            <a:r>
              <a:rPr lang="tr-TR" dirty="0" err="1" smtClean="0"/>
              <a:t>Lambda</a:t>
            </a:r>
            <a:r>
              <a:rPr lang="tr-TR" dirty="0" smtClean="0"/>
              <a:t> Parametreleri ve Tüm Tiplere Takma Ad Verme</a:t>
            </a:r>
            <a:br>
              <a:rPr lang="tr-TR" dirty="0" smtClean="0"/>
            </a:br>
            <a:endParaRPr lang="tr-TR" dirty="0"/>
          </a:p>
        </p:txBody>
      </p:sp>
      <p:sp>
        <p:nvSpPr>
          <p:cNvPr id="3" name="2 İçerik Yer Tutucusu"/>
          <p:cNvSpPr>
            <a:spLocks noGrp="1"/>
          </p:cNvSpPr>
          <p:nvPr>
            <p:ph idx="1"/>
          </p:nvPr>
        </p:nvSpPr>
        <p:spPr/>
        <p:txBody>
          <a:bodyPr>
            <a:normAutofit fontScale="70000" lnSpcReduction="20000"/>
          </a:bodyPr>
          <a:lstStyle/>
          <a:p>
            <a:r>
              <a:rPr lang="tr-TR" dirty="0" smtClean="0"/>
              <a:t>Bu yeni versiyon ile gelen iki önemli özellik, yazılım geliştirme deneyimini daha zenginleştiriyor.</a:t>
            </a:r>
          </a:p>
          <a:p>
            <a:pPr>
              <a:buNone/>
            </a:pPr>
            <a:endParaRPr lang="tr-TR" dirty="0" smtClean="0"/>
          </a:p>
          <a:p>
            <a:r>
              <a:rPr lang="tr-TR" b="1" dirty="0" smtClean="0"/>
              <a:t>Varsayılan </a:t>
            </a:r>
            <a:r>
              <a:rPr lang="tr-TR" b="1" dirty="0" err="1" smtClean="0"/>
              <a:t>Lambda</a:t>
            </a:r>
            <a:r>
              <a:rPr lang="tr-TR" b="1" dirty="0" smtClean="0"/>
              <a:t> Parametreleri: </a:t>
            </a:r>
            <a:r>
              <a:rPr lang="tr-TR" dirty="0" smtClean="0"/>
              <a:t>Artık </a:t>
            </a:r>
            <a:r>
              <a:rPr lang="tr-TR" dirty="0" err="1" smtClean="0"/>
              <a:t>lambda</a:t>
            </a:r>
            <a:r>
              <a:rPr lang="tr-TR" dirty="0" smtClean="0"/>
              <a:t> ifadelerinde parametreler için varsayılan değerler belirleyebilirsiniz. Sözdizimi ve kurallar, herhangi bir yöntem veya yerel fonksiyon için argümanlara varsayılan değer eklemekle aynıdır. Bu, kodunuzu daha esnek ve okunabilir hale getirirken, </a:t>
            </a:r>
            <a:r>
              <a:rPr lang="tr-TR" dirty="0" err="1" smtClean="0"/>
              <a:t>lambda</a:t>
            </a:r>
            <a:r>
              <a:rPr lang="tr-TR" dirty="0" smtClean="0"/>
              <a:t> ifadeleri ile çalışmayı daha kolay ve verimli hale getirir.</a:t>
            </a:r>
          </a:p>
          <a:p>
            <a:pPr>
              <a:buNone/>
            </a:pPr>
            <a:endParaRPr lang="tr-TR" dirty="0" smtClean="0"/>
          </a:p>
          <a:p>
            <a:r>
              <a:rPr lang="tr-TR" b="1" dirty="0" smtClean="0"/>
              <a:t>Tüm Tiplere Takma Ad Verme:</a:t>
            </a:r>
            <a:r>
              <a:rPr lang="tr-TR" dirty="0" smtClean="0"/>
              <a:t> </a:t>
            </a:r>
            <a:r>
              <a:rPr lang="tr-TR" dirty="0" err="1" smtClean="0"/>
              <a:t>using</a:t>
            </a:r>
            <a:r>
              <a:rPr lang="tr-TR" dirty="0" smtClean="0"/>
              <a:t> </a:t>
            </a:r>
            <a:r>
              <a:rPr lang="tr-TR" dirty="0" err="1" smtClean="0"/>
              <a:t>alias</a:t>
            </a:r>
            <a:r>
              <a:rPr lang="tr-TR" dirty="0" smtClean="0"/>
              <a:t> direktifi, artık yalnızca adlandırılmış tipler için değil, tüm tipler için takma adlar oluşturmanıza olanak tanır. Bu, </a:t>
            </a:r>
            <a:r>
              <a:rPr lang="tr-TR" dirty="0" err="1" smtClean="0"/>
              <a:t>tuple</a:t>
            </a:r>
            <a:r>
              <a:rPr lang="tr-TR" dirty="0" smtClean="0"/>
              <a:t> tipleri, dizi tipleri, işaretçi tipleri veya diğer güvensiz tipler için anlamsal takma adlar oluşturmanızı sağlar. Bu sayede, kodunuzun daha anlaşılır ve temiz olmasını sağlayabilirsiniz.</a:t>
            </a:r>
          </a:p>
        </p:txBody>
      </p:sp>
      <p:sp>
        <p:nvSpPr>
          <p:cNvPr id="4" name="3 Veri Yer Tutucusu"/>
          <p:cNvSpPr>
            <a:spLocks noGrp="1"/>
          </p:cNvSpPr>
          <p:nvPr>
            <p:ph type="dt" sz="half" idx="10"/>
          </p:nvPr>
        </p:nvSpPr>
        <p:spPr/>
        <p:txBody>
          <a:bodyPr/>
          <a:lstStyle/>
          <a:p>
            <a:fld id="{DEF893DA-FC8C-4E8C-8483-FB511F8846C1}"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r>
            <a:br>
              <a:rPr lang="tr-TR" dirty="0" smtClean="0"/>
            </a:br>
            <a:r>
              <a:rPr lang="tr-TR" dirty="0" smtClean="0"/>
              <a:t>C# 12 Özellikleri ve </a:t>
            </a:r>
            <a:r>
              <a:rPr lang="tr-TR" dirty="0" err="1" smtClean="0"/>
              <a:t>Preview</a:t>
            </a:r>
            <a:r>
              <a:rPr lang="tr-TR" dirty="0" smtClean="0"/>
              <a:t> Sürümleri:</a:t>
            </a:r>
            <a:br>
              <a:rPr lang="tr-TR" dirty="0" smtClean="0"/>
            </a:br>
            <a:endParaRPr lang="tr-TR" dirty="0"/>
          </a:p>
        </p:txBody>
      </p:sp>
      <p:pic>
        <p:nvPicPr>
          <p:cNvPr id="4" name="3 İçerik Yer Tutucusu" descr="cc.png"/>
          <p:cNvPicPr>
            <a:picLocks noGrp="1" noChangeAspect="1"/>
          </p:cNvPicPr>
          <p:nvPr>
            <p:ph idx="1"/>
          </p:nvPr>
        </p:nvPicPr>
        <p:blipFill>
          <a:blip r:embed="rId3"/>
          <a:stretch>
            <a:fillRect/>
          </a:stretch>
        </p:blipFill>
        <p:spPr>
          <a:xfrm>
            <a:off x="214282" y="1785926"/>
            <a:ext cx="8715436" cy="4214842"/>
          </a:xfrm>
        </p:spPr>
      </p:pic>
      <p:sp>
        <p:nvSpPr>
          <p:cNvPr id="12" name="11 Veri Yer Tutucusu"/>
          <p:cNvSpPr>
            <a:spLocks noGrp="1"/>
          </p:cNvSpPr>
          <p:nvPr>
            <p:ph type="dt" sz="half" idx="10"/>
          </p:nvPr>
        </p:nvSpPr>
        <p:spPr/>
        <p:txBody>
          <a:bodyPr/>
          <a:lstStyle/>
          <a:p>
            <a:fld id="{2CF8C139-F7F7-4C1B-A7DA-87C921BD01D2}" type="datetime1">
              <a:rPr lang="tr-TR" smtClean="0"/>
              <a:pPr/>
              <a:t>24.03.2024</a:t>
            </a:fld>
            <a:endParaRPr lang="tr-TR"/>
          </a:p>
        </p:txBody>
      </p:sp>
      <p:sp>
        <p:nvSpPr>
          <p:cNvPr id="13" name="12 Slayt Numarası Yer Tutucusu"/>
          <p:cNvSpPr>
            <a:spLocks noGrp="1"/>
          </p:cNvSpPr>
          <p:nvPr>
            <p:ph type="sldNum" sz="quarter" idx="12"/>
          </p:nvPr>
        </p:nvSpPr>
        <p:spPr/>
        <p:txBody>
          <a:bodyPr/>
          <a:lstStyle/>
          <a:p>
            <a:fld id="{E30D82B9-E7B4-4B1C-8E1B-03E128FC3340}" type="slidenum">
              <a:rPr lang="tr-TR" smtClean="0"/>
              <a:pPr/>
              <a:t>7</a:t>
            </a:fld>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Sonuç</a:t>
            </a:r>
            <a:endParaRPr lang="tr-TR" dirty="0"/>
          </a:p>
        </p:txBody>
      </p:sp>
      <p:sp>
        <p:nvSpPr>
          <p:cNvPr id="3" name="2 İçerik Yer Tutucusu"/>
          <p:cNvSpPr>
            <a:spLocks noGrp="1"/>
          </p:cNvSpPr>
          <p:nvPr>
            <p:ph idx="1"/>
          </p:nvPr>
        </p:nvSpPr>
        <p:spPr/>
        <p:txBody>
          <a:bodyPr>
            <a:normAutofit fontScale="62500" lnSpcReduction="20000"/>
          </a:bodyPr>
          <a:lstStyle/>
          <a:p>
            <a:pPr>
              <a:buNone/>
            </a:pPr>
            <a:endParaRPr lang="tr-TR" b="1" dirty="0" smtClean="0"/>
          </a:p>
          <a:p>
            <a:r>
              <a:rPr lang="tr-TR" dirty="0" smtClean="0"/>
              <a:t>C#’</a:t>
            </a:r>
            <a:r>
              <a:rPr lang="tr-TR" dirty="0" err="1" smtClean="0"/>
              <a:t>ın</a:t>
            </a:r>
            <a:r>
              <a:rPr lang="tr-TR" dirty="0" smtClean="0"/>
              <a:t> 12. versiyonu ve .NET 8'in </a:t>
            </a:r>
            <a:r>
              <a:rPr lang="tr-TR" dirty="0" err="1" smtClean="0"/>
              <a:t>önizlemesi</a:t>
            </a:r>
            <a:r>
              <a:rPr lang="tr-TR" dirty="0" smtClean="0"/>
              <a:t>, yazılım geliştirmeye önemli katkılarda bulunuyor. </a:t>
            </a:r>
            <a:r>
              <a:rPr lang="tr-TR" dirty="0" err="1" smtClean="0"/>
              <a:t>Inline</a:t>
            </a:r>
            <a:r>
              <a:rPr lang="tr-TR" dirty="0" smtClean="0"/>
              <a:t> diziler sayesinde performans artışı elde ederken, </a:t>
            </a:r>
            <a:r>
              <a:rPr lang="tr-TR" dirty="0" err="1" smtClean="0"/>
              <a:t>interceptors</a:t>
            </a:r>
            <a:r>
              <a:rPr lang="tr-TR" dirty="0" smtClean="0"/>
              <a:t> ile daha yenilikçi kod yapıları oluşturmak mümkün oluyor. Ayrıca </a:t>
            </a:r>
            <a:r>
              <a:rPr lang="tr-TR" dirty="0" err="1" smtClean="0"/>
              <a:t>nameof</a:t>
            </a:r>
            <a:r>
              <a:rPr lang="tr-TR" dirty="0" smtClean="0"/>
              <a:t> ile daha güvenli ve esnek bir kodlama deneyimi yaşanıyor. Tüm bu özellikler, gelecekteki performans iyileştirmelerine zemin hazırlıyor ve geliştiricilere daha etkili araçlar sunuyor.</a:t>
            </a:r>
          </a:p>
          <a:p>
            <a:r>
              <a:rPr lang="tr-TR" dirty="0" smtClean="0"/>
              <a:t>Bu yenilikçi özelliklerle C# 12 ve .NET 8, yazılım dünyasında yeni bir döneme işaret ediyor. Daha hızlı ve verimli uygulamalar geliştirmek için </a:t>
            </a:r>
            <a:r>
              <a:rPr lang="tr-TR" dirty="0" err="1" smtClean="0"/>
              <a:t>Visual</a:t>
            </a:r>
            <a:r>
              <a:rPr lang="tr-TR" dirty="0" smtClean="0"/>
              <a:t> </a:t>
            </a:r>
            <a:r>
              <a:rPr lang="tr-TR" dirty="0" err="1" smtClean="0"/>
              <a:t>Studio</a:t>
            </a:r>
            <a:r>
              <a:rPr lang="tr-TR" dirty="0" smtClean="0"/>
              <a:t> </a:t>
            </a:r>
            <a:r>
              <a:rPr lang="tr-TR" dirty="0" err="1" smtClean="0"/>
              <a:t>önizleme</a:t>
            </a:r>
            <a:r>
              <a:rPr lang="tr-TR" dirty="0" smtClean="0"/>
              <a:t> sürümünü veya .NET </a:t>
            </a:r>
            <a:r>
              <a:rPr lang="tr-TR" dirty="0" err="1" smtClean="0"/>
              <a:t>SDK’nın</a:t>
            </a:r>
            <a:r>
              <a:rPr lang="tr-TR" dirty="0" smtClean="0"/>
              <a:t> en son sürümünü indirebilir ve projenizin dil sürümünü </a:t>
            </a:r>
            <a:r>
              <a:rPr lang="tr-TR" dirty="0" err="1" smtClean="0"/>
              <a:t>önizlemeye</a:t>
            </a:r>
            <a:r>
              <a:rPr lang="tr-TR" dirty="0" smtClean="0"/>
              <a:t> ayarlayabilirsiniz.</a:t>
            </a:r>
          </a:p>
          <a:p>
            <a:r>
              <a:rPr lang="tr-TR" dirty="0" smtClean="0"/>
              <a:t>Daha fazla bilgi için Microsoft </a:t>
            </a:r>
            <a:r>
              <a:rPr lang="tr-TR" dirty="0" err="1" smtClean="0"/>
              <a:t>Learn’daki</a:t>
            </a:r>
            <a:r>
              <a:rPr lang="tr-TR" dirty="0" smtClean="0"/>
              <a:t> “C# 12'de Neler Yeni” sayfasına ve </a:t>
            </a:r>
            <a:r>
              <a:rPr lang="tr-TR" dirty="0" err="1" smtClean="0"/>
              <a:t>Roslyn</a:t>
            </a:r>
            <a:r>
              <a:rPr lang="tr-TR" dirty="0" smtClean="0"/>
              <a:t> Özellik Durumu sayfasına göz atabilirsiniz. Siz de bu yenilikçi özellikleri deneyerek yazılım geliştirme deneyiminizi geliştirebilirsiniz.</a:t>
            </a:r>
          </a:p>
          <a:p>
            <a:pPr>
              <a:buNone/>
            </a:pPr>
            <a:endParaRPr lang="tr-TR" dirty="0" smtClean="0">
              <a:hlinkClick r:id="rId2"/>
            </a:endParaRPr>
          </a:p>
          <a:p>
            <a:pPr>
              <a:buNone/>
            </a:pPr>
            <a:r>
              <a:rPr lang="tr-TR" dirty="0" smtClean="0">
                <a:hlinkClick r:id="rId2"/>
              </a:rPr>
              <a:t> Kaynak</a:t>
            </a:r>
            <a:endParaRPr lang="tr-TR" dirty="0" smtClean="0"/>
          </a:p>
        </p:txBody>
      </p:sp>
      <p:sp>
        <p:nvSpPr>
          <p:cNvPr id="4" name="3 Veri Yer Tutucusu"/>
          <p:cNvSpPr>
            <a:spLocks noGrp="1"/>
          </p:cNvSpPr>
          <p:nvPr>
            <p:ph type="dt" sz="half" idx="10"/>
          </p:nvPr>
        </p:nvSpPr>
        <p:spPr/>
        <p:txBody>
          <a:bodyPr/>
          <a:lstStyle/>
          <a:p>
            <a:fld id="{EF2C3309-816B-4CA9-B85F-16D3DAC070E1}"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8</a:t>
            </a:fld>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normAutofit fontScale="85000" lnSpcReduction="10000"/>
          </a:bodyPr>
          <a:lstStyle/>
          <a:p>
            <a:pPr>
              <a:buNone/>
            </a:pPr>
            <a:r>
              <a:rPr lang="tr-TR" dirty="0" smtClean="0">
                <a:solidFill>
                  <a:schemeClr val="accent3">
                    <a:lumMod val="75000"/>
                  </a:schemeClr>
                </a:solidFill>
              </a:rPr>
              <a:t>1.</a:t>
            </a:r>
            <a:r>
              <a:rPr lang="tr-TR" dirty="0" err="1" smtClean="0">
                <a:solidFill>
                  <a:schemeClr val="accent3">
                    <a:lumMod val="75000"/>
                  </a:schemeClr>
                </a:solidFill>
              </a:rPr>
              <a:t>Primary</a:t>
            </a:r>
            <a:r>
              <a:rPr lang="tr-TR" dirty="0" smtClean="0">
                <a:solidFill>
                  <a:schemeClr val="accent3">
                    <a:lumMod val="75000"/>
                  </a:schemeClr>
                </a:solidFill>
              </a:rPr>
              <a:t> </a:t>
            </a:r>
            <a:r>
              <a:rPr lang="tr-TR" dirty="0" err="1" smtClean="0">
                <a:solidFill>
                  <a:schemeClr val="accent3">
                    <a:lumMod val="75000"/>
                  </a:schemeClr>
                </a:solidFill>
              </a:rPr>
              <a:t>Collection</a:t>
            </a:r>
            <a:r>
              <a:rPr lang="tr-TR" dirty="0" smtClean="0">
                <a:solidFill>
                  <a:schemeClr val="accent3">
                    <a:lumMod val="75000"/>
                  </a:schemeClr>
                </a:solidFill>
              </a:rPr>
              <a:t> C# 12 Den Önce</a:t>
            </a:r>
          </a:p>
          <a:p>
            <a:pPr>
              <a:buNone/>
            </a:pPr>
            <a:r>
              <a:rPr lang="tr-TR" dirty="0" err="1" smtClean="0"/>
              <a:t>public</a:t>
            </a:r>
            <a:r>
              <a:rPr lang="tr-TR" dirty="0" smtClean="0"/>
              <a:t> </a:t>
            </a:r>
            <a:r>
              <a:rPr lang="tr-TR" dirty="0" err="1" smtClean="0"/>
              <a:t>class</a:t>
            </a:r>
            <a:r>
              <a:rPr lang="tr-TR" dirty="0" smtClean="0"/>
              <a:t> </a:t>
            </a:r>
            <a:r>
              <a:rPr lang="tr-TR" dirty="0" err="1" smtClean="0"/>
              <a:t>UserService</a:t>
            </a:r>
            <a:r>
              <a:rPr lang="tr-TR" dirty="0" smtClean="0"/>
              <a:t>:</a:t>
            </a:r>
            <a:r>
              <a:rPr lang="tr-TR" dirty="0" err="1" smtClean="0"/>
              <a:t>I</a:t>
            </a:r>
            <a:r>
              <a:rPr lang="tr-TR" dirty="0" err="1" smtClean="0"/>
              <a:t>UserService</a:t>
            </a:r>
            <a:endParaRPr lang="tr-TR" dirty="0" smtClean="0"/>
          </a:p>
          <a:p>
            <a:pPr>
              <a:buNone/>
            </a:pPr>
            <a:r>
              <a:rPr lang="tr-TR" dirty="0" smtClean="0"/>
              <a:t>    {</a:t>
            </a:r>
            <a:endParaRPr lang="tr-TR" dirty="0" smtClean="0"/>
          </a:p>
          <a:p>
            <a:pPr>
              <a:buNone/>
            </a:pPr>
            <a:r>
              <a:rPr lang="tr-TR" dirty="0" smtClean="0"/>
              <a:t>    </a:t>
            </a:r>
            <a:r>
              <a:rPr lang="tr-TR" dirty="0" err="1" smtClean="0"/>
              <a:t>private</a:t>
            </a:r>
            <a:r>
              <a:rPr lang="tr-TR" dirty="0" smtClean="0"/>
              <a:t> </a:t>
            </a:r>
            <a:r>
              <a:rPr lang="tr-TR" dirty="0" err="1" smtClean="0"/>
              <a:t>readonly</a:t>
            </a:r>
            <a:r>
              <a:rPr lang="tr-TR" dirty="0" smtClean="0"/>
              <a:t> </a:t>
            </a:r>
            <a:r>
              <a:rPr lang="tr-TR" dirty="0" err="1" smtClean="0"/>
              <a:t>IUserRepository</a:t>
            </a:r>
            <a:r>
              <a:rPr lang="tr-TR" dirty="0" smtClean="0"/>
              <a:t> _</a:t>
            </a:r>
            <a:r>
              <a:rPr lang="tr-TR" dirty="0" err="1" smtClean="0"/>
              <a:t>userRepository</a:t>
            </a:r>
            <a:r>
              <a:rPr lang="tr-TR" dirty="0" smtClean="0"/>
              <a:t>;</a:t>
            </a:r>
          </a:p>
          <a:p>
            <a:pPr>
              <a:buNone/>
            </a:pPr>
            <a:r>
              <a:rPr lang="tr-TR" dirty="0" smtClean="0"/>
              <a:t>    </a:t>
            </a:r>
            <a:r>
              <a:rPr lang="tr-TR" dirty="0" err="1" smtClean="0"/>
              <a:t>private</a:t>
            </a:r>
            <a:r>
              <a:rPr lang="tr-TR" dirty="0" smtClean="0"/>
              <a:t> </a:t>
            </a:r>
            <a:r>
              <a:rPr lang="tr-TR" dirty="0" err="1" smtClean="0"/>
              <a:t>readonly</a:t>
            </a:r>
            <a:r>
              <a:rPr lang="tr-TR" dirty="0" smtClean="0"/>
              <a:t> </a:t>
            </a:r>
            <a:r>
              <a:rPr lang="tr-TR" dirty="0" err="1" smtClean="0"/>
              <a:t>ILogger</a:t>
            </a:r>
            <a:r>
              <a:rPr lang="tr-TR" dirty="0" smtClean="0"/>
              <a:t> </a:t>
            </a:r>
            <a:r>
              <a:rPr lang="tr-TR" dirty="0" smtClean="0"/>
              <a:t>_</a:t>
            </a:r>
            <a:r>
              <a:rPr lang="tr-TR" dirty="0" err="1" smtClean="0"/>
              <a:t>logger</a:t>
            </a:r>
            <a:r>
              <a:rPr lang="tr-TR" dirty="0" smtClean="0"/>
              <a:t>;</a:t>
            </a:r>
          </a:p>
          <a:p>
            <a:pPr>
              <a:buNone/>
            </a:pPr>
            <a:r>
              <a:rPr lang="tr-TR" dirty="0" err="1" smtClean="0"/>
              <a:t>public</a:t>
            </a:r>
            <a:r>
              <a:rPr lang="tr-TR" dirty="0" smtClean="0"/>
              <a:t> </a:t>
            </a:r>
            <a:r>
              <a:rPr lang="tr-TR" dirty="0" err="1" smtClean="0"/>
              <a:t>UserService</a:t>
            </a:r>
            <a:r>
              <a:rPr lang="tr-TR" dirty="0" smtClean="0"/>
              <a:t>(</a:t>
            </a:r>
            <a:r>
              <a:rPr lang="tr-TR" dirty="0" err="1" smtClean="0"/>
              <a:t>IUserRepository</a:t>
            </a:r>
            <a:r>
              <a:rPr lang="tr-TR" dirty="0" smtClean="0"/>
              <a:t> </a:t>
            </a:r>
            <a:r>
              <a:rPr lang="tr-TR" dirty="0" err="1" smtClean="0"/>
              <a:t>userRepository</a:t>
            </a:r>
            <a:r>
              <a:rPr lang="tr-TR" dirty="0" smtClean="0"/>
              <a:t>, </a:t>
            </a:r>
            <a:r>
              <a:rPr lang="tr-TR" dirty="0" err="1" smtClean="0"/>
              <a:t>ILogger</a:t>
            </a:r>
            <a:r>
              <a:rPr lang="tr-TR" dirty="0" smtClean="0"/>
              <a:t> </a:t>
            </a:r>
            <a:r>
              <a:rPr lang="tr-TR" dirty="0" err="1" smtClean="0"/>
              <a:t>logger</a:t>
            </a:r>
            <a:r>
              <a:rPr lang="tr-TR" dirty="0" smtClean="0"/>
              <a:t>;</a:t>
            </a:r>
          </a:p>
          <a:p>
            <a:pPr>
              <a:buNone/>
            </a:pPr>
            <a:r>
              <a:rPr lang="tr-TR" dirty="0" smtClean="0"/>
              <a:t>{</a:t>
            </a:r>
          </a:p>
          <a:p>
            <a:pPr>
              <a:buNone/>
            </a:pPr>
            <a:r>
              <a:rPr lang="tr-TR" dirty="0" smtClean="0"/>
              <a:t>   _</a:t>
            </a:r>
            <a:r>
              <a:rPr lang="tr-TR" dirty="0" err="1" smtClean="0"/>
              <a:t>userRepository</a:t>
            </a:r>
            <a:r>
              <a:rPr lang="tr-TR" dirty="0" smtClean="0"/>
              <a:t>=</a:t>
            </a:r>
            <a:r>
              <a:rPr lang="tr-TR" dirty="0" err="1" smtClean="0"/>
              <a:t>userRepository</a:t>
            </a:r>
            <a:r>
              <a:rPr lang="tr-TR" dirty="0" smtClean="0"/>
              <a:t>;</a:t>
            </a:r>
          </a:p>
          <a:p>
            <a:pPr>
              <a:buNone/>
            </a:pPr>
            <a:r>
              <a:rPr lang="tr-TR" dirty="0" smtClean="0"/>
              <a:t>   </a:t>
            </a:r>
            <a:r>
              <a:rPr lang="tr-TR" dirty="0" smtClean="0"/>
              <a:t>_</a:t>
            </a:r>
            <a:r>
              <a:rPr lang="tr-TR" dirty="0" err="1" smtClean="0"/>
              <a:t>logger</a:t>
            </a:r>
            <a:r>
              <a:rPr lang="tr-TR" dirty="0" smtClean="0"/>
              <a:t>=</a:t>
            </a:r>
            <a:r>
              <a:rPr lang="tr-TR" dirty="0" err="1" smtClean="0"/>
              <a:t>logger</a:t>
            </a:r>
            <a:r>
              <a:rPr lang="tr-TR" dirty="0" smtClean="0"/>
              <a:t>;</a:t>
            </a:r>
          </a:p>
          <a:p>
            <a:pPr>
              <a:buNone/>
            </a:pPr>
            <a:r>
              <a:rPr lang="tr-TR" dirty="0" smtClean="0"/>
              <a:t>}</a:t>
            </a:r>
            <a:endParaRPr lang="tr-TR" dirty="0" smtClean="0"/>
          </a:p>
          <a:p>
            <a:pPr>
              <a:buNone/>
            </a:pPr>
            <a:r>
              <a:rPr lang="tr-TR" dirty="0" smtClean="0"/>
              <a:t>    } </a:t>
            </a:r>
            <a:endParaRPr lang="tr-TR" dirty="0" smtClean="0"/>
          </a:p>
          <a:p>
            <a:pPr>
              <a:buNone/>
            </a:pPr>
            <a:endParaRPr lang="tr-TR" dirty="0" smtClean="0">
              <a:solidFill>
                <a:schemeClr val="accent3">
                  <a:lumMod val="75000"/>
                </a:schemeClr>
              </a:solidFill>
            </a:endParaRPr>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9</a:t>
            </a:fld>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ül">
  <a:themeElements>
    <a:clrScheme name="Modül">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ü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ü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678</TotalTime>
  <Words>1104</Words>
  <Application>Microsoft Office PowerPoint</Application>
  <PresentationFormat>Ekran Gösterisi (4:3)</PresentationFormat>
  <Paragraphs>206</Paragraphs>
  <Slides>22</Slides>
  <Notes>1</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Modül</vt:lpstr>
      <vt:lpstr>C# 12 İle Gelen Yenilikler </vt:lpstr>
      <vt:lpstr>                 Primary Constructors </vt:lpstr>
      <vt:lpstr> Inline Diziler: Performansı Artıran Yenilik </vt:lpstr>
      <vt:lpstr> Interceptors: Yenilikçi ve Deneysel Bir Yaklaşım </vt:lpstr>
      <vt:lpstr>Nameof ile Erişilebilen Öğeler </vt:lpstr>
      <vt:lpstr> Varsayılan Lambda Parametreleri ve Tüm Tiplere Takma Ad Verme </vt:lpstr>
      <vt:lpstr> C# 12 Özellikleri ve Preview Sürümleri: </vt:lpstr>
      <vt:lpstr>Sonuç</vt:lpstr>
      <vt:lpstr>Öncesi ve Sonrası</vt:lpstr>
      <vt:lpstr>Öncesi ve Sonrası</vt:lpstr>
      <vt:lpstr>Öncesi ve Sonrası</vt:lpstr>
      <vt:lpstr>Öncesi ve Sonrası</vt:lpstr>
      <vt:lpstr>Öncesi ve Sonrası</vt:lpstr>
      <vt:lpstr>Öncesi  ve Sonrası</vt:lpstr>
      <vt:lpstr>Öncesi ve Sonrası</vt:lpstr>
      <vt:lpstr>Öncesi ve Sonrası</vt:lpstr>
      <vt:lpstr>Öncesi ve Sonrası</vt:lpstr>
      <vt:lpstr>Öncesi ve Sonrası</vt:lpstr>
      <vt:lpstr>Öncesi ve Sonrası</vt:lpstr>
      <vt:lpstr>Öncesi ve Sonrası</vt:lpstr>
      <vt:lpstr>Öncesi ve Sonrası</vt:lpstr>
      <vt:lpstr>Öncesi ve Sonrası</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Programlama Dili Tarihçesi</dc:title>
  <dc:creator>Ali Can</dc:creator>
  <cp:lastModifiedBy>Ali Can</cp:lastModifiedBy>
  <cp:revision>39</cp:revision>
  <dcterms:created xsi:type="dcterms:W3CDTF">2024-03-22T07:22:57Z</dcterms:created>
  <dcterms:modified xsi:type="dcterms:W3CDTF">2024-03-24T19:53:06Z</dcterms:modified>
</cp:coreProperties>
</file>