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6" r:id="rId2"/>
    <p:sldId id="272" r:id="rId3"/>
    <p:sldId id="263" r:id="rId4"/>
    <p:sldId id="257" r:id="rId5"/>
    <p:sldId id="259" r:id="rId6"/>
    <p:sldId id="258" r:id="rId7"/>
    <p:sldId id="261" r:id="rId8"/>
    <p:sldId id="287" r:id="rId9"/>
    <p:sldId id="260" r:id="rId10"/>
    <p:sldId id="262" r:id="rId11"/>
    <p:sldId id="26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6" r:id="rId20"/>
    <p:sldId id="283" r:id="rId21"/>
    <p:sldId id="284" r:id="rId22"/>
    <p:sldId id="285" r:id="rId23"/>
    <p:sldId id="266" r:id="rId24"/>
    <p:sldId id="270" r:id="rId25"/>
    <p:sldId id="271" r:id="rId26"/>
    <p:sldId id="268" r:id="rId27"/>
    <p:sldId id="267" r:id="rId28"/>
    <p:sldId id="273" r:id="rId29"/>
    <p:sldId id="274" r:id="rId30"/>
    <p:sldId id="275" r:id="rId31"/>
    <p:sldId id="288" r:id="rId32"/>
    <p:sldId id="28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OO8ZNKtWc?feature=oembed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365" y="3602038"/>
            <a:ext cx="6941270" cy="1856082"/>
          </a:xfrm>
        </p:spPr>
        <p:txBody>
          <a:bodyPr>
            <a:normAutofit/>
          </a:bodyPr>
          <a:lstStyle/>
          <a:p>
            <a:pPr algn="l"/>
            <a:r>
              <a:rPr lang="de-DE" sz="3200" dirty="0" err="1"/>
              <a:t>Costumer</a:t>
            </a:r>
            <a:r>
              <a:rPr lang="de-DE" sz="3200" dirty="0"/>
              <a:t> </a:t>
            </a:r>
            <a:r>
              <a:rPr lang="de-DE" sz="3200" dirty="0" err="1"/>
              <a:t>Relationship</a:t>
            </a:r>
            <a:r>
              <a:rPr lang="de-DE" sz="3200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erfolgreiches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b="0" i="0" dirty="0">
              <a:effectLst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1950s: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Aktenschränke wurden in großen Mengen gekauft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Dokumentationsprozess unterstützen</a:t>
            </a:r>
          </a:p>
          <a:p>
            <a:r>
              <a:rPr lang="de-DE" dirty="0">
                <a:sym typeface="Wingdings" panose="05000000000000000000" pitchFamily="2" charset="2"/>
              </a:rPr>
              <a:t>1956: erste rollierende </a:t>
            </a:r>
            <a:r>
              <a:rPr lang="de-DE" dirty="0" err="1">
                <a:sym typeface="Wingdings" panose="05000000000000000000" pitchFamily="2" charset="2"/>
              </a:rPr>
              <a:t>Rolodex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99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2FA8E-C87C-0197-6451-02B1CABD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CDD4725-C8ED-2452-6789-414A6135B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9" y="1995587"/>
            <a:ext cx="2911792" cy="349975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FEC7AA-F40A-C0D3-FC01-706D1E350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5024"/>
            <a:ext cx="4435792" cy="33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EA1C2-78DA-B698-26E3-BDB5490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6C3C1C-559E-0BDE-0BE0-F6B9543F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1970s: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Mainframe-Computer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Kundeninformationen in einer eigenen digitalen  			    Datenbank zu registrieren</a:t>
            </a:r>
          </a:p>
          <a:p>
            <a:r>
              <a:rPr lang="de-DE" dirty="0">
                <a:sym typeface="Wingdings" panose="05000000000000000000" pitchFamily="2" charset="2"/>
              </a:rPr>
              <a:t>Kundendatenbank 		 B2C-Marketing</a:t>
            </a:r>
          </a:p>
          <a:p>
            <a:r>
              <a:rPr lang="de-DE" dirty="0"/>
              <a:t>Unternehmensdatenbank 	</a:t>
            </a:r>
            <a:r>
              <a:rPr lang="de-DE" dirty="0">
                <a:sym typeface="Wingdings" panose="05000000000000000000" pitchFamily="2" charset="2"/>
              </a:rPr>
              <a:t> B2B-Marketing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12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8833-97E3-855A-BB7C-05CFD9A0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A2D9-0A18-03D3-5C7D-C68CEB7D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1980s: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Digitale Version des </a:t>
            </a:r>
            <a:r>
              <a:rPr lang="de-DE" dirty="0" err="1"/>
              <a:t>Rolodex</a:t>
            </a:r>
            <a:r>
              <a:rPr lang="de-DE" dirty="0"/>
              <a:t>: Act!</a:t>
            </a:r>
          </a:p>
          <a:p>
            <a:r>
              <a:rPr lang="de-DE" dirty="0"/>
              <a:t>Ermöglichung der Speicherung von tausenden von Kundeninformationen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2D8CFF-5ECB-A478-3D1A-A598B04D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43" y="4375067"/>
            <a:ext cx="2060507" cy="20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9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1A7F8-2B0A-371F-9B33-5FF4C292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>
                <a:effectLst/>
              </a:rPr>
            </a:br>
            <a:r>
              <a:rPr lang="de-DE" b="0" i="0">
                <a:effectLst/>
              </a:rPr>
              <a:t>Entwicklung von CRM</a:t>
            </a:r>
            <a:br>
              <a:rPr lang="de-DE" b="0" i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B57B9-729B-2C17-A839-D1509829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1990s: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Datenbankmarketing wurde zu Sales Force Automation (SFA)</a:t>
            </a:r>
          </a:p>
          <a:p>
            <a:r>
              <a:rPr lang="de-DE" dirty="0"/>
              <a:t>1993: Gründung Siebel Systems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führender SFA-Anbieter auf dem Markt</a:t>
            </a:r>
          </a:p>
          <a:p>
            <a:r>
              <a:rPr lang="de-DE" dirty="0">
                <a:sym typeface="Wingdings" panose="05000000000000000000" pitchFamily="2" charset="2"/>
              </a:rPr>
              <a:t>1995: Begriff „CRM“ wurde geprägt</a:t>
            </a:r>
          </a:p>
          <a:p>
            <a:r>
              <a:rPr lang="de-DE" dirty="0">
                <a:sym typeface="Wingdings" panose="05000000000000000000" pitchFamily="2" charset="2"/>
              </a:rPr>
              <a:t>1999: erste Cloud-CRM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Software-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-a-Service (SaaS) von Salesforce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66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9CE5-8DF7-E4F4-27B2-718470DA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b="0" i="0" dirty="0">
                <a:effectLst/>
              </a:rPr>
            </a:br>
            <a:r>
              <a:rPr lang="de-DE" b="0" i="0" dirty="0">
                <a:effectLst/>
              </a:rPr>
              <a:t>Entwicklung von CRM</a:t>
            </a:r>
            <a:br>
              <a:rPr lang="de-DE" b="0" i="0" dirty="0">
                <a:solidFill>
                  <a:srgbClr val="161C2D"/>
                </a:solidFill>
                <a:effectLst/>
                <a:latin typeface="Poppins" panose="00000500000000000000" pitchFamily="2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3E774-542C-8489-8135-B1AF4F44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Die 2000s: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Microsoft steig mit Dynamics CRM in den CRM-Markt</a:t>
            </a:r>
          </a:p>
          <a:p>
            <a:r>
              <a:rPr lang="de-DE" dirty="0"/>
              <a:t>Oracle erwarb Siebel-Systeme</a:t>
            </a:r>
          </a:p>
          <a:p>
            <a:r>
              <a:rPr lang="de-DE" dirty="0" err="1"/>
              <a:t>Social</a:t>
            </a:r>
            <a:r>
              <a:rPr lang="de-DE" dirty="0"/>
              <a:t> CRM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Kundeninteraktion anstelle der Transaktion in 	  	 	    Vordergrund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45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CRM-Systeme sind Anwendungssysteme, die sämtliche Interaktionen der Unternehmung mit Kunden verfolgen und analysieren, um Umsatz, Rentabilität, Kundenzufriedenheit und Kundenbindung zu optimieren.</a:t>
            </a:r>
          </a:p>
        </p:txBody>
      </p:sp>
    </p:spTree>
    <p:extLst>
      <p:ext uri="{BB962C8B-B14F-4D97-AF65-F5344CB8AC3E}">
        <p14:creationId xmlns:p14="http://schemas.microsoft.com/office/powerpoint/2010/main" val="410166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0417A-9FCC-30F8-1F1F-818A44E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E603-583D-E10D-77E1-E348D70A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Kollaboratives CRM</a:t>
            </a:r>
          </a:p>
          <a:p>
            <a:pPr marL="514350" indent="-51435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Operatives CRM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Analytisches CRM</a:t>
            </a:r>
          </a:p>
        </p:txBody>
      </p:sp>
    </p:spTree>
    <p:extLst>
      <p:ext uri="{BB962C8B-B14F-4D97-AF65-F5344CB8AC3E}">
        <p14:creationId xmlns:p14="http://schemas.microsoft.com/office/powerpoint/2010/main" val="404893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CRM Software und wofür man sie braucht">
            <a:hlinkClick r:id="" action="ppaction://media"/>
            <a:extLst>
              <a:ext uri="{FF2B5EF4-FFF2-40B4-BE49-F238E27FC236}">
                <a16:creationId xmlns:a16="http://schemas.microsoft.com/office/drawing/2014/main" id="{6F7D3915-81A7-699A-B419-45134D400A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253331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F5EE6-2AE2-0163-098D-48ABB88E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DF487-D4C6-CF8F-6F32-D668262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u="sng" dirty="0"/>
              <a:t>Kollaboratives CRM:</a:t>
            </a:r>
          </a:p>
          <a:p>
            <a:pPr marL="514350" indent="-514350">
              <a:buAutoNum type="arabicPeriod"/>
            </a:pPr>
            <a:endParaRPr lang="de-DE" u="sng" dirty="0"/>
          </a:p>
          <a:p>
            <a:r>
              <a:rPr lang="de-DE" dirty="0"/>
              <a:t>Steuerung, Unterstützung und Synchronisation aller Kommunikationskanäle zum Kunden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z.B. Telefon, Internet, E-Mail, etc.</a:t>
            </a:r>
          </a:p>
        </p:txBody>
      </p:sp>
    </p:spTree>
    <p:extLst>
      <p:ext uri="{BB962C8B-B14F-4D97-AF65-F5344CB8AC3E}">
        <p14:creationId xmlns:p14="http://schemas.microsoft.com/office/powerpoint/2010/main" val="278308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F6B44-0C4A-CA8C-D14D-54D9317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2FB96-75BE-35B3-303E-D0A64A44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2. </a:t>
            </a:r>
            <a:r>
              <a:rPr lang="de-DE" u="sng" dirty="0"/>
              <a:t>Operatives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Unterstützung aller Prozesse mit direktem Kontakt mit Kunden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„Front Office“</a:t>
            </a:r>
          </a:p>
          <a:p>
            <a:r>
              <a:rPr lang="de-DE" dirty="0">
                <a:sym typeface="Wingdings" panose="05000000000000000000" pitchFamily="2" charset="2"/>
              </a:rPr>
              <a:t>Unterstützung aller internen, operativen CRM-Prozesse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„Back </a:t>
            </a:r>
            <a:r>
              <a:rPr lang="de-DE" dirty="0" err="1">
                <a:sym typeface="Wingdings" panose="05000000000000000000" pitchFamily="2" charset="2"/>
              </a:rPr>
              <a:t>Ofiice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850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762CC-5CAF-87E3-A916-6EAA371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11B5B-3FF5-5F2B-BDF5-AF09503E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u="sng" dirty="0"/>
              <a:t>Analytisches CRM:</a:t>
            </a:r>
          </a:p>
          <a:p>
            <a:pPr marL="0" indent="0">
              <a:buNone/>
            </a:pPr>
            <a:endParaRPr lang="de-DE" u="sng" dirty="0"/>
          </a:p>
          <a:p>
            <a:r>
              <a:rPr lang="de-DE" dirty="0"/>
              <a:t>Erhebung und Auswertung von Kundendaten</a:t>
            </a:r>
          </a:p>
          <a:p>
            <a:r>
              <a:rPr lang="de-DE" dirty="0"/>
              <a:t>Ziel: </a:t>
            </a:r>
          </a:p>
          <a:p>
            <a:pPr lvl="1"/>
            <a:r>
              <a:rPr lang="de-DE" dirty="0"/>
              <a:t>Verbesserung der Geschäftsbeziehung mit Kunden</a:t>
            </a:r>
          </a:p>
          <a:p>
            <a:pPr lvl="1"/>
            <a:r>
              <a:rPr lang="de-DE" dirty="0"/>
              <a:t>Verbesserung der kundenbezogenen Geschäftsprozesse</a:t>
            </a:r>
          </a:p>
        </p:txBody>
      </p:sp>
    </p:spTree>
    <p:extLst>
      <p:ext uri="{BB962C8B-B14F-4D97-AF65-F5344CB8AC3E}">
        <p14:creationId xmlns:p14="http://schemas.microsoft.com/office/powerpoint/2010/main" val="67538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Verfahren</a:t>
            </a:r>
          </a:p>
          <a:p>
            <a:r>
              <a:rPr lang="de-DE" dirty="0"/>
              <a:t>Warum? </a:t>
            </a:r>
            <a:r>
              <a:rPr lang="de-DE" dirty="0">
                <a:sym typeface="Wingdings" panose="05000000000000000000" pitchFamily="2" charset="2"/>
              </a:rPr>
              <a:t> Ständig wachsende Datenmenge, damit richtig umgehen</a:t>
            </a:r>
          </a:p>
          <a:p>
            <a:r>
              <a:rPr lang="de-DE" dirty="0" err="1">
                <a:sym typeface="Wingdings" panose="05000000000000000000" pitchFamily="2" charset="2"/>
              </a:rPr>
              <a:t>Prediktive</a:t>
            </a:r>
            <a:r>
              <a:rPr lang="de-DE" dirty="0">
                <a:sym typeface="Wingdings" panose="05000000000000000000" pitchFamily="2" charset="2"/>
              </a:rPr>
              <a:t> Analysen</a:t>
            </a:r>
          </a:p>
          <a:p>
            <a:r>
              <a:rPr lang="de-DE" dirty="0">
                <a:sym typeface="Wingdings" panose="05000000000000000000" pitchFamily="2" charset="2"/>
              </a:rPr>
              <a:t>Kundenkontakt durch NLP (Natural Language Processing)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Umsatzsteigerung</a:t>
            </a:r>
          </a:p>
          <a:p>
            <a:r>
              <a:rPr lang="de-DE" dirty="0"/>
              <a:t>Kundenbindung verbessert sich</a:t>
            </a:r>
          </a:p>
          <a:p>
            <a:r>
              <a:rPr lang="de-DE" dirty="0"/>
              <a:t>Kostenreduktion</a:t>
            </a:r>
          </a:p>
          <a:p>
            <a:r>
              <a:rPr lang="de-DE" dirty="0"/>
              <a:t>Höhere Planbarkeit</a:t>
            </a:r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3EE5-02C7-2493-A790-82CE508F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die Anwendung von KI für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979E8-3822-31F1-02A4-96A21FDF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Chatbots</a:t>
            </a:r>
          </a:p>
          <a:p>
            <a:r>
              <a:rPr lang="de-DE" dirty="0"/>
              <a:t>Maschinelle </a:t>
            </a:r>
            <a:r>
              <a:rPr lang="de-DE" dirty="0" err="1"/>
              <a:t>Übersretzung</a:t>
            </a:r>
            <a:r>
              <a:rPr lang="de-DE" dirty="0"/>
              <a:t> von Testen</a:t>
            </a:r>
          </a:p>
          <a:p>
            <a:r>
              <a:rPr lang="de-DE" dirty="0"/>
              <a:t>Text- und Bilderkennung</a:t>
            </a:r>
          </a:p>
          <a:p>
            <a:r>
              <a:rPr lang="de-DE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64257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6081-DC9F-2953-8020-CFEFADD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A660A-31A3-D4A5-EECB-D0E80CFE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Touchpoints durch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  <a:p>
            <a:r>
              <a:rPr lang="de-DE" dirty="0"/>
              <a:t>B2B Beispiel </a:t>
            </a:r>
            <a:r>
              <a:rPr lang="de-DE" dirty="0">
                <a:sym typeface="Wingdings" panose="05000000000000000000" pitchFamily="2" charset="2"/>
              </a:rPr>
              <a:t> 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3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CRM?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Arten des CRM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Herausforderungen und Zukunftstrends</a:t>
            </a:r>
          </a:p>
          <a:p>
            <a:r>
              <a:rPr lang="de-DE" dirty="0"/>
              <a:t>KI</a:t>
            </a:r>
          </a:p>
          <a:p>
            <a:r>
              <a:rPr lang="de-DE" dirty="0"/>
              <a:t>Cloud basierte CRM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1E3C-B29C-FF99-F38B-B8353F5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66E6-54CC-64BE-845D-04016023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70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70DC28-0DBF-E556-9875-0391CF0DB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3" r="27341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8790A61-4582-C6B1-6CE8-6AE30D40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</a:rPr>
              <a:t>Fazit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39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EECCB-1469-7D94-4E4C-B040EAB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194D06-2F9D-3562-1E28-D4AE71B3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noch der QR Code fürs Handout</a:t>
            </a:r>
          </a:p>
        </p:txBody>
      </p:sp>
    </p:spTree>
    <p:extLst>
      <p:ext uri="{BB962C8B-B14F-4D97-AF65-F5344CB8AC3E}">
        <p14:creationId xmlns:p14="http://schemas.microsoft.com/office/powerpoint/2010/main" val="416087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Steuerung, Planung und Durchführung aller Prozesse mit Kunden</a:t>
            </a:r>
          </a:p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Daten, u. A.: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Marketing-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Management der Angebote und Kontakte</a:t>
            </a:r>
          </a:p>
          <a:p>
            <a:r>
              <a:rPr lang="de-DE" dirty="0"/>
              <a:t>Dauerhafte, langfristige Kundenbindung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00401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6BE96E9-3B96-C1FB-C55B-65D79009689F}"/>
              </a:ext>
            </a:extLst>
          </p:cNvPr>
          <p:cNvSpPr/>
          <p:nvPr/>
        </p:nvSpPr>
        <p:spPr>
          <a:xfrm rot="19642098">
            <a:off x="3318234" y="3268744"/>
            <a:ext cx="1470582" cy="982744"/>
          </a:xfrm>
          <a:prstGeom prst="rightArrow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Management der Angebote, Kontakte</a:t>
            </a:r>
          </a:p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71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Office PowerPoint</Application>
  <PresentationFormat>Breitbild</PresentationFormat>
  <Paragraphs>161</Paragraphs>
  <Slides>32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Poppins</vt:lpstr>
      <vt:lpstr>Times New Roman</vt:lpstr>
      <vt:lpstr>PH rot neutral</vt:lpstr>
      <vt:lpstr>CRM </vt:lpstr>
      <vt:lpstr>PowerPoint-Präsentation</vt:lpstr>
      <vt:lpstr>Gliederung</vt:lpstr>
      <vt:lpstr>Was ist CRM?</vt:lpstr>
      <vt:lpstr>Warum CRM?</vt:lpstr>
      <vt:lpstr>Ziele des CRM</vt:lpstr>
      <vt:lpstr>Kundenzyklus</vt:lpstr>
      <vt:lpstr>Ziele des CRM?</vt:lpstr>
      <vt:lpstr>Wirkungskette des CRM</vt:lpstr>
      <vt:lpstr>Was braucht ein erfolgreiches CRM?</vt:lpstr>
      <vt:lpstr>Marktanteile führende Anbieter von CRM Systemen 2020</vt:lpstr>
      <vt:lpstr> Entwicklung von CRM </vt:lpstr>
      <vt:lpstr> Entwicklung von CRM </vt:lpstr>
      <vt:lpstr> Entwicklung von CRM </vt:lpstr>
      <vt:lpstr> Entwicklung von CRM </vt:lpstr>
      <vt:lpstr> Entwicklung von CRM </vt:lpstr>
      <vt:lpstr> Entwicklung von CRM </vt:lpstr>
      <vt:lpstr>CRM-Systeme</vt:lpstr>
      <vt:lpstr>CRM-Systeme</vt:lpstr>
      <vt:lpstr>CRM-Systeme</vt:lpstr>
      <vt:lpstr>CRM-Systeme</vt:lpstr>
      <vt:lpstr>CRM-Systeme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  <vt:lpstr>Beispiele für die Anwendung von KI für CRM</vt:lpstr>
      <vt:lpstr>Social CRM</vt:lpstr>
      <vt:lpstr>Recap</vt:lpstr>
      <vt:lpstr>Fazit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Viktoria Stiem</cp:lastModifiedBy>
  <cp:revision>11</cp:revision>
  <dcterms:created xsi:type="dcterms:W3CDTF">2022-05-04T08:13:32Z</dcterms:created>
  <dcterms:modified xsi:type="dcterms:W3CDTF">2022-05-13T11:16:53Z</dcterms:modified>
</cp:coreProperties>
</file>