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a5a7dfa8e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a5a7dfa8e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a5a7dfa8e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a5a7dfa8e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a5a7dfa8e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a5a7dfa8e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2a5a7dfa8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2a5a7dfa8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2a5a7dfa8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2a5a7dfa8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a5a7dfa8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a5a7dfa8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a5a7dfa8e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a5a7dfa8e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a5a7dfa8e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a5a7dfa8e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a5a7dfa8e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a5a7dfa8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a5a7dfa8e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a5a7dfa8e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a5a7dfa8e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a5a7dfa8e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alice-1113/cintro-md" TargetMode="External"/><Relationship Id="rId4" Type="http://schemas.openxmlformats.org/officeDocument/2006/relationships/hyperlink" Target="https://github.com/alice-1113/cintro-md" TargetMode="External"/><Relationship Id="rId5" Type="http://schemas.openxmlformats.org/officeDocument/2006/relationships/hyperlink" Target="https://paiza.io/j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1" Type="http://schemas.openxmlformats.org/officeDocument/2006/relationships/hyperlink" Target="https://ja.wikipedia.org/wiki/C%2B%2B" TargetMode="External"/><Relationship Id="rId10" Type="http://schemas.openxmlformats.org/officeDocument/2006/relationships/hyperlink" Target="https://ja.wikipedia.org/wiki/%E4%BD%8E%E6%B0%B4%E6%BA%96%E8%A8%80%E8%AA%9E" TargetMode="External"/><Relationship Id="rId13" Type="http://schemas.openxmlformats.org/officeDocument/2006/relationships/hyperlink" Target="https://ja.wikipedia.org/wiki/C_Sharp" TargetMode="External"/><Relationship Id="rId12" Type="http://schemas.openxmlformats.org/officeDocument/2006/relationships/hyperlink" Target="https://ja.wikipedia.org/wiki/Java" TargetMode="External"/><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ja.wikipedia.org/wiki/%E8%8B%B1%E8%AA%9E" TargetMode="External"/><Relationship Id="rId4" Type="http://schemas.openxmlformats.org/officeDocument/2006/relationships/hyperlink" Target="https://ja.wikipedia.org/wiki/1972%E5%B9%B4" TargetMode="External"/><Relationship Id="rId9" Type="http://schemas.openxmlformats.org/officeDocument/2006/relationships/hyperlink" Target="https://ja.wikipedia.org/wiki/%E9%AB%98%E6%B0%B4%E6%BA%96%E8%A8%80%E8%AA%9E" TargetMode="External"/><Relationship Id="rId14" Type="http://schemas.openxmlformats.org/officeDocument/2006/relationships/hyperlink" Target="https://ja.wikipedia.org/wiki/C%E8%A8%80%E8%AA%9E" TargetMode="External"/><Relationship Id="rId5" Type="http://schemas.openxmlformats.org/officeDocument/2006/relationships/hyperlink" Target="https://ja.wikipedia.org/wiki/%E3%83%99%E3%83%AB%E7%A0%94%E7%A9%B6%E6%89%80" TargetMode="External"/><Relationship Id="rId6" Type="http://schemas.openxmlformats.org/officeDocument/2006/relationships/hyperlink" Target="https://ja.wikipedia.org/wiki/%E3%83%87%E3%83%8B%E3%82%B9%E3%83%BB%E3%83%AA%E3%83%83%E3%83%81%E3%83%BC" TargetMode="External"/><Relationship Id="rId7" Type="http://schemas.openxmlformats.org/officeDocument/2006/relationships/hyperlink" Target="https://ja.wikipedia.org/wiki/%E3%83%97%E3%83%AD%E3%82%B0%E3%83%A9%E3%83%9F%E3%83%B3%E3%82%B0%E8%A8%80%E8%AA%9E" TargetMode="External"/><Relationship Id="rId8" Type="http://schemas.openxmlformats.org/officeDocument/2006/relationships/hyperlink" Target="https://ja.wikipedia.org/wiki/%E5%88%B6%E5%BE%A1%E6%A7%8B%E6%96%87"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paiza.io/j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ja">
                <a:latin typeface="Meiryo"/>
                <a:ea typeface="Meiryo"/>
                <a:cs typeface="Meiryo"/>
                <a:sym typeface="Meiryo"/>
              </a:rPr>
              <a:t>第１回</a:t>
            </a:r>
            <a:r>
              <a:rPr lang="ja">
                <a:latin typeface="Meiryo"/>
                <a:ea typeface="Meiryo"/>
                <a:cs typeface="Meiryo"/>
                <a:sym typeface="Meiryo"/>
              </a:rPr>
              <a:t>C言語講習会</a:t>
            </a:r>
            <a:endParaRPr>
              <a:latin typeface="Meiryo"/>
              <a:ea typeface="Meiryo"/>
              <a:cs typeface="Meiryo"/>
              <a:sym typeface="Meiryo"/>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ja">
                <a:solidFill>
                  <a:srgbClr val="D9D9D9"/>
                </a:solidFill>
                <a:latin typeface="Comic Sans MS"/>
                <a:ea typeface="Comic Sans MS"/>
                <a:cs typeface="Comic Sans MS"/>
                <a:sym typeface="Comic Sans MS"/>
              </a:rPr>
              <a:t>5/17 </a:t>
            </a:r>
            <a:r>
              <a:rPr lang="ja">
                <a:solidFill>
                  <a:srgbClr val="D9D9D9"/>
                </a:solidFill>
                <a:latin typeface="Comic Sans MS"/>
                <a:ea typeface="Comic Sans MS"/>
                <a:cs typeface="Comic Sans MS"/>
                <a:sym typeface="Comic Sans MS"/>
              </a:rPr>
              <a:t>イントロダクション的な…？</a:t>
            </a:r>
            <a:endParaRPr>
              <a:solidFill>
                <a:srgbClr val="D9D9D9"/>
              </a:solidFill>
              <a:latin typeface="Comic Sans MS"/>
              <a:ea typeface="Comic Sans MS"/>
              <a:cs typeface="Comic Sans MS"/>
              <a:sym typeface="Comic Sans MS"/>
            </a:endParaRPr>
          </a:p>
        </p:txBody>
      </p:sp>
      <p:sp>
        <p:nvSpPr>
          <p:cNvPr id="56" name="Google Shape;56;p13"/>
          <p:cNvSpPr txBox="1"/>
          <p:nvPr/>
        </p:nvSpPr>
        <p:spPr>
          <a:xfrm>
            <a:off x="6996825" y="4539600"/>
            <a:ext cx="193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solidFill>
                  <a:srgbClr val="434343"/>
                </a:solidFill>
              </a:rPr>
              <a:t>created by </a:t>
            </a:r>
            <a:r>
              <a:rPr lang="ja">
                <a:solidFill>
                  <a:srgbClr val="434343"/>
                </a:solidFill>
              </a:rPr>
              <a:t>せきね</a:t>
            </a:r>
            <a:endParaRPr>
              <a:solidFill>
                <a:srgbClr val="43434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世界に挨拶をするCプログラム（１）</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solidFill>
                  <a:srgbClr val="D9D9D9"/>
                </a:solidFill>
                <a:latin typeface="Meiryo"/>
                <a:ea typeface="Meiryo"/>
                <a:cs typeface="Meiryo"/>
                <a:sym typeface="Meiryo"/>
              </a:rPr>
              <a:t>C</a:t>
            </a:r>
            <a:r>
              <a:rPr lang="ja">
                <a:solidFill>
                  <a:srgbClr val="D9D9D9"/>
                </a:solidFill>
                <a:latin typeface="Meiryo"/>
                <a:ea typeface="Meiryo"/>
                <a:cs typeface="Meiryo"/>
                <a:sym typeface="Meiryo"/>
              </a:rPr>
              <a:t>言語を実行できる環境が整ったところで、早速世界に挨拶をしてみましょう！</a:t>
            </a:r>
            <a:endParaRPr>
              <a:solidFill>
                <a:srgbClr val="D9D9D9"/>
              </a:solidFill>
              <a:latin typeface="Meiryo"/>
              <a:ea typeface="Meiryo"/>
              <a:cs typeface="Meiryo"/>
              <a:sym typeface="Meiryo"/>
            </a:endParaRPr>
          </a:p>
          <a:p>
            <a:pPr indent="0" lvl="0" marL="0" rtl="0" algn="l">
              <a:spcBef>
                <a:spcPts val="1200"/>
              </a:spcBef>
              <a:spcAft>
                <a:spcPts val="0"/>
              </a:spcAft>
              <a:buNone/>
            </a:pPr>
            <a:r>
              <a:rPr lang="ja">
                <a:solidFill>
                  <a:srgbClr val="D9D9D9"/>
                </a:solidFill>
                <a:latin typeface="Meiryo"/>
                <a:ea typeface="Meiryo"/>
                <a:cs typeface="Meiryo"/>
                <a:sym typeface="Meiryo"/>
              </a:rPr>
              <a:t>さっきの画面の</a:t>
            </a:r>
            <a:r>
              <a:rPr i="1" lang="ja">
                <a:solidFill>
                  <a:srgbClr val="999999"/>
                </a:solidFill>
                <a:latin typeface="Verdana"/>
                <a:ea typeface="Verdana"/>
                <a:cs typeface="Verdana"/>
                <a:sym typeface="Verdana"/>
              </a:rPr>
              <a:t>// Your code here!</a:t>
            </a:r>
            <a:r>
              <a:rPr lang="ja">
                <a:solidFill>
                  <a:srgbClr val="D9D9D9"/>
                </a:solidFill>
                <a:latin typeface="Meiryo"/>
                <a:ea typeface="Meiryo"/>
                <a:cs typeface="Meiryo"/>
                <a:sym typeface="Meiryo"/>
              </a:rPr>
              <a:t>の下に</a:t>
            </a:r>
            <a:endParaRPr>
              <a:solidFill>
                <a:srgbClr val="D9D9D9"/>
              </a:solidFill>
              <a:latin typeface="Meiryo"/>
              <a:ea typeface="Meiryo"/>
              <a:cs typeface="Meiryo"/>
              <a:sym typeface="Meiryo"/>
            </a:endParaRPr>
          </a:p>
          <a:p>
            <a:pPr indent="0" lvl="0" marL="0" rtl="0" algn="l">
              <a:spcBef>
                <a:spcPts val="1200"/>
              </a:spcBef>
              <a:spcAft>
                <a:spcPts val="0"/>
              </a:spcAft>
              <a:buNone/>
            </a:pPr>
            <a:r>
              <a:rPr lang="ja">
                <a:solidFill>
                  <a:srgbClr val="FFD966"/>
                </a:solidFill>
                <a:latin typeface="Verdana"/>
                <a:ea typeface="Verdana"/>
                <a:cs typeface="Verdana"/>
                <a:sym typeface="Verdana"/>
              </a:rPr>
              <a:t>printf</a:t>
            </a:r>
            <a:r>
              <a:rPr lang="ja">
                <a:solidFill>
                  <a:srgbClr val="D9D9D9"/>
                </a:solidFill>
                <a:latin typeface="Verdana"/>
                <a:ea typeface="Verdana"/>
                <a:cs typeface="Verdana"/>
                <a:sym typeface="Verdana"/>
              </a:rPr>
              <a:t>(</a:t>
            </a:r>
            <a:r>
              <a:rPr lang="ja">
                <a:solidFill>
                  <a:srgbClr val="38761D"/>
                </a:solidFill>
                <a:latin typeface="Verdana"/>
                <a:ea typeface="Verdana"/>
                <a:cs typeface="Verdana"/>
                <a:sym typeface="Verdana"/>
              </a:rPr>
              <a:t>"Hello World!"</a:t>
            </a:r>
            <a:r>
              <a:rPr lang="ja">
                <a:solidFill>
                  <a:srgbClr val="D9D9D9"/>
                </a:solidFill>
                <a:latin typeface="Verdana"/>
                <a:ea typeface="Verdana"/>
                <a:cs typeface="Verdana"/>
                <a:sym typeface="Verdana"/>
              </a:rPr>
              <a:t>);</a:t>
            </a:r>
            <a:r>
              <a:rPr lang="ja">
                <a:solidFill>
                  <a:srgbClr val="D9D9D9"/>
                </a:solidFill>
                <a:latin typeface="Meiryo"/>
                <a:ea typeface="Meiryo"/>
                <a:cs typeface="Meiryo"/>
                <a:sym typeface="Meiryo"/>
              </a:rPr>
              <a:t> を書き足して実行してみてください！</a:t>
            </a:r>
            <a:endParaRPr>
              <a:solidFill>
                <a:srgbClr val="D9D9D9"/>
              </a:solidFill>
              <a:latin typeface="Meiryo"/>
              <a:ea typeface="Meiryo"/>
              <a:cs typeface="Meiryo"/>
              <a:sym typeface="Meiryo"/>
            </a:endParaRPr>
          </a:p>
          <a:p>
            <a:pPr indent="0" lvl="0" marL="0" rtl="0" algn="l">
              <a:spcBef>
                <a:spcPts val="1200"/>
              </a:spcBef>
              <a:spcAft>
                <a:spcPts val="0"/>
              </a:spcAft>
              <a:buNone/>
            </a:pPr>
            <a:r>
              <a:t/>
            </a:r>
            <a:endParaRPr>
              <a:solidFill>
                <a:srgbClr val="D9D9D9"/>
              </a:solidFill>
            </a:endParaRPr>
          </a:p>
          <a:p>
            <a:pPr indent="0" lvl="0" marL="0" rtl="0" algn="l">
              <a:spcBef>
                <a:spcPts val="1200"/>
              </a:spcBef>
              <a:spcAft>
                <a:spcPts val="1200"/>
              </a:spcAft>
              <a:buNone/>
            </a:pPr>
            <a:r>
              <a:t/>
            </a:r>
            <a:endParaRPr>
              <a:solidFill>
                <a:srgbClr val="D9D9D9"/>
              </a:solidFill>
            </a:endParaRPr>
          </a:p>
        </p:txBody>
      </p:sp>
      <p:pic>
        <p:nvPicPr>
          <p:cNvPr id="117" name="Google Shape;117;p22"/>
          <p:cNvPicPr preferRelativeResize="0"/>
          <p:nvPr/>
        </p:nvPicPr>
        <p:blipFill>
          <a:blip r:embed="rId3">
            <a:alphaModFix/>
          </a:blip>
          <a:stretch>
            <a:fillRect/>
          </a:stretch>
        </p:blipFill>
        <p:spPr>
          <a:xfrm>
            <a:off x="401348" y="2675875"/>
            <a:ext cx="3284335" cy="1997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latin typeface="Meiryo"/>
                <a:ea typeface="Meiryo"/>
                <a:cs typeface="Meiryo"/>
                <a:sym typeface="Meiryo"/>
              </a:rPr>
              <a:t>世界に挨拶するCプログラム（２）</a:t>
            </a:r>
            <a:endParaRPr>
              <a:latin typeface="Meiryo"/>
              <a:ea typeface="Meiryo"/>
              <a:cs typeface="Meiryo"/>
              <a:sym typeface="Meiryo"/>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solidFill>
                  <a:srgbClr val="D9D9D9"/>
                </a:solidFill>
                <a:latin typeface="Meiryo"/>
                <a:ea typeface="Meiryo"/>
                <a:cs typeface="Meiryo"/>
                <a:sym typeface="Meiryo"/>
              </a:rPr>
              <a:t>以下の画像のように表示されましたでしょうか？</a:t>
            </a:r>
            <a:endParaRPr>
              <a:solidFill>
                <a:srgbClr val="D9D9D9"/>
              </a:solidFill>
              <a:latin typeface="Meiryo"/>
              <a:ea typeface="Meiryo"/>
              <a:cs typeface="Meiryo"/>
              <a:sym typeface="Meiryo"/>
            </a:endParaRPr>
          </a:p>
          <a:p>
            <a:pPr indent="0" lvl="0" marL="0" rtl="0" algn="l">
              <a:spcBef>
                <a:spcPts val="1200"/>
              </a:spcBef>
              <a:spcAft>
                <a:spcPts val="0"/>
              </a:spcAft>
              <a:buNone/>
            </a:pPr>
            <a:r>
              <a:rPr lang="ja"/>
              <a:t>　　　　　　　　　　　　　</a:t>
            </a:r>
            <a:r>
              <a:rPr lang="ja">
                <a:solidFill>
                  <a:srgbClr val="D9D9D9"/>
                </a:solidFill>
              </a:rPr>
              <a:t>されたのであれば成功です！</a:t>
            </a:r>
            <a:endParaRPr>
              <a:solidFill>
                <a:srgbClr val="D9D9D9"/>
              </a:solidFill>
            </a:endParaRPr>
          </a:p>
          <a:p>
            <a:pPr indent="0" lvl="0" marL="0" rtl="0" algn="l">
              <a:spcBef>
                <a:spcPts val="1200"/>
              </a:spcBef>
              <a:spcAft>
                <a:spcPts val="0"/>
              </a:spcAft>
              <a:buNone/>
            </a:pPr>
            <a:r>
              <a:rPr lang="ja">
                <a:solidFill>
                  <a:srgbClr val="D9D9D9"/>
                </a:solidFill>
              </a:rPr>
              <a:t>　　　　　　　　　　　　　もし表示されてなかったら…</a:t>
            </a:r>
            <a:endParaRPr>
              <a:solidFill>
                <a:srgbClr val="D9D9D9"/>
              </a:solidFill>
            </a:endParaRPr>
          </a:p>
          <a:p>
            <a:pPr indent="0" lvl="0" marL="0" rtl="0" algn="l">
              <a:spcBef>
                <a:spcPts val="1200"/>
              </a:spcBef>
              <a:spcAft>
                <a:spcPts val="0"/>
              </a:spcAft>
              <a:buNone/>
            </a:pPr>
            <a:r>
              <a:rPr lang="ja">
                <a:solidFill>
                  <a:srgbClr val="D9D9D9"/>
                </a:solidFill>
              </a:rPr>
              <a:t>　　　　　　　　　　　　　　セミコロン（；）つけ忘れてない？</a:t>
            </a:r>
            <a:endParaRPr>
              <a:solidFill>
                <a:srgbClr val="D9D9D9"/>
              </a:solidFill>
            </a:endParaRPr>
          </a:p>
          <a:p>
            <a:pPr indent="0" lvl="0" marL="0" rtl="0" algn="l">
              <a:spcBef>
                <a:spcPts val="1200"/>
              </a:spcBef>
              <a:spcAft>
                <a:spcPts val="0"/>
              </a:spcAft>
              <a:buNone/>
            </a:pPr>
            <a:r>
              <a:rPr lang="ja">
                <a:solidFill>
                  <a:srgbClr val="D9D9D9"/>
                </a:solidFill>
              </a:rPr>
              <a:t>　　　　　　　　　　　　　　スペル間違えてない？</a:t>
            </a:r>
            <a:endParaRPr>
              <a:solidFill>
                <a:srgbClr val="D9D9D9"/>
              </a:solidFill>
            </a:endParaRPr>
          </a:p>
          <a:p>
            <a:pPr indent="0" lvl="0" marL="0" rtl="0" algn="l">
              <a:spcBef>
                <a:spcPts val="1200"/>
              </a:spcBef>
              <a:spcAft>
                <a:spcPts val="1200"/>
              </a:spcAft>
              <a:buNone/>
            </a:pPr>
            <a:r>
              <a:rPr lang="ja">
                <a:solidFill>
                  <a:srgbClr val="D9D9D9"/>
                </a:solidFill>
              </a:rPr>
              <a:t>　　　　　　　　　　　　　それでも表示されてなかったら聞いてください！</a:t>
            </a:r>
            <a:endParaRPr>
              <a:solidFill>
                <a:srgbClr val="D9D9D9"/>
              </a:solidFill>
            </a:endParaRPr>
          </a:p>
        </p:txBody>
      </p:sp>
      <p:pic>
        <p:nvPicPr>
          <p:cNvPr id="124" name="Google Shape;124;p23"/>
          <p:cNvPicPr preferRelativeResize="0"/>
          <p:nvPr/>
        </p:nvPicPr>
        <p:blipFill>
          <a:blip r:embed="rId3">
            <a:alphaModFix/>
          </a:blip>
          <a:stretch>
            <a:fillRect/>
          </a:stretch>
        </p:blipFill>
        <p:spPr>
          <a:xfrm>
            <a:off x="383538" y="1720838"/>
            <a:ext cx="2733675" cy="2409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latin typeface="Meiryo"/>
                <a:ea typeface="Meiryo"/>
                <a:cs typeface="Meiryo"/>
                <a:sym typeface="Meiryo"/>
              </a:rPr>
              <a:t>おわり</a:t>
            </a:r>
            <a:endParaRPr>
              <a:latin typeface="Meiryo"/>
              <a:ea typeface="Meiryo"/>
              <a:cs typeface="Meiryo"/>
              <a:sym typeface="Meiryo"/>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ja" sz="2400">
                <a:solidFill>
                  <a:srgbClr val="D9D9D9"/>
                </a:solidFill>
                <a:latin typeface="Meiryo"/>
                <a:ea typeface="Meiryo"/>
                <a:cs typeface="Meiryo"/>
                <a:sym typeface="Meiryo"/>
              </a:rPr>
              <a:t>今日のC言語講習会はこれで終わりです！</a:t>
            </a:r>
            <a:endParaRPr sz="2400">
              <a:solidFill>
                <a:srgbClr val="D9D9D9"/>
              </a:solidFill>
              <a:latin typeface="Meiryo"/>
              <a:ea typeface="Meiryo"/>
              <a:cs typeface="Meiryo"/>
              <a:sym typeface="Meiryo"/>
            </a:endParaRPr>
          </a:p>
          <a:p>
            <a:pPr indent="0" lvl="0" marL="0" rtl="0" algn="l">
              <a:spcBef>
                <a:spcPts val="1200"/>
              </a:spcBef>
              <a:spcAft>
                <a:spcPts val="0"/>
              </a:spcAft>
              <a:buNone/>
            </a:pPr>
            <a:r>
              <a:rPr lang="ja" sz="2400">
                <a:solidFill>
                  <a:srgbClr val="D9D9D9"/>
                </a:solidFill>
                <a:latin typeface="Meiryo"/>
                <a:ea typeface="Meiryo"/>
                <a:cs typeface="Meiryo"/>
                <a:sym typeface="Meiryo"/>
              </a:rPr>
              <a:t>次回からは一緒にCプログラムを書いていきましょう！</a:t>
            </a:r>
            <a:endParaRPr sz="2400">
              <a:solidFill>
                <a:srgbClr val="D9D9D9"/>
              </a:solidFill>
              <a:latin typeface="Meiryo"/>
              <a:ea typeface="Meiryo"/>
              <a:cs typeface="Meiryo"/>
              <a:sym typeface="Meiryo"/>
            </a:endParaRPr>
          </a:p>
          <a:p>
            <a:pPr indent="0" lvl="0" marL="0" rtl="0" algn="l">
              <a:spcBef>
                <a:spcPts val="1200"/>
              </a:spcBef>
              <a:spcAft>
                <a:spcPts val="0"/>
              </a:spcAft>
              <a:buNone/>
            </a:pPr>
            <a:r>
              <a:t/>
            </a:r>
            <a:endParaRPr sz="2400">
              <a:solidFill>
                <a:srgbClr val="D9D9D9"/>
              </a:solidFill>
              <a:latin typeface="Meiryo"/>
              <a:ea typeface="Meiryo"/>
              <a:cs typeface="Meiryo"/>
              <a:sym typeface="Meiryo"/>
            </a:endParaRPr>
          </a:p>
          <a:p>
            <a:pPr indent="0" lvl="0" marL="0" rtl="0" algn="l">
              <a:spcBef>
                <a:spcPts val="1200"/>
              </a:spcBef>
              <a:spcAft>
                <a:spcPts val="1200"/>
              </a:spcAft>
              <a:buNone/>
            </a:pPr>
            <a:r>
              <a:rPr lang="ja" sz="2400">
                <a:solidFill>
                  <a:srgbClr val="D9D9D9"/>
                </a:solidFill>
                <a:latin typeface="Meiryo"/>
                <a:ea typeface="Meiryo"/>
                <a:cs typeface="Meiryo"/>
                <a:sym typeface="Meiryo"/>
              </a:rPr>
              <a:t>お疲れさまでした！</a:t>
            </a:r>
            <a:endParaRPr sz="2400">
              <a:solidFill>
                <a:srgbClr val="D9D9D9"/>
              </a:solidFill>
              <a:latin typeface="Meiryo"/>
              <a:ea typeface="Meiryo"/>
              <a:cs typeface="Meiryo"/>
              <a:sym typeface="Meiry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ja">
                <a:latin typeface="Meiryo"/>
                <a:ea typeface="Meiryo"/>
                <a:cs typeface="Meiryo"/>
                <a:sym typeface="Meiryo"/>
              </a:rPr>
              <a:t>注意事項</a:t>
            </a:r>
            <a:endParaRPr b="1">
              <a:latin typeface="Meiryo"/>
              <a:ea typeface="Meiryo"/>
              <a:cs typeface="Meiryo"/>
              <a:sym typeface="Meiryo"/>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55600" lvl="0" marL="457200" rtl="0" algn="l">
              <a:lnSpc>
                <a:spcPct val="150000"/>
              </a:lnSpc>
              <a:spcBef>
                <a:spcPts val="0"/>
              </a:spcBef>
              <a:spcAft>
                <a:spcPts val="0"/>
              </a:spcAft>
              <a:buClr>
                <a:srgbClr val="D9D9D9"/>
              </a:buClr>
              <a:buSzPts val="2000"/>
              <a:buFont typeface="Meiryo"/>
              <a:buAutoNum type="arabicPeriod"/>
            </a:pPr>
            <a:r>
              <a:rPr lang="ja" sz="2000">
                <a:solidFill>
                  <a:srgbClr val="D9D9D9"/>
                </a:solidFill>
                <a:latin typeface="Meiryo"/>
                <a:ea typeface="Meiryo"/>
                <a:cs typeface="Meiryo"/>
                <a:sym typeface="Meiryo"/>
              </a:rPr>
              <a:t>本資料は</a:t>
            </a:r>
            <a:r>
              <a:rPr lang="ja" sz="2000" u="sng">
                <a:solidFill>
                  <a:schemeClr val="hlink"/>
                </a:solidFill>
                <a:latin typeface="Meiryo"/>
                <a:ea typeface="Meiryo"/>
                <a:cs typeface="Meiryo"/>
                <a:sym typeface="Meiryo"/>
                <a:hlinkClick r:id="rId3"/>
              </a:rPr>
              <a:t>マークダウン資料</a:t>
            </a:r>
            <a:r>
              <a:rPr lang="ja" sz="2000">
                <a:solidFill>
                  <a:srgbClr val="D9D9D9"/>
                </a:solidFill>
                <a:latin typeface="Meiryo"/>
                <a:ea typeface="Meiryo"/>
                <a:cs typeface="Meiryo"/>
                <a:sym typeface="Meiryo"/>
              </a:rPr>
              <a:t>( </a:t>
            </a:r>
            <a:r>
              <a:rPr lang="ja" sz="2000" u="sng">
                <a:solidFill>
                  <a:schemeClr val="hlink"/>
                </a:solidFill>
                <a:latin typeface="Meiryo"/>
                <a:ea typeface="Meiryo"/>
                <a:cs typeface="Meiryo"/>
                <a:sym typeface="Meiryo"/>
                <a:hlinkClick r:id="rId4"/>
              </a:rPr>
              <a:t>https://github.com/alice-1113/cintro-md</a:t>
            </a:r>
            <a:r>
              <a:rPr lang="ja" sz="2000">
                <a:solidFill>
                  <a:srgbClr val="D9D9D9"/>
                </a:solidFill>
                <a:latin typeface="Meiryo"/>
                <a:ea typeface="Meiryo"/>
                <a:cs typeface="Meiryo"/>
                <a:sym typeface="Meiryo"/>
              </a:rPr>
              <a:t> )を元に作成しています。</a:t>
            </a:r>
            <a:endParaRPr sz="2000">
              <a:solidFill>
                <a:srgbClr val="D9D9D9"/>
              </a:solidFill>
              <a:latin typeface="Meiryo"/>
              <a:ea typeface="Meiryo"/>
              <a:cs typeface="Meiryo"/>
              <a:sym typeface="Meiryo"/>
            </a:endParaRPr>
          </a:p>
          <a:p>
            <a:pPr indent="-355600" lvl="0" marL="457200" rtl="0" algn="l">
              <a:lnSpc>
                <a:spcPct val="150000"/>
              </a:lnSpc>
              <a:spcBef>
                <a:spcPts val="0"/>
              </a:spcBef>
              <a:spcAft>
                <a:spcPts val="0"/>
              </a:spcAft>
              <a:buClr>
                <a:srgbClr val="D9D9D9"/>
              </a:buClr>
              <a:buSzPts val="2000"/>
              <a:buFont typeface="Meiryo"/>
              <a:buAutoNum type="arabicPeriod"/>
            </a:pPr>
            <a:r>
              <a:rPr lang="ja" sz="2000">
                <a:solidFill>
                  <a:srgbClr val="D9D9D9"/>
                </a:solidFill>
                <a:latin typeface="Meiryo"/>
                <a:ea typeface="Meiryo"/>
                <a:cs typeface="Meiryo"/>
                <a:sym typeface="Meiryo"/>
              </a:rPr>
              <a:t>ざっくりと</a:t>
            </a:r>
            <a:r>
              <a:rPr lang="ja" sz="2000" u="sng">
                <a:solidFill>
                  <a:srgbClr val="D9D9D9"/>
                </a:solidFill>
                <a:latin typeface="Meiryo"/>
                <a:ea typeface="Meiryo"/>
                <a:cs typeface="Meiryo"/>
                <a:sym typeface="Meiryo"/>
              </a:rPr>
              <a:t>雰囲気をつかんでもらう</a:t>
            </a:r>
            <a:r>
              <a:rPr lang="ja" sz="2000">
                <a:solidFill>
                  <a:srgbClr val="D9D9D9"/>
                </a:solidFill>
                <a:latin typeface="Meiryo"/>
                <a:ea typeface="Meiryo"/>
                <a:cs typeface="Meiryo"/>
                <a:sym typeface="Meiryo"/>
              </a:rPr>
              <a:t>ため、本来の定義や説明とは異なる表現をする場合があります。</a:t>
            </a:r>
            <a:endParaRPr sz="2000">
              <a:solidFill>
                <a:srgbClr val="D9D9D9"/>
              </a:solidFill>
              <a:latin typeface="Meiryo"/>
              <a:ea typeface="Meiryo"/>
              <a:cs typeface="Meiryo"/>
              <a:sym typeface="Meiryo"/>
            </a:endParaRPr>
          </a:p>
          <a:p>
            <a:pPr indent="-355600" lvl="0" marL="457200" rtl="0" algn="l">
              <a:lnSpc>
                <a:spcPct val="150000"/>
              </a:lnSpc>
              <a:spcBef>
                <a:spcPts val="0"/>
              </a:spcBef>
              <a:spcAft>
                <a:spcPts val="0"/>
              </a:spcAft>
              <a:buClr>
                <a:srgbClr val="D9D9D9"/>
              </a:buClr>
              <a:buSzPts val="2000"/>
              <a:buFont typeface="Meiryo"/>
              <a:buAutoNum type="arabicPeriod"/>
            </a:pPr>
            <a:r>
              <a:rPr lang="ja" sz="2000">
                <a:solidFill>
                  <a:srgbClr val="D9D9D9"/>
                </a:solidFill>
                <a:latin typeface="Meiryo"/>
                <a:ea typeface="Meiryo"/>
                <a:cs typeface="Meiryo"/>
                <a:sym typeface="Meiryo"/>
              </a:rPr>
              <a:t>演習環境として </a:t>
            </a:r>
            <a:r>
              <a:rPr lang="ja" sz="2000" u="sng">
                <a:solidFill>
                  <a:schemeClr val="hlink"/>
                </a:solidFill>
                <a:latin typeface="Meiryo"/>
                <a:ea typeface="Meiryo"/>
                <a:cs typeface="Meiryo"/>
                <a:sym typeface="Meiryo"/>
                <a:hlinkClick r:id="rId5"/>
              </a:rPr>
              <a:t>paiza.io</a:t>
            </a:r>
            <a:r>
              <a:rPr lang="ja" sz="2000">
                <a:solidFill>
                  <a:srgbClr val="D9D9D9"/>
                </a:solidFill>
                <a:latin typeface="Meiryo"/>
                <a:ea typeface="Meiryo"/>
                <a:cs typeface="Meiryo"/>
                <a:sym typeface="Meiryo"/>
              </a:rPr>
              <a:t> を利用します。</a:t>
            </a:r>
            <a:endParaRPr sz="2000">
              <a:solidFill>
                <a:srgbClr val="D9D9D9"/>
              </a:solidFill>
              <a:latin typeface="Meiryo"/>
              <a:ea typeface="Meiryo"/>
              <a:cs typeface="Meiryo"/>
              <a:sym typeface="Meiryo"/>
            </a:endParaRPr>
          </a:p>
          <a:p>
            <a:pPr indent="-355600" lvl="0" marL="457200" rtl="0" algn="l">
              <a:lnSpc>
                <a:spcPct val="150000"/>
              </a:lnSpc>
              <a:spcBef>
                <a:spcPts val="0"/>
              </a:spcBef>
              <a:spcAft>
                <a:spcPts val="0"/>
              </a:spcAft>
              <a:buClr>
                <a:srgbClr val="D9D9D9"/>
              </a:buClr>
              <a:buSzPts val="2000"/>
              <a:buFont typeface="Meiryo"/>
              <a:buAutoNum type="arabicPeriod"/>
            </a:pPr>
            <a:r>
              <a:rPr lang="ja" sz="2000">
                <a:solidFill>
                  <a:srgbClr val="D9D9D9"/>
                </a:solidFill>
                <a:latin typeface="Meiryo"/>
                <a:ea typeface="Meiryo"/>
                <a:cs typeface="Meiryo"/>
                <a:sym typeface="Meiryo"/>
              </a:rPr>
              <a:t>もっと深く学びたい方は</a:t>
            </a:r>
            <a:r>
              <a:rPr b="1" lang="ja" sz="2000">
                <a:solidFill>
                  <a:srgbClr val="D9D9D9"/>
                </a:solidFill>
                <a:latin typeface="Meiryo"/>
                <a:ea typeface="Meiryo"/>
                <a:cs typeface="Meiryo"/>
                <a:sym typeface="Meiryo"/>
              </a:rPr>
              <a:t>個別に</a:t>
            </a:r>
            <a:r>
              <a:rPr lang="ja" sz="2000">
                <a:solidFill>
                  <a:srgbClr val="D9D9D9"/>
                </a:solidFill>
                <a:latin typeface="Meiryo"/>
                <a:ea typeface="Meiryo"/>
                <a:cs typeface="Meiryo"/>
                <a:sym typeface="Meiryo"/>
              </a:rPr>
              <a:t>連絡してください。対応します。</a:t>
            </a:r>
            <a:endParaRPr sz="2000">
              <a:solidFill>
                <a:srgbClr val="D9D9D9"/>
              </a:solidFill>
              <a:latin typeface="Meiryo"/>
              <a:ea typeface="Meiryo"/>
              <a:cs typeface="Meiryo"/>
              <a:sym typeface="Meiryo"/>
            </a:endParaRPr>
          </a:p>
          <a:p>
            <a:pPr indent="-355600" lvl="0" marL="457200" rtl="0" algn="l">
              <a:lnSpc>
                <a:spcPct val="150000"/>
              </a:lnSpc>
              <a:spcBef>
                <a:spcPts val="0"/>
              </a:spcBef>
              <a:spcAft>
                <a:spcPts val="0"/>
              </a:spcAft>
              <a:buClr>
                <a:srgbClr val="D9D9D9"/>
              </a:buClr>
              <a:buSzPts val="2000"/>
              <a:buFont typeface="Meiryo"/>
              <a:buAutoNum type="arabicPeriod"/>
            </a:pPr>
            <a:r>
              <a:rPr lang="ja" sz="2000">
                <a:solidFill>
                  <a:srgbClr val="D9D9D9"/>
                </a:solidFill>
                <a:latin typeface="Meiryo"/>
                <a:ea typeface="Meiryo"/>
                <a:cs typeface="Meiryo"/>
                <a:sym typeface="Meiryo"/>
              </a:rPr>
              <a:t>質問など</a:t>
            </a:r>
            <a:r>
              <a:rPr lang="ja" sz="2000" u="sng">
                <a:solidFill>
                  <a:srgbClr val="D9D9D9"/>
                </a:solidFill>
                <a:latin typeface="Meiryo"/>
                <a:ea typeface="Meiryo"/>
                <a:cs typeface="Meiryo"/>
                <a:sym typeface="Meiryo"/>
              </a:rPr>
              <a:t>随時</a:t>
            </a:r>
            <a:r>
              <a:rPr lang="ja" sz="2000">
                <a:solidFill>
                  <a:srgbClr val="D9D9D9"/>
                </a:solidFill>
                <a:latin typeface="Meiryo"/>
                <a:ea typeface="Meiryo"/>
                <a:cs typeface="Meiryo"/>
                <a:sym typeface="Meiryo"/>
              </a:rPr>
              <a:t>聞いてください！</a:t>
            </a:r>
            <a:endParaRPr sz="2000">
              <a:solidFill>
                <a:srgbClr val="D9D9D9"/>
              </a:solidFill>
              <a:latin typeface="Meiryo"/>
              <a:ea typeface="Meiryo"/>
              <a:cs typeface="Meiryo"/>
              <a:sym typeface="Meiry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ja">
                <a:latin typeface="Meiryo"/>
                <a:ea typeface="Meiryo"/>
                <a:cs typeface="Meiryo"/>
                <a:sym typeface="Meiryo"/>
              </a:rPr>
              <a:t>今回の講習内容　概要</a:t>
            </a:r>
            <a:endParaRPr b="1">
              <a:latin typeface="Meiryo"/>
              <a:ea typeface="Meiryo"/>
              <a:cs typeface="Meiryo"/>
              <a:sym typeface="Meiryo"/>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lnSpc>
                <a:spcPct val="150000"/>
              </a:lnSpc>
              <a:spcBef>
                <a:spcPts val="0"/>
              </a:spcBef>
              <a:spcAft>
                <a:spcPts val="0"/>
              </a:spcAft>
              <a:buClr>
                <a:srgbClr val="D9D9D9"/>
              </a:buClr>
              <a:buSzPts val="2200"/>
              <a:buFont typeface="Meiryo"/>
              <a:buAutoNum type="arabicPeriod"/>
            </a:pPr>
            <a:r>
              <a:rPr lang="ja" sz="2200">
                <a:solidFill>
                  <a:srgbClr val="D9D9D9"/>
                </a:solidFill>
                <a:latin typeface="Meiryo"/>
                <a:ea typeface="Meiryo"/>
                <a:cs typeface="Meiryo"/>
                <a:sym typeface="Meiryo"/>
              </a:rPr>
              <a:t>C言語とは</a:t>
            </a:r>
            <a:endParaRPr sz="2200">
              <a:solidFill>
                <a:srgbClr val="D9D9D9"/>
              </a:solidFill>
              <a:latin typeface="Meiryo"/>
              <a:ea typeface="Meiryo"/>
              <a:cs typeface="Meiryo"/>
              <a:sym typeface="Meiryo"/>
            </a:endParaRPr>
          </a:p>
          <a:p>
            <a:pPr indent="-368300" lvl="0" marL="457200" rtl="0" algn="l">
              <a:lnSpc>
                <a:spcPct val="150000"/>
              </a:lnSpc>
              <a:spcBef>
                <a:spcPts val="0"/>
              </a:spcBef>
              <a:spcAft>
                <a:spcPts val="0"/>
              </a:spcAft>
              <a:buClr>
                <a:srgbClr val="D9D9D9"/>
              </a:buClr>
              <a:buSzPts val="2200"/>
              <a:buFont typeface="Meiryo"/>
              <a:buAutoNum type="arabicPeriod"/>
            </a:pPr>
            <a:r>
              <a:rPr lang="ja" sz="2200">
                <a:solidFill>
                  <a:srgbClr val="D9D9D9"/>
                </a:solidFill>
                <a:latin typeface="Meiryo"/>
                <a:ea typeface="Meiryo"/>
                <a:cs typeface="Meiryo"/>
                <a:sym typeface="Meiryo"/>
              </a:rPr>
              <a:t>基本用語</a:t>
            </a:r>
            <a:endParaRPr sz="2200">
              <a:solidFill>
                <a:srgbClr val="D9D9D9"/>
              </a:solidFill>
              <a:latin typeface="Meiryo"/>
              <a:ea typeface="Meiryo"/>
              <a:cs typeface="Meiryo"/>
              <a:sym typeface="Meiryo"/>
            </a:endParaRPr>
          </a:p>
          <a:p>
            <a:pPr indent="-368300" lvl="0" marL="457200" rtl="0" algn="l">
              <a:lnSpc>
                <a:spcPct val="150000"/>
              </a:lnSpc>
              <a:spcBef>
                <a:spcPts val="0"/>
              </a:spcBef>
              <a:spcAft>
                <a:spcPts val="0"/>
              </a:spcAft>
              <a:buClr>
                <a:srgbClr val="D9D9D9"/>
              </a:buClr>
              <a:buSzPts val="2200"/>
              <a:buFont typeface="Meiryo"/>
              <a:buAutoNum type="arabicPeriod"/>
            </a:pPr>
            <a:r>
              <a:rPr lang="ja" sz="2200">
                <a:solidFill>
                  <a:srgbClr val="D9D9D9"/>
                </a:solidFill>
                <a:latin typeface="Meiryo"/>
                <a:ea typeface="Meiryo"/>
                <a:cs typeface="Meiryo"/>
                <a:sym typeface="Meiryo"/>
              </a:rPr>
              <a:t>C言語の実行環境の構築（しません）</a:t>
            </a:r>
            <a:endParaRPr sz="2200">
              <a:solidFill>
                <a:srgbClr val="D9D9D9"/>
              </a:solidFill>
              <a:latin typeface="Meiryo"/>
              <a:ea typeface="Meiryo"/>
              <a:cs typeface="Meiryo"/>
              <a:sym typeface="Meiryo"/>
            </a:endParaRPr>
          </a:p>
          <a:p>
            <a:pPr indent="-368300" lvl="1" marL="914400" rtl="0" algn="l">
              <a:lnSpc>
                <a:spcPct val="150000"/>
              </a:lnSpc>
              <a:spcBef>
                <a:spcPts val="0"/>
              </a:spcBef>
              <a:spcAft>
                <a:spcPts val="0"/>
              </a:spcAft>
              <a:buClr>
                <a:srgbClr val="D9D9D9"/>
              </a:buClr>
              <a:buSzPts val="2200"/>
              <a:buFont typeface="Meiryo"/>
              <a:buAutoNum type="alphaLcPeriod"/>
            </a:pPr>
            <a:r>
              <a:rPr lang="ja" sz="2200">
                <a:solidFill>
                  <a:srgbClr val="D9D9D9"/>
                </a:solidFill>
                <a:latin typeface="Meiryo"/>
                <a:ea typeface="Meiryo"/>
                <a:cs typeface="Meiryo"/>
                <a:sym typeface="Meiryo"/>
              </a:rPr>
              <a:t>実行環境の使い方</a:t>
            </a:r>
            <a:endParaRPr sz="2200">
              <a:solidFill>
                <a:srgbClr val="D9D9D9"/>
              </a:solidFill>
              <a:latin typeface="Meiryo"/>
              <a:ea typeface="Meiryo"/>
              <a:cs typeface="Meiryo"/>
              <a:sym typeface="Meiryo"/>
            </a:endParaRPr>
          </a:p>
          <a:p>
            <a:pPr indent="-368300" lvl="0" marL="457200" rtl="0" algn="l">
              <a:lnSpc>
                <a:spcPct val="150000"/>
              </a:lnSpc>
              <a:spcBef>
                <a:spcPts val="0"/>
              </a:spcBef>
              <a:spcAft>
                <a:spcPts val="0"/>
              </a:spcAft>
              <a:buClr>
                <a:srgbClr val="D9D9D9"/>
              </a:buClr>
              <a:buSzPts val="2200"/>
              <a:buFont typeface="Meiryo"/>
              <a:buAutoNum type="arabicPeriod"/>
            </a:pPr>
            <a:r>
              <a:rPr lang="ja" sz="2200">
                <a:solidFill>
                  <a:srgbClr val="D9D9D9"/>
                </a:solidFill>
                <a:latin typeface="Meiryo"/>
                <a:ea typeface="Meiryo"/>
                <a:cs typeface="Meiryo"/>
                <a:sym typeface="Meiryo"/>
              </a:rPr>
              <a:t>世界に挨拶をするCプログラム</a:t>
            </a:r>
            <a:endParaRPr sz="2200">
              <a:solidFill>
                <a:srgbClr val="D9D9D9"/>
              </a:solidFill>
              <a:latin typeface="Meiryo"/>
              <a:ea typeface="Meiryo"/>
              <a:cs typeface="Meiryo"/>
              <a:sym typeface="Meiryo"/>
            </a:endParaRPr>
          </a:p>
          <a:p>
            <a:pPr indent="-368300" lvl="0" marL="457200" rtl="0" algn="l">
              <a:lnSpc>
                <a:spcPct val="150000"/>
              </a:lnSpc>
              <a:spcBef>
                <a:spcPts val="0"/>
              </a:spcBef>
              <a:spcAft>
                <a:spcPts val="0"/>
              </a:spcAft>
              <a:buClr>
                <a:srgbClr val="D9D9D9"/>
              </a:buClr>
              <a:buSzPts val="2200"/>
              <a:buFont typeface="Meiryo"/>
              <a:buAutoNum type="arabicPeriod"/>
            </a:pPr>
            <a:r>
              <a:rPr lang="ja" sz="2200">
                <a:solidFill>
                  <a:srgbClr val="D9D9D9"/>
                </a:solidFill>
                <a:latin typeface="Meiryo"/>
                <a:ea typeface="Meiryo"/>
                <a:cs typeface="Meiryo"/>
                <a:sym typeface="Meiryo"/>
              </a:rPr>
              <a:t>おわり</a:t>
            </a:r>
            <a:endParaRPr sz="2200">
              <a:solidFill>
                <a:srgbClr val="D9D9D9"/>
              </a:solidFill>
              <a:latin typeface="Meiryo"/>
              <a:ea typeface="Meiryo"/>
              <a:cs typeface="Meiryo"/>
              <a:sym typeface="Meiry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ja">
                <a:latin typeface="Meiryo"/>
                <a:ea typeface="Meiryo"/>
                <a:cs typeface="Meiryo"/>
                <a:sym typeface="Meiryo"/>
              </a:rPr>
              <a:t>C</a:t>
            </a:r>
            <a:r>
              <a:rPr b="1" lang="ja">
                <a:latin typeface="Meiryo"/>
                <a:ea typeface="Meiryo"/>
                <a:cs typeface="Meiryo"/>
                <a:sym typeface="Meiryo"/>
              </a:rPr>
              <a:t>言語</a:t>
            </a:r>
            <a:r>
              <a:rPr lang="ja">
                <a:latin typeface="Meiryo"/>
                <a:ea typeface="Meiryo"/>
                <a:cs typeface="Meiryo"/>
                <a:sym typeface="Meiryo"/>
              </a:rPr>
              <a:t>とは</a:t>
            </a:r>
            <a:endParaRPr>
              <a:latin typeface="Meiryo"/>
              <a:ea typeface="Meiryo"/>
              <a:cs typeface="Meiryo"/>
              <a:sym typeface="Meiryo"/>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ja" sz="1150" strike="sngStrike">
                <a:solidFill>
                  <a:srgbClr val="D9D9D9"/>
                </a:solidFill>
                <a:highlight>
                  <a:schemeClr val="lt1"/>
                </a:highlight>
                <a:latin typeface="Meiryo"/>
                <a:ea typeface="Meiryo"/>
                <a:cs typeface="Meiryo"/>
                <a:sym typeface="Meiryo"/>
              </a:rPr>
              <a:t>C言語</a:t>
            </a:r>
            <a:r>
              <a:rPr lang="ja" sz="1150" strike="sngStrike">
                <a:solidFill>
                  <a:srgbClr val="D9D9D9"/>
                </a:solidFill>
                <a:highlight>
                  <a:schemeClr val="lt1"/>
                </a:highlight>
                <a:latin typeface="Meiryo"/>
                <a:ea typeface="Meiryo"/>
                <a:cs typeface="Meiryo"/>
                <a:sym typeface="Meiryo"/>
              </a:rPr>
              <a:t>（シーげんご、</a:t>
            </a:r>
            <a:r>
              <a:rPr lang="ja" sz="1150" strike="sngStrike">
                <a:solidFill>
                  <a:srgbClr val="D9D9D9"/>
                </a:solidFill>
                <a:highlight>
                  <a:schemeClr val="lt1"/>
                </a:highlight>
                <a:uFill>
                  <a:noFill/>
                </a:uFill>
                <a:latin typeface="Meiryo"/>
                <a:ea typeface="Meiryo"/>
                <a:cs typeface="Meiryo"/>
                <a:sym typeface="Meiryo"/>
                <a:hlinkClick r:id="rId3">
                  <a:extLst>
                    <a:ext uri="{A12FA001-AC4F-418D-AE19-62706E023703}">
                      <ahyp:hlinkClr val="tx"/>
                    </a:ext>
                  </a:extLst>
                </a:hlinkClick>
              </a:rPr>
              <a:t>英</a:t>
            </a:r>
            <a:r>
              <a:rPr lang="ja" sz="1150" strike="sngStrike">
                <a:solidFill>
                  <a:srgbClr val="D9D9D9"/>
                </a:solidFill>
                <a:highlight>
                  <a:schemeClr val="lt1"/>
                </a:highlight>
                <a:latin typeface="Meiryo"/>
                <a:ea typeface="Meiryo"/>
                <a:cs typeface="Meiryo"/>
                <a:sym typeface="Meiryo"/>
              </a:rPr>
              <a:t>: C programming language）は、</a:t>
            </a:r>
            <a:r>
              <a:rPr lang="ja" sz="1150" strike="sngStrike">
                <a:solidFill>
                  <a:srgbClr val="D9D9D9"/>
                </a:solidFill>
                <a:highlight>
                  <a:schemeClr val="lt1"/>
                </a:highlight>
                <a:uFill>
                  <a:noFill/>
                </a:uFill>
                <a:latin typeface="Meiryo"/>
                <a:ea typeface="Meiryo"/>
                <a:cs typeface="Meiryo"/>
                <a:sym typeface="Meiryo"/>
                <a:hlinkClick r:id="rId4">
                  <a:extLst>
                    <a:ext uri="{A12FA001-AC4F-418D-AE19-62706E023703}">
                      <ahyp:hlinkClr val="tx"/>
                    </a:ext>
                  </a:extLst>
                </a:hlinkClick>
              </a:rPr>
              <a:t>1972年</a:t>
            </a:r>
            <a:r>
              <a:rPr lang="ja" sz="1150" strike="sngStrike">
                <a:solidFill>
                  <a:srgbClr val="D9D9D9"/>
                </a:solidFill>
                <a:highlight>
                  <a:schemeClr val="lt1"/>
                </a:highlight>
                <a:latin typeface="Meiryo"/>
                <a:ea typeface="Meiryo"/>
                <a:cs typeface="Meiryo"/>
                <a:sym typeface="Meiryo"/>
              </a:rPr>
              <a:t>に</a:t>
            </a:r>
            <a:r>
              <a:rPr lang="ja" sz="1150" strike="sngStrike">
                <a:solidFill>
                  <a:srgbClr val="D9D9D9"/>
                </a:solidFill>
                <a:highlight>
                  <a:schemeClr val="lt1"/>
                </a:highlight>
                <a:uFill>
                  <a:noFill/>
                </a:uFill>
                <a:latin typeface="Meiryo"/>
                <a:ea typeface="Meiryo"/>
                <a:cs typeface="Meiryo"/>
                <a:sym typeface="Meiryo"/>
                <a:hlinkClick r:id="rId5">
                  <a:extLst>
                    <a:ext uri="{A12FA001-AC4F-418D-AE19-62706E023703}">
                      <ahyp:hlinkClr val="tx"/>
                    </a:ext>
                  </a:extLst>
                </a:hlinkClick>
              </a:rPr>
              <a:t>AT&amp;Tベル研究所</a:t>
            </a:r>
            <a:r>
              <a:rPr lang="ja" sz="1150" strike="sngStrike">
                <a:solidFill>
                  <a:srgbClr val="D9D9D9"/>
                </a:solidFill>
                <a:highlight>
                  <a:schemeClr val="lt1"/>
                </a:highlight>
                <a:latin typeface="Meiryo"/>
                <a:ea typeface="Meiryo"/>
                <a:cs typeface="Meiryo"/>
                <a:sym typeface="Meiryo"/>
              </a:rPr>
              <a:t>の</a:t>
            </a:r>
            <a:r>
              <a:rPr lang="ja" sz="1150" strike="sngStrike">
                <a:solidFill>
                  <a:srgbClr val="D9D9D9"/>
                </a:solidFill>
                <a:highlight>
                  <a:schemeClr val="lt1"/>
                </a:highlight>
                <a:uFill>
                  <a:noFill/>
                </a:uFill>
                <a:latin typeface="Meiryo"/>
                <a:ea typeface="Meiryo"/>
                <a:cs typeface="Meiryo"/>
                <a:sym typeface="Meiryo"/>
                <a:hlinkClick r:id="rId6">
                  <a:extLst>
                    <a:ext uri="{A12FA001-AC4F-418D-AE19-62706E023703}">
                      <ahyp:hlinkClr val="tx"/>
                    </a:ext>
                  </a:extLst>
                </a:hlinkClick>
              </a:rPr>
              <a:t>デニス・リッチー</a:t>
            </a:r>
            <a:r>
              <a:rPr lang="ja" sz="1150" strike="sngStrike">
                <a:solidFill>
                  <a:srgbClr val="D9D9D9"/>
                </a:solidFill>
                <a:highlight>
                  <a:schemeClr val="lt1"/>
                </a:highlight>
                <a:latin typeface="Meiryo"/>
                <a:ea typeface="Meiryo"/>
                <a:cs typeface="Meiryo"/>
                <a:sym typeface="Meiryo"/>
              </a:rPr>
              <a:t>が主体となって開発した汎用</a:t>
            </a:r>
            <a:r>
              <a:rPr lang="ja" sz="1150" strike="sngStrike">
                <a:solidFill>
                  <a:srgbClr val="D9D9D9"/>
                </a:solidFill>
                <a:highlight>
                  <a:schemeClr val="lt1"/>
                </a:highlight>
                <a:uFill>
                  <a:noFill/>
                </a:uFill>
                <a:latin typeface="Meiryo"/>
                <a:ea typeface="Meiryo"/>
                <a:cs typeface="Meiryo"/>
                <a:sym typeface="Meiryo"/>
                <a:hlinkClick r:id="rId7">
                  <a:extLst>
                    <a:ext uri="{A12FA001-AC4F-418D-AE19-62706E023703}">
                      <ahyp:hlinkClr val="tx"/>
                    </a:ext>
                  </a:extLst>
                </a:hlinkClick>
              </a:rPr>
              <a:t>プログラミング言語</a:t>
            </a:r>
            <a:r>
              <a:rPr lang="ja" sz="1150" strike="sngStrike">
                <a:solidFill>
                  <a:srgbClr val="D9D9D9"/>
                </a:solidFill>
                <a:highlight>
                  <a:schemeClr val="lt1"/>
                </a:highlight>
                <a:latin typeface="Meiryo"/>
                <a:ea typeface="Meiryo"/>
                <a:cs typeface="Meiryo"/>
                <a:sym typeface="Meiryo"/>
              </a:rPr>
              <a:t>である。英語圏では「C language」または単に「C」と呼ばれることが多い。日本でも文書や文脈によっては同様に「C」と呼ぶことがある。</a:t>
            </a:r>
            <a:r>
              <a:rPr lang="ja" sz="1150" strike="sngStrike">
                <a:solidFill>
                  <a:srgbClr val="D9D9D9"/>
                </a:solidFill>
                <a:highlight>
                  <a:schemeClr val="lt1"/>
                </a:highlight>
                <a:uFill>
                  <a:noFill/>
                </a:uFill>
                <a:latin typeface="Meiryo"/>
                <a:ea typeface="Meiryo"/>
                <a:cs typeface="Meiryo"/>
                <a:sym typeface="Meiryo"/>
                <a:hlinkClick r:id="rId8">
                  <a:extLst>
                    <a:ext uri="{A12FA001-AC4F-418D-AE19-62706E023703}">
                      <ahyp:hlinkClr val="tx"/>
                    </a:ext>
                  </a:extLst>
                </a:hlinkClick>
              </a:rPr>
              <a:t>制御構文</a:t>
            </a:r>
            <a:r>
              <a:rPr lang="ja" sz="1150" strike="sngStrike">
                <a:solidFill>
                  <a:srgbClr val="D9D9D9"/>
                </a:solidFill>
                <a:highlight>
                  <a:schemeClr val="lt1"/>
                </a:highlight>
                <a:latin typeface="Meiryo"/>
                <a:ea typeface="Meiryo"/>
                <a:cs typeface="Meiryo"/>
                <a:sym typeface="Meiryo"/>
              </a:rPr>
              <a:t>などに</a:t>
            </a:r>
            <a:r>
              <a:rPr lang="ja" sz="1150" strike="sngStrike">
                <a:solidFill>
                  <a:srgbClr val="D9D9D9"/>
                </a:solidFill>
                <a:highlight>
                  <a:schemeClr val="lt1"/>
                </a:highlight>
                <a:uFill>
                  <a:noFill/>
                </a:uFill>
                <a:latin typeface="Meiryo"/>
                <a:ea typeface="Meiryo"/>
                <a:cs typeface="Meiryo"/>
                <a:sym typeface="Meiryo"/>
                <a:hlinkClick r:id="rId9">
                  <a:extLst>
                    <a:ext uri="{A12FA001-AC4F-418D-AE19-62706E023703}">
                      <ahyp:hlinkClr val="tx"/>
                    </a:ext>
                  </a:extLst>
                </a:hlinkClick>
              </a:rPr>
              <a:t>高水準言語</a:t>
            </a:r>
            <a:r>
              <a:rPr lang="ja" sz="1150" strike="sngStrike">
                <a:solidFill>
                  <a:srgbClr val="D9D9D9"/>
                </a:solidFill>
                <a:highlight>
                  <a:schemeClr val="lt1"/>
                </a:highlight>
                <a:latin typeface="Meiryo"/>
                <a:ea typeface="Meiryo"/>
                <a:cs typeface="Meiryo"/>
                <a:sym typeface="Meiryo"/>
              </a:rPr>
              <a:t>の特徴を持ちながら、ハードウェア寄りの記述も可能な</a:t>
            </a:r>
            <a:r>
              <a:rPr lang="ja" sz="1150" strike="sngStrike">
                <a:solidFill>
                  <a:srgbClr val="D9D9D9"/>
                </a:solidFill>
                <a:highlight>
                  <a:schemeClr val="lt1"/>
                </a:highlight>
                <a:uFill>
                  <a:noFill/>
                </a:uFill>
                <a:latin typeface="Meiryo"/>
                <a:ea typeface="Meiryo"/>
                <a:cs typeface="Meiryo"/>
                <a:sym typeface="Meiryo"/>
                <a:hlinkClick r:id="rId10">
                  <a:extLst>
                    <a:ext uri="{A12FA001-AC4F-418D-AE19-62706E023703}">
                      <ahyp:hlinkClr val="tx"/>
                    </a:ext>
                  </a:extLst>
                </a:hlinkClick>
              </a:rPr>
              <a:t>低水準言語</a:t>
            </a:r>
            <a:r>
              <a:rPr lang="ja" sz="1150" strike="sngStrike">
                <a:solidFill>
                  <a:srgbClr val="D9D9D9"/>
                </a:solidFill>
                <a:highlight>
                  <a:schemeClr val="lt1"/>
                </a:highlight>
                <a:latin typeface="Meiryo"/>
                <a:ea typeface="Meiryo"/>
                <a:cs typeface="Meiryo"/>
                <a:sym typeface="Meiryo"/>
              </a:rPr>
              <a:t>の特徴も併せ持つ。基幹系システムや、動作環境の資源制約が厳しい、あるいは実行速度性能が要求されるソフトウェアの開発に用いられることが多い。後発の</a:t>
            </a:r>
            <a:r>
              <a:rPr lang="ja" sz="1150" strike="sngStrike">
                <a:solidFill>
                  <a:srgbClr val="D9D9D9"/>
                </a:solidFill>
                <a:highlight>
                  <a:schemeClr val="lt1"/>
                </a:highlight>
                <a:uFill>
                  <a:noFill/>
                </a:uFill>
                <a:latin typeface="Meiryo"/>
                <a:ea typeface="Meiryo"/>
                <a:cs typeface="Meiryo"/>
                <a:sym typeface="Meiryo"/>
                <a:hlinkClick r:id="rId11">
                  <a:extLst>
                    <a:ext uri="{A12FA001-AC4F-418D-AE19-62706E023703}">
                      <ahyp:hlinkClr val="tx"/>
                    </a:ext>
                  </a:extLst>
                </a:hlinkClick>
              </a:rPr>
              <a:t>C++</a:t>
            </a:r>
            <a:r>
              <a:rPr lang="ja" sz="1150" strike="sngStrike">
                <a:solidFill>
                  <a:srgbClr val="D9D9D9"/>
                </a:solidFill>
                <a:highlight>
                  <a:schemeClr val="lt1"/>
                </a:highlight>
                <a:latin typeface="Meiryo"/>
                <a:ea typeface="Meiryo"/>
                <a:cs typeface="Meiryo"/>
                <a:sym typeface="Meiryo"/>
              </a:rPr>
              <a:t>や</a:t>
            </a:r>
            <a:r>
              <a:rPr lang="ja" sz="1150" strike="sngStrike">
                <a:solidFill>
                  <a:srgbClr val="D9D9D9"/>
                </a:solidFill>
                <a:highlight>
                  <a:schemeClr val="lt1"/>
                </a:highlight>
                <a:uFill>
                  <a:noFill/>
                </a:uFill>
                <a:latin typeface="Meiryo"/>
                <a:ea typeface="Meiryo"/>
                <a:cs typeface="Meiryo"/>
                <a:sym typeface="Meiryo"/>
                <a:hlinkClick r:id="rId12">
                  <a:extLst>
                    <a:ext uri="{A12FA001-AC4F-418D-AE19-62706E023703}">
                      <ahyp:hlinkClr val="tx"/>
                    </a:ext>
                  </a:extLst>
                </a:hlinkClick>
              </a:rPr>
              <a:t>Java</a:t>
            </a:r>
            <a:r>
              <a:rPr lang="ja" sz="1150" strike="sngStrike">
                <a:solidFill>
                  <a:srgbClr val="D9D9D9"/>
                </a:solidFill>
                <a:highlight>
                  <a:schemeClr val="lt1"/>
                </a:highlight>
                <a:latin typeface="Meiryo"/>
                <a:ea typeface="Meiryo"/>
                <a:cs typeface="Meiryo"/>
                <a:sym typeface="Meiryo"/>
              </a:rPr>
              <a:t>、</a:t>
            </a:r>
            <a:r>
              <a:rPr lang="ja" sz="1150" strike="sngStrike">
                <a:solidFill>
                  <a:srgbClr val="D9D9D9"/>
                </a:solidFill>
                <a:highlight>
                  <a:schemeClr val="lt1"/>
                </a:highlight>
                <a:uFill>
                  <a:noFill/>
                </a:uFill>
                <a:latin typeface="Meiryo"/>
                <a:ea typeface="Meiryo"/>
                <a:cs typeface="Meiryo"/>
                <a:sym typeface="Meiryo"/>
                <a:hlinkClick r:id="rId13">
                  <a:extLst>
                    <a:ext uri="{A12FA001-AC4F-418D-AE19-62706E023703}">
                      <ahyp:hlinkClr val="tx"/>
                    </a:ext>
                  </a:extLst>
                </a:hlinkClick>
              </a:rPr>
              <a:t>C#</a:t>
            </a:r>
            <a:r>
              <a:rPr lang="ja" sz="1150" strike="sngStrike">
                <a:solidFill>
                  <a:srgbClr val="D9D9D9"/>
                </a:solidFill>
                <a:highlight>
                  <a:schemeClr val="lt1"/>
                </a:highlight>
                <a:latin typeface="Meiryo"/>
                <a:ea typeface="Meiryo"/>
                <a:cs typeface="Meiryo"/>
                <a:sym typeface="Meiryo"/>
              </a:rPr>
              <a:t>など、「C系」と呼ばれる派生言語の始祖でもある。</a:t>
            </a:r>
            <a:endParaRPr sz="1150" strike="sngStrike">
              <a:solidFill>
                <a:srgbClr val="D9D9D9"/>
              </a:solidFill>
              <a:highlight>
                <a:schemeClr val="lt1"/>
              </a:highlight>
              <a:latin typeface="Meiryo"/>
              <a:ea typeface="Meiryo"/>
              <a:cs typeface="Meiryo"/>
              <a:sym typeface="Meiryo"/>
            </a:endParaRPr>
          </a:p>
          <a:p>
            <a:pPr indent="0" lvl="0" marL="0" rtl="0" algn="l">
              <a:spcBef>
                <a:spcPts val="1200"/>
              </a:spcBef>
              <a:spcAft>
                <a:spcPts val="0"/>
              </a:spcAft>
              <a:buNone/>
            </a:pPr>
            <a:r>
              <a:rPr lang="ja" sz="1150">
                <a:solidFill>
                  <a:srgbClr val="D9D9D9"/>
                </a:solidFill>
                <a:highlight>
                  <a:schemeClr val="lt1"/>
                </a:highlight>
                <a:latin typeface="Meiryo"/>
                <a:ea typeface="Meiryo"/>
                <a:cs typeface="Meiryo"/>
                <a:sym typeface="Meiryo"/>
              </a:rPr>
              <a:t>(</a:t>
            </a:r>
            <a:r>
              <a:rPr lang="ja" sz="1150" u="sng">
                <a:solidFill>
                  <a:schemeClr val="hlink"/>
                </a:solidFill>
                <a:highlight>
                  <a:schemeClr val="lt1"/>
                </a:highlight>
                <a:latin typeface="Meiryo"/>
                <a:ea typeface="Meiryo"/>
                <a:cs typeface="Meiryo"/>
                <a:sym typeface="Meiryo"/>
                <a:hlinkClick r:id="rId14"/>
              </a:rPr>
              <a:t>C言語 - Wikipedia</a:t>
            </a:r>
            <a:r>
              <a:rPr lang="ja" sz="1150">
                <a:solidFill>
                  <a:srgbClr val="D9D9D9"/>
                </a:solidFill>
                <a:highlight>
                  <a:schemeClr val="lt1"/>
                </a:highlight>
                <a:latin typeface="Meiryo"/>
                <a:ea typeface="Meiryo"/>
                <a:cs typeface="Meiryo"/>
                <a:sym typeface="Meiryo"/>
              </a:rPr>
              <a:t>より引用)</a:t>
            </a:r>
            <a:endParaRPr sz="1150">
              <a:solidFill>
                <a:srgbClr val="D9D9D9"/>
              </a:solidFill>
              <a:highlight>
                <a:schemeClr val="lt1"/>
              </a:highlight>
              <a:latin typeface="Meiryo"/>
              <a:ea typeface="Meiryo"/>
              <a:cs typeface="Meiryo"/>
              <a:sym typeface="Meiryo"/>
            </a:endParaRPr>
          </a:p>
          <a:p>
            <a:pPr indent="0" lvl="0" marL="0" rtl="0" algn="l">
              <a:spcBef>
                <a:spcPts val="1200"/>
              </a:spcBef>
              <a:spcAft>
                <a:spcPts val="0"/>
              </a:spcAft>
              <a:buNone/>
            </a:pPr>
            <a:r>
              <a:t/>
            </a:r>
            <a:endParaRPr sz="1150">
              <a:solidFill>
                <a:srgbClr val="D9D9D9"/>
              </a:solidFill>
              <a:highlight>
                <a:schemeClr val="lt1"/>
              </a:highlight>
            </a:endParaRPr>
          </a:p>
          <a:p>
            <a:pPr indent="0" lvl="0" marL="0" rtl="0" algn="l">
              <a:spcBef>
                <a:spcPts val="1200"/>
              </a:spcBef>
              <a:spcAft>
                <a:spcPts val="0"/>
              </a:spcAft>
              <a:buNone/>
            </a:pPr>
            <a:r>
              <a:rPr b="1" lang="ja" sz="2000">
                <a:solidFill>
                  <a:srgbClr val="D9D9D9"/>
                </a:solidFill>
                <a:highlight>
                  <a:schemeClr val="lt1"/>
                </a:highlight>
                <a:latin typeface="Meiryo"/>
                <a:ea typeface="Meiryo"/>
                <a:cs typeface="Meiryo"/>
                <a:sym typeface="Meiryo"/>
              </a:rPr>
              <a:t>C言語</a:t>
            </a:r>
            <a:r>
              <a:rPr lang="ja" sz="2000">
                <a:solidFill>
                  <a:srgbClr val="D9D9D9"/>
                </a:solidFill>
                <a:highlight>
                  <a:schemeClr val="lt1"/>
                </a:highlight>
                <a:latin typeface="Meiryo"/>
                <a:ea typeface="Meiryo"/>
                <a:cs typeface="Meiryo"/>
                <a:sym typeface="Meiryo"/>
              </a:rPr>
              <a:t>は主に</a:t>
            </a:r>
            <a:r>
              <a:rPr b="1" lang="ja" sz="2000">
                <a:solidFill>
                  <a:srgbClr val="D9D9D9"/>
                </a:solidFill>
                <a:highlight>
                  <a:schemeClr val="lt1"/>
                </a:highlight>
                <a:latin typeface="Meiryo"/>
                <a:ea typeface="Meiryo"/>
                <a:cs typeface="Meiryo"/>
                <a:sym typeface="Meiryo"/>
              </a:rPr>
              <a:t>実行速度が要求されるソフトウェア</a:t>
            </a:r>
            <a:r>
              <a:rPr lang="ja" sz="2000">
                <a:solidFill>
                  <a:srgbClr val="D9D9D9"/>
                </a:solidFill>
                <a:highlight>
                  <a:schemeClr val="lt1"/>
                </a:highlight>
                <a:latin typeface="Meiryo"/>
                <a:ea typeface="Meiryo"/>
                <a:cs typeface="Meiryo"/>
                <a:sym typeface="Meiryo"/>
              </a:rPr>
              <a:t>や</a:t>
            </a:r>
            <a:r>
              <a:rPr b="1" lang="ja" sz="2000">
                <a:solidFill>
                  <a:srgbClr val="D9D9D9"/>
                </a:solidFill>
                <a:highlight>
                  <a:schemeClr val="lt1"/>
                </a:highlight>
                <a:latin typeface="Meiryo"/>
                <a:ea typeface="Meiryo"/>
                <a:cs typeface="Meiryo"/>
                <a:sym typeface="Meiryo"/>
              </a:rPr>
              <a:t>コンピュータのOS</a:t>
            </a:r>
            <a:r>
              <a:rPr lang="ja" sz="2000">
                <a:solidFill>
                  <a:srgbClr val="D9D9D9"/>
                </a:solidFill>
                <a:highlight>
                  <a:schemeClr val="lt1"/>
                </a:highlight>
                <a:latin typeface="Meiryo"/>
                <a:ea typeface="Meiryo"/>
                <a:cs typeface="Meiryo"/>
                <a:sym typeface="Meiryo"/>
              </a:rPr>
              <a:t>、</a:t>
            </a:r>
            <a:r>
              <a:rPr b="1" lang="ja" sz="2000">
                <a:solidFill>
                  <a:srgbClr val="D9D9D9"/>
                </a:solidFill>
                <a:highlight>
                  <a:schemeClr val="lt1"/>
                </a:highlight>
                <a:latin typeface="Meiryo"/>
                <a:ea typeface="Meiryo"/>
                <a:cs typeface="Meiryo"/>
                <a:sym typeface="Meiryo"/>
              </a:rPr>
              <a:t>組み込み機器</a:t>
            </a:r>
            <a:r>
              <a:rPr lang="ja" sz="2000">
                <a:solidFill>
                  <a:srgbClr val="D9D9D9"/>
                </a:solidFill>
                <a:highlight>
                  <a:schemeClr val="lt1"/>
                </a:highlight>
                <a:latin typeface="Meiryo"/>
                <a:ea typeface="Meiryo"/>
                <a:cs typeface="Meiryo"/>
                <a:sym typeface="Meiryo"/>
              </a:rPr>
              <a:t>などに使われているプログラム言語です。</a:t>
            </a:r>
            <a:endParaRPr sz="2000">
              <a:solidFill>
                <a:srgbClr val="D9D9D9"/>
              </a:solidFill>
              <a:highlight>
                <a:schemeClr val="lt1"/>
              </a:highlight>
              <a:latin typeface="Meiryo"/>
              <a:ea typeface="Meiryo"/>
              <a:cs typeface="Meiryo"/>
              <a:sym typeface="Meiryo"/>
            </a:endParaRPr>
          </a:p>
          <a:p>
            <a:pPr indent="0" lvl="0" marL="0" rtl="0" algn="l">
              <a:spcBef>
                <a:spcPts val="1200"/>
              </a:spcBef>
              <a:spcAft>
                <a:spcPts val="0"/>
              </a:spcAft>
              <a:buNone/>
            </a:pPr>
            <a:r>
              <a:rPr lang="ja" sz="2000">
                <a:solidFill>
                  <a:srgbClr val="D9D9D9"/>
                </a:solidFill>
                <a:highlight>
                  <a:schemeClr val="lt1"/>
                </a:highlight>
                <a:latin typeface="Meiryo"/>
                <a:ea typeface="Meiryo"/>
                <a:cs typeface="Meiryo"/>
                <a:sym typeface="Meiryo"/>
              </a:rPr>
              <a:t>また、</a:t>
            </a:r>
            <a:r>
              <a:rPr b="1" lang="ja" sz="2000">
                <a:solidFill>
                  <a:srgbClr val="D9D9D9"/>
                </a:solidFill>
                <a:highlight>
                  <a:schemeClr val="lt1"/>
                </a:highlight>
                <a:latin typeface="Meiryo"/>
                <a:ea typeface="Meiryo"/>
                <a:cs typeface="Meiryo"/>
                <a:sym typeface="Meiryo"/>
              </a:rPr>
              <a:t>他のプログラム言語</a:t>
            </a:r>
            <a:r>
              <a:rPr lang="ja" sz="2000">
                <a:solidFill>
                  <a:srgbClr val="D9D9D9"/>
                </a:solidFill>
                <a:highlight>
                  <a:schemeClr val="lt1"/>
                </a:highlight>
                <a:latin typeface="Meiryo"/>
                <a:ea typeface="Meiryo"/>
                <a:cs typeface="Meiryo"/>
                <a:sym typeface="Meiryo"/>
              </a:rPr>
              <a:t>の処理系にも使われてたりします。</a:t>
            </a:r>
            <a:endParaRPr sz="2000">
              <a:solidFill>
                <a:srgbClr val="D9D9D9"/>
              </a:solidFill>
              <a:highlight>
                <a:schemeClr val="lt1"/>
              </a:highlight>
              <a:latin typeface="Meiryo"/>
              <a:ea typeface="Meiryo"/>
              <a:cs typeface="Meiryo"/>
              <a:sym typeface="Meiryo"/>
            </a:endParaRPr>
          </a:p>
          <a:p>
            <a:pPr indent="0" lvl="0" marL="0" rtl="0" algn="l">
              <a:spcBef>
                <a:spcPts val="1200"/>
              </a:spcBef>
              <a:spcAft>
                <a:spcPts val="1200"/>
              </a:spcAft>
              <a:buNone/>
            </a:pPr>
            <a:r>
              <a:rPr lang="ja" sz="2000">
                <a:solidFill>
                  <a:srgbClr val="D9D9D9"/>
                </a:solidFill>
                <a:highlight>
                  <a:schemeClr val="lt1"/>
                </a:highlight>
                <a:latin typeface="Meiryo"/>
                <a:ea typeface="Meiryo"/>
                <a:cs typeface="Meiryo"/>
                <a:sym typeface="Meiryo"/>
              </a:rPr>
              <a:t>（PythonやPHPなど）</a:t>
            </a:r>
            <a:endParaRPr sz="2000">
              <a:solidFill>
                <a:srgbClr val="D9D9D9"/>
              </a:solidFill>
              <a:highlight>
                <a:schemeClr val="lt1"/>
              </a:highlight>
              <a:latin typeface="Meiryo"/>
              <a:ea typeface="Meiryo"/>
              <a:cs typeface="Meiryo"/>
              <a:sym typeface="Meiry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lang="ja" sz="2750">
                <a:latin typeface="Meiryo"/>
                <a:ea typeface="Meiryo"/>
                <a:cs typeface="Meiryo"/>
                <a:sym typeface="Meiryo"/>
              </a:rPr>
              <a:t>基本用語（１）</a:t>
            </a:r>
            <a:endParaRPr sz="2750">
              <a:latin typeface="Meiryo"/>
              <a:ea typeface="Meiryo"/>
              <a:cs typeface="Meiryo"/>
              <a:sym typeface="Meiryo"/>
            </a:endParaRPr>
          </a:p>
          <a:p>
            <a:pPr indent="0" lvl="0" marL="0" rtl="0" algn="l">
              <a:spcBef>
                <a:spcPts val="1200"/>
              </a:spcBef>
              <a:spcAft>
                <a:spcPts val="0"/>
              </a:spcAft>
              <a:buNone/>
            </a:pPr>
            <a:r>
              <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68300" lvl="0" marL="457200" rtl="0" algn="l">
              <a:lnSpc>
                <a:spcPct val="150000"/>
              </a:lnSpc>
              <a:spcBef>
                <a:spcPts val="0"/>
              </a:spcBef>
              <a:spcAft>
                <a:spcPts val="0"/>
              </a:spcAft>
              <a:buClr>
                <a:srgbClr val="D9D9D9"/>
              </a:buClr>
              <a:buSzPts val="2200"/>
              <a:buFont typeface="Meiryo"/>
              <a:buChar char="●"/>
            </a:pPr>
            <a:r>
              <a:rPr lang="ja" sz="2200">
                <a:solidFill>
                  <a:srgbClr val="D9D9D9"/>
                </a:solidFill>
                <a:latin typeface="Meiryo"/>
                <a:ea typeface="Meiryo"/>
                <a:cs typeface="Meiryo"/>
                <a:sym typeface="Meiryo"/>
              </a:rPr>
              <a:t>C言語</a:t>
            </a:r>
            <a:endParaRPr sz="2200">
              <a:solidFill>
                <a:srgbClr val="D9D9D9"/>
              </a:solidFill>
              <a:latin typeface="Meiryo"/>
              <a:ea typeface="Meiryo"/>
              <a:cs typeface="Meiryo"/>
              <a:sym typeface="Meiryo"/>
            </a:endParaRPr>
          </a:p>
          <a:p>
            <a:pPr indent="-342900" lvl="1" marL="914400" rtl="0" algn="l">
              <a:lnSpc>
                <a:spcPct val="150000"/>
              </a:lnSpc>
              <a:spcBef>
                <a:spcPts val="0"/>
              </a:spcBef>
              <a:spcAft>
                <a:spcPts val="0"/>
              </a:spcAft>
              <a:buClr>
                <a:srgbClr val="D9D9D9"/>
              </a:buClr>
              <a:buSzPts val="1800"/>
              <a:buFont typeface="Meiryo"/>
              <a:buChar char="○"/>
            </a:pPr>
            <a:r>
              <a:rPr lang="ja" sz="1800">
                <a:solidFill>
                  <a:srgbClr val="D9D9D9"/>
                </a:solidFill>
                <a:latin typeface="Meiryo"/>
                <a:ea typeface="Meiryo"/>
                <a:cs typeface="Meiryo"/>
                <a:sym typeface="Meiryo"/>
              </a:rPr>
              <a:t>言語そのものの名前。</a:t>
            </a:r>
            <a:endParaRPr sz="1800">
              <a:solidFill>
                <a:srgbClr val="D9D9D9"/>
              </a:solidFill>
              <a:latin typeface="Meiryo"/>
              <a:ea typeface="Meiryo"/>
              <a:cs typeface="Meiryo"/>
              <a:sym typeface="Meiryo"/>
            </a:endParaRPr>
          </a:p>
          <a:p>
            <a:pPr indent="-368300" lvl="0" marL="457200" rtl="0" algn="l">
              <a:lnSpc>
                <a:spcPct val="150000"/>
              </a:lnSpc>
              <a:spcBef>
                <a:spcPts val="0"/>
              </a:spcBef>
              <a:spcAft>
                <a:spcPts val="0"/>
              </a:spcAft>
              <a:buClr>
                <a:srgbClr val="D9D9D9"/>
              </a:buClr>
              <a:buSzPts val="2200"/>
              <a:buFont typeface="Meiryo"/>
              <a:buChar char="●"/>
            </a:pPr>
            <a:r>
              <a:rPr lang="ja" sz="2200">
                <a:solidFill>
                  <a:srgbClr val="D9D9D9"/>
                </a:solidFill>
                <a:latin typeface="Meiryo"/>
                <a:ea typeface="Meiryo"/>
                <a:cs typeface="Meiryo"/>
                <a:sym typeface="Meiryo"/>
              </a:rPr>
              <a:t>ソースコード</a:t>
            </a:r>
            <a:endParaRPr sz="2200">
              <a:solidFill>
                <a:srgbClr val="D9D9D9"/>
              </a:solidFill>
              <a:latin typeface="Meiryo"/>
              <a:ea typeface="Meiryo"/>
              <a:cs typeface="Meiryo"/>
              <a:sym typeface="Meiryo"/>
            </a:endParaRPr>
          </a:p>
          <a:p>
            <a:pPr indent="-342900" lvl="1" marL="914400" rtl="0" algn="l">
              <a:lnSpc>
                <a:spcPct val="150000"/>
              </a:lnSpc>
              <a:spcBef>
                <a:spcPts val="0"/>
              </a:spcBef>
              <a:spcAft>
                <a:spcPts val="0"/>
              </a:spcAft>
              <a:buClr>
                <a:srgbClr val="D9D9D9"/>
              </a:buClr>
              <a:buSzPts val="1800"/>
              <a:buFont typeface="Meiryo"/>
              <a:buChar char="○"/>
            </a:pPr>
            <a:r>
              <a:rPr b="1" lang="ja" sz="1800">
                <a:solidFill>
                  <a:srgbClr val="D9D9D9"/>
                </a:solidFill>
                <a:latin typeface="Meiryo"/>
                <a:ea typeface="Meiryo"/>
                <a:cs typeface="Meiryo"/>
                <a:sym typeface="Meiryo"/>
              </a:rPr>
              <a:t>プログラム（コード）自体</a:t>
            </a:r>
            <a:r>
              <a:rPr lang="ja" sz="1800">
                <a:solidFill>
                  <a:srgbClr val="D9D9D9"/>
                </a:solidFill>
                <a:latin typeface="Meiryo"/>
                <a:ea typeface="Meiryo"/>
                <a:cs typeface="Meiryo"/>
                <a:sym typeface="Meiryo"/>
              </a:rPr>
              <a:t>のこと</a:t>
            </a:r>
            <a:endParaRPr sz="1800">
              <a:solidFill>
                <a:srgbClr val="D9D9D9"/>
              </a:solidFill>
              <a:latin typeface="Meiryo"/>
              <a:ea typeface="Meiryo"/>
              <a:cs typeface="Meiryo"/>
              <a:sym typeface="Meiryo"/>
            </a:endParaRPr>
          </a:p>
          <a:p>
            <a:pPr indent="-368300" lvl="0" marL="457200" rtl="0" algn="l">
              <a:lnSpc>
                <a:spcPct val="150000"/>
              </a:lnSpc>
              <a:spcBef>
                <a:spcPts val="0"/>
              </a:spcBef>
              <a:spcAft>
                <a:spcPts val="0"/>
              </a:spcAft>
              <a:buClr>
                <a:srgbClr val="D9D9D9"/>
              </a:buClr>
              <a:buSzPts val="2200"/>
              <a:buFont typeface="Meiryo"/>
              <a:buChar char="●"/>
            </a:pPr>
            <a:r>
              <a:rPr lang="ja" sz="2200">
                <a:solidFill>
                  <a:srgbClr val="D9D9D9"/>
                </a:solidFill>
                <a:latin typeface="Meiryo"/>
                <a:ea typeface="Meiryo"/>
                <a:cs typeface="Meiryo"/>
                <a:sym typeface="Meiryo"/>
              </a:rPr>
              <a:t>ソースファイル</a:t>
            </a:r>
            <a:endParaRPr sz="2200">
              <a:solidFill>
                <a:srgbClr val="D9D9D9"/>
              </a:solidFill>
              <a:latin typeface="Meiryo"/>
              <a:ea typeface="Meiryo"/>
              <a:cs typeface="Meiryo"/>
              <a:sym typeface="Meiryo"/>
            </a:endParaRPr>
          </a:p>
          <a:p>
            <a:pPr indent="-342900" lvl="1" marL="914400" rtl="0" algn="l">
              <a:lnSpc>
                <a:spcPct val="150000"/>
              </a:lnSpc>
              <a:spcBef>
                <a:spcPts val="0"/>
              </a:spcBef>
              <a:spcAft>
                <a:spcPts val="0"/>
              </a:spcAft>
              <a:buClr>
                <a:srgbClr val="D9D9D9"/>
              </a:buClr>
              <a:buSzPts val="1800"/>
              <a:buFont typeface="Meiryo"/>
              <a:buChar char="○"/>
            </a:pPr>
            <a:r>
              <a:rPr b="1" lang="ja" sz="1800">
                <a:solidFill>
                  <a:srgbClr val="D9D9D9"/>
                </a:solidFill>
                <a:latin typeface="Meiryo"/>
                <a:ea typeface="Meiryo"/>
                <a:cs typeface="Meiryo"/>
                <a:sym typeface="Meiryo"/>
              </a:rPr>
              <a:t>ソースコードが書かれたファイル</a:t>
            </a:r>
            <a:r>
              <a:rPr lang="ja" sz="1800">
                <a:solidFill>
                  <a:srgbClr val="D9D9D9"/>
                </a:solidFill>
                <a:latin typeface="Meiryo"/>
                <a:ea typeface="Meiryo"/>
                <a:cs typeface="Meiryo"/>
                <a:sym typeface="Meiryo"/>
              </a:rPr>
              <a:t>(</a:t>
            </a:r>
            <a:r>
              <a:rPr i="1" lang="ja" sz="1800">
                <a:solidFill>
                  <a:srgbClr val="D9D9D9"/>
                </a:solidFill>
                <a:latin typeface="Meiryo"/>
                <a:ea typeface="Meiryo"/>
                <a:cs typeface="Meiryo"/>
                <a:sym typeface="Meiryo"/>
              </a:rPr>
              <a:t>ex.</a:t>
            </a:r>
            <a:r>
              <a:rPr b="1" lang="ja" sz="1800">
                <a:solidFill>
                  <a:srgbClr val="D9D9D9"/>
                </a:solidFill>
                <a:latin typeface="Meiryo"/>
                <a:ea typeface="Meiryo"/>
                <a:cs typeface="Meiryo"/>
                <a:sym typeface="Meiryo"/>
              </a:rPr>
              <a:t> main.c</a:t>
            </a:r>
            <a:r>
              <a:rPr lang="ja" sz="1800">
                <a:solidFill>
                  <a:srgbClr val="D9D9D9"/>
                </a:solidFill>
                <a:latin typeface="Meiryo"/>
                <a:ea typeface="Meiryo"/>
                <a:cs typeface="Meiryo"/>
                <a:sym typeface="Meiryo"/>
              </a:rPr>
              <a:t>)</a:t>
            </a:r>
            <a:endParaRPr sz="1800">
              <a:solidFill>
                <a:srgbClr val="D9D9D9"/>
              </a:solidFill>
              <a:latin typeface="Meiryo"/>
              <a:ea typeface="Meiryo"/>
              <a:cs typeface="Meiryo"/>
              <a:sym typeface="Meiryo"/>
            </a:endParaRPr>
          </a:p>
          <a:p>
            <a:pPr indent="-368300" lvl="0" marL="457200" rtl="0" algn="l">
              <a:lnSpc>
                <a:spcPct val="150000"/>
              </a:lnSpc>
              <a:spcBef>
                <a:spcPts val="0"/>
              </a:spcBef>
              <a:spcAft>
                <a:spcPts val="0"/>
              </a:spcAft>
              <a:buClr>
                <a:srgbClr val="D9D9D9"/>
              </a:buClr>
              <a:buSzPts val="2200"/>
              <a:buFont typeface="Meiryo"/>
              <a:buChar char="●"/>
            </a:pPr>
            <a:r>
              <a:rPr lang="ja" sz="2200">
                <a:solidFill>
                  <a:srgbClr val="D9D9D9"/>
                </a:solidFill>
                <a:latin typeface="Meiryo"/>
                <a:ea typeface="Meiryo"/>
                <a:cs typeface="Meiryo"/>
                <a:sym typeface="Meiryo"/>
              </a:rPr>
              <a:t>実行可能形式ファイル</a:t>
            </a:r>
            <a:endParaRPr sz="2200">
              <a:solidFill>
                <a:srgbClr val="D9D9D9"/>
              </a:solidFill>
              <a:latin typeface="Meiryo"/>
              <a:ea typeface="Meiryo"/>
              <a:cs typeface="Meiryo"/>
              <a:sym typeface="Meiryo"/>
            </a:endParaRPr>
          </a:p>
          <a:p>
            <a:pPr indent="-342900" lvl="1" marL="914400" rtl="0" algn="l">
              <a:lnSpc>
                <a:spcPct val="150000"/>
              </a:lnSpc>
              <a:spcBef>
                <a:spcPts val="0"/>
              </a:spcBef>
              <a:spcAft>
                <a:spcPts val="0"/>
              </a:spcAft>
              <a:buClr>
                <a:srgbClr val="D9D9D9"/>
              </a:buClr>
              <a:buSzPts val="1800"/>
              <a:buFont typeface="Meiryo"/>
              <a:buChar char="○"/>
            </a:pPr>
            <a:r>
              <a:rPr b="1" lang="ja" sz="1800">
                <a:solidFill>
                  <a:srgbClr val="D9D9D9"/>
                </a:solidFill>
                <a:latin typeface="Meiryo"/>
                <a:ea typeface="Meiryo"/>
                <a:cs typeface="Meiryo"/>
                <a:sym typeface="Meiryo"/>
              </a:rPr>
              <a:t>プログラムを実行するためのファイル</a:t>
            </a:r>
            <a:r>
              <a:rPr lang="ja" sz="1800">
                <a:solidFill>
                  <a:srgbClr val="D9D9D9"/>
                </a:solidFill>
                <a:latin typeface="Meiryo"/>
                <a:ea typeface="Meiryo"/>
                <a:cs typeface="Meiryo"/>
                <a:sym typeface="Meiryo"/>
              </a:rPr>
              <a:t>(</a:t>
            </a:r>
            <a:r>
              <a:rPr i="1" lang="ja" sz="1800">
                <a:solidFill>
                  <a:srgbClr val="D9D9D9"/>
                </a:solidFill>
                <a:latin typeface="Meiryo"/>
                <a:ea typeface="Meiryo"/>
                <a:cs typeface="Meiryo"/>
                <a:sym typeface="Meiryo"/>
              </a:rPr>
              <a:t>ex.</a:t>
            </a:r>
            <a:r>
              <a:rPr lang="ja" sz="1800">
                <a:solidFill>
                  <a:srgbClr val="D9D9D9"/>
                </a:solidFill>
                <a:latin typeface="Meiryo"/>
                <a:ea typeface="Meiryo"/>
                <a:cs typeface="Meiryo"/>
                <a:sym typeface="Meiryo"/>
              </a:rPr>
              <a:t> </a:t>
            </a:r>
            <a:r>
              <a:rPr b="1" lang="ja" sz="1800">
                <a:solidFill>
                  <a:srgbClr val="D9D9D9"/>
                </a:solidFill>
                <a:latin typeface="Meiryo"/>
                <a:ea typeface="Meiryo"/>
                <a:cs typeface="Meiryo"/>
                <a:sym typeface="Meiryo"/>
              </a:rPr>
              <a:t>main.exe</a:t>
            </a:r>
            <a:r>
              <a:rPr lang="ja" sz="1800">
                <a:solidFill>
                  <a:srgbClr val="D9D9D9"/>
                </a:solidFill>
                <a:latin typeface="Meiryo"/>
                <a:ea typeface="Meiryo"/>
                <a:cs typeface="Meiryo"/>
                <a:sym typeface="Meiryo"/>
              </a:rPr>
              <a:t>)</a:t>
            </a:r>
            <a:endParaRPr b="1" sz="1800">
              <a:solidFill>
                <a:srgbClr val="D9D9D9"/>
              </a:solidFill>
              <a:latin typeface="Meiryo"/>
              <a:ea typeface="Meiryo"/>
              <a:cs typeface="Meiryo"/>
              <a:sym typeface="Meiry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lang="ja" sz="2750">
                <a:latin typeface="Meiryo"/>
                <a:ea typeface="Meiryo"/>
                <a:cs typeface="Meiryo"/>
                <a:sym typeface="Meiryo"/>
              </a:rPr>
              <a:t>基本用語（２）</a:t>
            </a:r>
            <a:endParaRPr sz="2750">
              <a:latin typeface="Meiryo"/>
              <a:ea typeface="Meiryo"/>
              <a:cs typeface="Meiryo"/>
              <a:sym typeface="Meiryo"/>
            </a:endParaRPr>
          </a:p>
          <a:p>
            <a:pPr indent="0" lvl="0" marL="0" rtl="0" algn="l">
              <a:spcBef>
                <a:spcPts val="1200"/>
              </a:spcBef>
              <a:spcAft>
                <a:spcPts val="0"/>
              </a:spcAft>
              <a:buNone/>
            </a:pPr>
            <a:r>
              <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lnSpc>
                <a:spcPct val="150000"/>
              </a:lnSpc>
              <a:spcBef>
                <a:spcPts val="0"/>
              </a:spcBef>
              <a:spcAft>
                <a:spcPts val="0"/>
              </a:spcAft>
              <a:buClr>
                <a:srgbClr val="D9D9D9"/>
              </a:buClr>
              <a:buSzPts val="2200"/>
              <a:buFont typeface="Meiryo"/>
              <a:buChar char="●"/>
            </a:pPr>
            <a:r>
              <a:rPr lang="ja" sz="2200">
                <a:solidFill>
                  <a:srgbClr val="D9D9D9"/>
                </a:solidFill>
                <a:latin typeface="Meiryo"/>
                <a:ea typeface="Meiryo"/>
                <a:cs typeface="Meiryo"/>
                <a:sym typeface="Meiryo"/>
              </a:rPr>
              <a:t>コンパイラ</a:t>
            </a:r>
            <a:endParaRPr sz="2200">
              <a:solidFill>
                <a:srgbClr val="D9D9D9"/>
              </a:solidFill>
              <a:latin typeface="Meiryo"/>
              <a:ea typeface="Meiryo"/>
              <a:cs typeface="Meiryo"/>
              <a:sym typeface="Meiryo"/>
            </a:endParaRPr>
          </a:p>
          <a:p>
            <a:pPr indent="-336550" lvl="1" marL="914400" rtl="0" algn="l">
              <a:lnSpc>
                <a:spcPct val="150000"/>
              </a:lnSpc>
              <a:spcBef>
                <a:spcPts val="0"/>
              </a:spcBef>
              <a:spcAft>
                <a:spcPts val="0"/>
              </a:spcAft>
              <a:buClr>
                <a:srgbClr val="D9D9D9"/>
              </a:buClr>
              <a:buSzPts val="1700"/>
              <a:buFont typeface="Meiryo"/>
              <a:buChar char="○"/>
            </a:pPr>
            <a:r>
              <a:rPr b="1" lang="ja" sz="1700">
                <a:solidFill>
                  <a:srgbClr val="D9D9D9"/>
                </a:solidFill>
                <a:latin typeface="Meiryo"/>
                <a:ea typeface="Meiryo"/>
                <a:cs typeface="Meiryo"/>
                <a:sym typeface="Meiryo"/>
              </a:rPr>
              <a:t>ソースファイルから実行可能形式ファイルを作成する</a:t>
            </a:r>
            <a:r>
              <a:rPr lang="ja" sz="1700">
                <a:solidFill>
                  <a:srgbClr val="D9D9D9"/>
                </a:solidFill>
                <a:latin typeface="Meiryo"/>
                <a:ea typeface="Meiryo"/>
                <a:cs typeface="Meiryo"/>
                <a:sym typeface="Meiryo"/>
              </a:rPr>
              <a:t>ための</a:t>
            </a:r>
            <a:r>
              <a:rPr b="1" lang="ja" sz="1700">
                <a:solidFill>
                  <a:srgbClr val="D9D9D9"/>
                </a:solidFill>
                <a:latin typeface="Meiryo"/>
                <a:ea typeface="Meiryo"/>
                <a:cs typeface="Meiryo"/>
                <a:sym typeface="Meiryo"/>
              </a:rPr>
              <a:t>ソフトウェア</a:t>
            </a:r>
            <a:endParaRPr b="1" sz="1700">
              <a:solidFill>
                <a:srgbClr val="D9D9D9"/>
              </a:solidFill>
              <a:latin typeface="Meiryo"/>
              <a:ea typeface="Meiryo"/>
              <a:cs typeface="Meiryo"/>
              <a:sym typeface="Meiryo"/>
            </a:endParaRPr>
          </a:p>
          <a:p>
            <a:pPr indent="-368300" lvl="0" marL="457200" rtl="0" algn="l">
              <a:lnSpc>
                <a:spcPct val="150000"/>
              </a:lnSpc>
              <a:spcBef>
                <a:spcPts val="0"/>
              </a:spcBef>
              <a:spcAft>
                <a:spcPts val="0"/>
              </a:spcAft>
              <a:buClr>
                <a:srgbClr val="D9D9D9"/>
              </a:buClr>
              <a:buSzPts val="2200"/>
              <a:buFont typeface="Meiryo"/>
              <a:buChar char="●"/>
            </a:pPr>
            <a:r>
              <a:rPr lang="ja" sz="2200">
                <a:solidFill>
                  <a:srgbClr val="D9D9D9"/>
                </a:solidFill>
                <a:latin typeface="Meiryo"/>
                <a:ea typeface="Meiryo"/>
                <a:cs typeface="Meiryo"/>
                <a:sym typeface="Meiryo"/>
              </a:rPr>
              <a:t>コンパイル</a:t>
            </a:r>
            <a:endParaRPr sz="2200">
              <a:solidFill>
                <a:srgbClr val="D9D9D9"/>
              </a:solidFill>
              <a:latin typeface="Meiryo"/>
              <a:ea typeface="Meiryo"/>
              <a:cs typeface="Meiryo"/>
              <a:sym typeface="Meiryo"/>
            </a:endParaRPr>
          </a:p>
          <a:p>
            <a:pPr indent="-342900" lvl="1" marL="914400" rtl="0" algn="l">
              <a:lnSpc>
                <a:spcPct val="150000"/>
              </a:lnSpc>
              <a:spcBef>
                <a:spcPts val="0"/>
              </a:spcBef>
              <a:spcAft>
                <a:spcPts val="0"/>
              </a:spcAft>
              <a:buClr>
                <a:srgbClr val="D9D9D9"/>
              </a:buClr>
              <a:buSzPts val="1800"/>
              <a:buFont typeface="Meiryo"/>
              <a:buChar char="○"/>
            </a:pPr>
            <a:r>
              <a:rPr b="1" lang="ja" sz="1800">
                <a:solidFill>
                  <a:srgbClr val="D9D9D9"/>
                </a:solidFill>
                <a:latin typeface="Meiryo"/>
                <a:ea typeface="Meiryo"/>
                <a:cs typeface="Meiryo"/>
                <a:sym typeface="Meiryo"/>
              </a:rPr>
              <a:t>ソースファイルから実行可能形式ファイルを作成すること</a:t>
            </a:r>
            <a:endParaRPr sz="1800">
              <a:solidFill>
                <a:srgbClr val="D9D9D9"/>
              </a:solidFill>
              <a:latin typeface="Meiryo"/>
              <a:ea typeface="Meiryo"/>
              <a:cs typeface="Meiryo"/>
              <a:sym typeface="Meiry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latin typeface="Meiryo"/>
                <a:ea typeface="Meiryo"/>
                <a:cs typeface="Meiryo"/>
                <a:sym typeface="Meiryo"/>
              </a:rPr>
              <a:t>C言語の実行環境の構築</a:t>
            </a:r>
            <a:endParaRPr>
              <a:latin typeface="Meiryo"/>
              <a:ea typeface="Meiryo"/>
              <a:cs typeface="Meiryo"/>
              <a:sym typeface="Meiryo"/>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ja" sz="2200">
                <a:solidFill>
                  <a:srgbClr val="D9D9D9"/>
                </a:solidFill>
                <a:latin typeface="Meiryo"/>
                <a:ea typeface="Meiryo"/>
                <a:cs typeface="Meiryo"/>
                <a:sym typeface="Meiryo"/>
              </a:rPr>
              <a:t>実行環境の構築は</a:t>
            </a:r>
            <a:r>
              <a:rPr b="1" lang="ja" sz="2200">
                <a:solidFill>
                  <a:srgbClr val="D9D9D9"/>
                </a:solidFill>
                <a:latin typeface="Meiryo"/>
                <a:ea typeface="Meiryo"/>
                <a:cs typeface="Meiryo"/>
                <a:sym typeface="Meiryo"/>
              </a:rPr>
              <a:t>しません</a:t>
            </a:r>
            <a:r>
              <a:rPr lang="ja" sz="2200">
                <a:solidFill>
                  <a:srgbClr val="D9D9D9"/>
                </a:solidFill>
                <a:latin typeface="Meiryo"/>
                <a:ea typeface="Meiryo"/>
                <a:cs typeface="Meiryo"/>
                <a:sym typeface="Meiryo"/>
              </a:rPr>
              <a:t>！</a:t>
            </a:r>
            <a:endParaRPr sz="2000">
              <a:solidFill>
                <a:srgbClr val="D9D9D9"/>
              </a:solidFill>
              <a:latin typeface="Meiryo"/>
              <a:ea typeface="Meiryo"/>
              <a:cs typeface="Meiryo"/>
              <a:sym typeface="Meiryo"/>
            </a:endParaRPr>
          </a:p>
          <a:p>
            <a:pPr indent="0" lvl="0" marL="0" rtl="0" algn="l">
              <a:spcBef>
                <a:spcPts val="1200"/>
              </a:spcBef>
              <a:spcAft>
                <a:spcPts val="0"/>
              </a:spcAft>
              <a:buNone/>
            </a:pPr>
            <a:r>
              <a:rPr lang="ja" sz="2200">
                <a:solidFill>
                  <a:srgbClr val="D9D9D9"/>
                </a:solidFill>
                <a:latin typeface="Meiryo"/>
                <a:ea typeface="Meiryo"/>
                <a:cs typeface="Meiryo"/>
                <a:sym typeface="Meiryo"/>
              </a:rPr>
              <a:t>本講習会では、オンライン環境( </a:t>
            </a:r>
            <a:r>
              <a:rPr lang="ja" sz="2200" u="sng">
                <a:solidFill>
                  <a:schemeClr val="accent5"/>
                </a:solidFill>
                <a:latin typeface="Meiryo"/>
                <a:ea typeface="Meiryo"/>
                <a:cs typeface="Meiryo"/>
                <a:sym typeface="Meiryo"/>
                <a:hlinkClick r:id="rId3">
                  <a:extLst>
                    <a:ext uri="{A12FA001-AC4F-418D-AE19-62706E023703}">
                      <ahyp:hlinkClr val="tx"/>
                    </a:ext>
                  </a:extLst>
                </a:hlinkClick>
              </a:rPr>
              <a:t>paiza.io</a:t>
            </a:r>
            <a:r>
              <a:rPr lang="ja" sz="2200">
                <a:solidFill>
                  <a:srgbClr val="D9D9D9"/>
                </a:solidFill>
                <a:latin typeface="Meiryo"/>
                <a:ea typeface="Meiryo"/>
                <a:cs typeface="Meiryo"/>
                <a:sym typeface="Meiryo"/>
              </a:rPr>
              <a:t> )</a:t>
            </a:r>
            <a:r>
              <a:rPr lang="ja" sz="2200">
                <a:solidFill>
                  <a:srgbClr val="D9D9D9"/>
                </a:solidFill>
                <a:latin typeface="Meiryo"/>
                <a:ea typeface="Meiryo"/>
                <a:cs typeface="Meiryo"/>
                <a:sym typeface="Meiryo"/>
              </a:rPr>
              <a:t>を利用します！</a:t>
            </a:r>
            <a:endParaRPr sz="2200">
              <a:solidFill>
                <a:srgbClr val="D9D9D9"/>
              </a:solidFill>
              <a:latin typeface="Meiryo"/>
              <a:ea typeface="Meiryo"/>
              <a:cs typeface="Meiryo"/>
              <a:sym typeface="Meiryo"/>
            </a:endParaRPr>
          </a:p>
          <a:p>
            <a:pPr indent="0" lvl="0" marL="0" rtl="0" algn="l">
              <a:spcBef>
                <a:spcPts val="1200"/>
              </a:spcBef>
              <a:spcAft>
                <a:spcPts val="0"/>
              </a:spcAft>
              <a:buNone/>
            </a:pPr>
            <a:r>
              <a:t/>
            </a:r>
            <a:endParaRPr sz="2200">
              <a:solidFill>
                <a:srgbClr val="D9D9D9"/>
              </a:solidFill>
              <a:latin typeface="Meiryo"/>
              <a:ea typeface="Meiryo"/>
              <a:cs typeface="Meiryo"/>
              <a:sym typeface="Meiryo"/>
            </a:endParaRPr>
          </a:p>
          <a:p>
            <a:pPr indent="0" lvl="0" marL="0" rtl="0" algn="l">
              <a:spcBef>
                <a:spcPts val="1200"/>
              </a:spcBef>
              <a:spcAft>
                <a:spcPts val="1200"/>
              </a:spcAft>
              <a:buNone/>
            </a:pPr>
            <a:r>
              <a:rPr lang="ja" sz="2200">
                <a:solidFill>
                  <a:srgbClr val="D9D9D9"/>
                </a:solidFill>
                <a:latin typeface="Meiryo"/>
                <a:ea typeface="Meiryo"/>
                <a:cs typeface="Meiryo"/>
                <a:sym typeface="Meiryo"/>
              </a:rPr>
              <a:t>C言語が動く環境なら何でも大丈夫ですが、なにもわからない人は上記のサイトを推奨します！</a:t>
            </a:r>
            <a:endParaRPr>
              <a:solidFill>
                <a:srgbClr val="D9D9D9"/>
              </a:solidFill>
              <a:latin typeface="Meiryo"/>
              <a:ea typeface="Meiryo"/>
              <a:cs typeface="Meiryo"/>
              <a:sym typeface="Meiry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paiza.ioの</a:t>
            </a:r>
            <a:r>
              <a:rPr lang="ja"/>
              <a:t>使い方（１）</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68300" lvl="0" marL="457200" rtl="0" algn="l">
              <a:lnSpc>
                <a:spcPct val="150000"/>
              </a:lnSpc>
              <a:spcBef>
                <a:spcPts val="0"/>
              </a:spcBef>
              <a:spcAft>
                <a:spcPts val="0"/>
              </a:spcAft>
              <a:buClr>
                <a:srgbClr val="D9D9D9"/>
              </a:buClr>
              <a:buSzPts val="2200"/>
              <a:buFont typeface="Meiryo"/>
              <a:buAutoNum type="arabicPeriod"/>
            </a:pPr>
            <a:r>
              <a:rPr lang="ja" sz="2200">
                <a:solidFill>
                  <a:srgbClr val="D9D9D9"/>
                </a:solidFill>
                <a:latin typeface="Meiryo"/>
                <a:ea typeface="Meiryo"/>
                <a:cs typeface="Meiryo"/>
                <a:sym typeface="Meiryo"/>
              </a:rPr>
              <a:t>「コード作成を試してみる（無料）」のボタンをクリック。</a:t>
            </a:r>
            <a:endParaRPr sz="2200">
              <a:solidFill>
                <a:srgbClr val="D9D9D9"/>
              </a:solidFill>
              <a:latin typeface="Meiryo"/>
              <a:ea typeface="Meiryo"/>
              <a:cs typeface="Meiryo"/>
              <a:sym typeface="Meiryo"/>
            </a:endParaRPr>
          </a:p>
          <a:p>
            <a:pPr indent="-368300" lvl="0" marL="457200" rtl="0" algn="l">
              <a:lnSpc>
                <a:spcPct val="150000"/>
              </a:lnSpc>
              <a:spcBef>
                <a:spcPts val="0"/>
              </a:spcBef>
              <a:spcAft>
                <a:spcPts val="0"/>
              </a:spcAft>
              <a:buClr>
                <a:srgbClr val="D9D9D9"/>
              </a:buClr>
              <a:buSzPts val="2200"/>
              <a:buFont typeface="Meiryo"/>
              <a:buAutoNum type="arabicPeriod"/>
            </a:pPr>
            <a:r>
              <a:rPr lang="ja" sz="2200">
                <a:solidFill>
                  <a:srgbClr val="D9D9D9"/>
                </a:solidFill>
                <a:latin typeface="Meiryo"/>
                <a:ea typeface="Meiryo"/>
                <a:cs typeface="Meiryo"/>
                <a:sym typeface="Meiryo"/>
              </a:rPr>
              <a:t>ブラウザの画面左上の「PHP」の横の「▽」をクリックし、「C」を選択。</a:t>
            </a:r>
            <a:endParaRPr sz="2200">
              <a:solidFill>
                <a:srgbClr val="D9D9D9"/>
              </a:solidFill>
              <a:latin typeface="Meiryo"/>
              <a:ea typeface="Meiryo"/>
              <a:cs typeface="Meiryo"/>
              <a:sym typeface="Meiryo"/>
            </a:endParaRPr>
          </a:p>
          <a:p>
            <a:pPr indent="-368300" lvl="0" marL="457200" rtl="0" algn="l">
              <a:lnSpc>
                <a:spcPct val="150000"/>
              </a:lnSpc>
              <a:spcBef>
                <a:spcPts val="0"/>
              </a:spcBef>
              <a:spcAft>
                <a:spcPts val="0"/>
              </a:spcAft>
              <a:buClr>
                <a:srgbClr val="D9D9D9"/>
              </a:buClr>
              <a:buSzPts val="2200"/>
              <a:buFont typeface="Meiryo"/>
              <a:buAutoNum type="arabicPeriod"/>
            </a:pPr>
            <a:r>
              <a:rPr lang="ja" sz="2200">
                <a:solidFill>
                  <a:srgbClr val="D9D9D9"/>
                </a:solidFill>
                <a:latin typeface="Meiryo"/>
                <a:ea typeface="Meiryo"/>
                <a:cs typeface="Meiryo"/>
                <a:sym typeface="Meiryo"/>
              </a:rPr>
              <a:t>コードを書いたら「実行ボタン」をクリックもしくは(Ctrl+Enter)キー(windows)を押して実行。</a:t>
            </a:r>
            <a:endParaRPr sz="2200">
              <a:solidFill>
                <a:srgbClr val="D9D9D9"/>
              </a:solidFill>
              <a:latin typeface="Meiryo"/>
              <a:ea typeface="Meiryo"/>
              <a:cs typeface="Meiryo"/>
              <a:sym typeface="Meiryo"/>
            </a:endParaRPr>
          </a:p>
          <a:p>
            <a:pPr indent="0" lvl="0" marL="0" rtl="0" algn="l">
              <a:spcBef>
                <a:spcPts val="1200"/>
              </a:spcBef>
              <a:spcAft>
                <a:spcPts val="0"/>
              </a:spcAft>
              <a:buNone/>
            </a:pPr>
            <a:r>
              <a:rPr lang="ja" sz="2200">
                <a:solidFill>
                  <a:srgbClr val="D9D9D9"/>
                </a:solidFill>
              </a:rPr>
              <a:t>次スライドで画像で説明します。</a:t>
            </a:r>
            <a:endParaRPr sz="2200">
              <a:solidFill>
                <a:srgbClr val="D9D9D9"/>
              </a:solidFill>
            </a:endParaRPr>
          </a:p>
          <a:p>
            <a:pPr indent="0" lvl="0" marL="0" rtl="0" algn="l">
              <a:spcBef>
                <a:spcPts val="1200"/>
              </a:spcBef>
              <a:spcAft>
                <a:spcPts val="1200"/>
              </a:spcAft>
              <a:buNone/>
            </a:pPr>
            <a:r>
              <a:t/>
            </a:r>
            <a:endParaRPr sz="2200">
              <a:solidFill>
                <a:srgbClr val="D9D9D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paiza.ioの</a:t>
            </a:r>
            <a:r>
              <a:rPr lang="ja"/>
              <a:t>使い方（２）</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21"/>
          <p:cNvPicPr preferRelativeResize="0"/>
          <p:nvPr/>
        </p:nvPicPr>
        <p:blipFill>
          <a:blip r:embed="rId3">
            <a:alphaModFix/>
          </a:blip>
          <a:stretch>
            <a:fillRect/>
          </a:stretch>
        </p:blipFill>
        <p:spPr>
          <a:xfrm>
            <a:off x="311700" y="1152475"/>
            <a:ext cx="3411032" cy="2012151"/>
          </a:xfrm>
          <a:prstGeom prst="rect">
            <a:avLst/>
          </a:prstGeom>
          <a:noFill/>
          <a:ln>
            <a:noFill/>
          </a:ln>
        </p:spPr>
      </p:pic>
      <p:sp>
        <p:nvSpPr>
          <p:cNvPr id="106" name="Google Shape;106;p21"/>
          <p:cNvSpPr/>
          <p:nvPr/>
        </p:nvSpPr>
        <p:spPr>
          <a:xfrm>
            <a:off x="1426425" y="2155350"/>
            <a:ext cx="1020300" cy="4686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highlight>
                  <a:schemeClr val="lt2"/>
                </a:highlight>
              </a:rPr>
              <a:t>クリック</a:t>
            </a:r>
            <a:endParaRPr>
              <a:highlight>
                <a:schemeClr val="lt2"/>
              </a:highlight>
            </a:endParaRPr>
          </a:p>
        </p:txBody>
      </p:sp>
      <p:pic>
        <p:nvPicPr>
          <p:cNvPr id="107" name="Google Shape;107;p21"/>
          <p:cNvPicPr preferRelativeResize="0"/>
          <p:nvPr/>
        </p:nvPicPr>
        <p:blipFill>
          <a:blip r:embed="rId4">
            <a:alphaModFix/>
          </a:blip>
          <a:stretch>
            <a:fillRect/>
          </a:stretch>
        </p:blipFill>
        <p:spPr>
          <a:xfrm>
            <a:off x="3948275" y="1152475"/>
            <a:ext cx="2507327" cy="2012150"/>
          </a:xfrm>
          <a:prstGeom prst="rect">
            <a:avLst/>
          </a:prstGeom>
          <a:noFill/>
          <a:ln>
            <a:noFill/>
          </a:ln>
        </p:spPr>
      </p:pic>
      <p:sp>
        <p:nvSpPr>
          <p:cNvPr id="108" name="Google Shape;108;p21"/>
          <p:cNvSpPr/>
          <p:nvPr/>
        </p:nvSpPr>
        <p:spPr>
          <a:xfrm>
            <a:off x="4306375" y="1301550"/>
            <a:ext cx="2103300" cy="4686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クリックしてＣを選択</a:t>
            </a:r>
            <a:endParaRPr/>
          </a:p>
        </p:txBody>
      </p:sp>
      <p:pic>
        <p:nvPicPr>
          <p:cNvPr id="109" name="Google Shape;109;p21"/>
          <p:cNvPicPr preferRelativeResize="0"/>
          <p:nvPr/>
        </p:nvPicPr>
        <p:blipFill>
          <a:blip r:embed="rId5">
            <a:alphaModFix/>
          </a:blip>
          <a:stretch>
            <a:fillRect/>
          </a:stretch>
        </p:blipFill>
        <p:spPr>
          <a:xfrm>
            <a:off x="6681151" y="1152473"/>
            <a:ext cx="2103300" cy="2776626"/>
          </a:xfrm>
          <a:prstGeom prst="rect">
            <a:avLst/>
          </a:prstGeom>
          <a:noFill/>
          <a:ln>
            <a:noFill/>
          </a:ln>
        </p:spPr>
      </p:pic>
      <p:sp>
        <p:nvSpPr>
          <p:cNvPr id="110" name="Google Shape;110;p21"/>
          <p:cNvSpPr/>
          <p:nvPr/>
        </p:nvSpPr>
        <p:spPr>
          <a:xfrm>
            <a:off x="6681150" y="2301050"/>
            <a:ext cx="718500" cy="1022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クリック</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